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75" r:id="rId3"/>
    <p:sldId id="445" r:id="rId4"/>
    <p:sldId id="446" r:id="rId5"/>
    <p:sldId id="448" r:id="rId6"/>
    <p:sldId id="461" r:id="rId7"/>
    <p:sldId id="449" r:id="rId8"/>
    <p:sldId id="460" r:id="rId9"/>
    <p:sldId id="456" r:id="rId10"/>
    <p:sldId id="458" r:id="rId11"/>
    <p:sldId id="459" r:id="rId12"/>
    <p:sldId id="462" r:id="rId13"/>
    <p:sldId id="451" r:id="rId14"/>
    <p:sldId id="463" r:id="rId15"/>
    <p:sldId id="464" r:id="rId16"/>
    <p:sldId id="453" r:id="rId17"/>
    <p:sldId id="465" r:id="rId18"/>
    <p:sldId id="466" r:id="rId19"/>
    <p:sldId id="467" r:id="rId20"/>
    <p:sldId id="469" r:id="rId21"/>
    <p:sldId id="472" r:id="rId22"/>
    <p:sldId id="470" r:id="rId23"/>
    <p:sldId id="471" r:id="rId24"/>
    <p:sldId id="473" r:id="rId25"/>
    <p:sldId id="474" r:id="rId26"/>
    <p:sldId id="283" r:id="rId27"/>
    <p:sldId id="291" r:id="rId2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110" d="100"/>
          <a:sy n="110" d="100"/>
        </p:scale>
        <p:origin x="-251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6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hyperlink" Target="http://www.coloradocollege.edu/dept/PC/RepresentativePhy/Pages/Photoshop/Problem%20Pictures/Nuclear%20Plant.jpg" TargetMode="External"/><Relationship Id="rId2" Type="http://schemas.openxmlformats.org/officeDocument/2006/relationships/hyperlink" Target="http://cache4.asset-cache.net/xc/51155301.jpg?v=1&amp;c=IWSAsset&amp;k=2&amp;d=77BFBA49EF878921F7C3FC3F69D929FD5E36A0AFA7DEBA3C14B1989E644C7C3F7A3192BABEDFA279F06BF04B24B4128C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://pubs.usgs.gov/circ/c1143/html/fig3.jpg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3.bp.blogspot.com/_tUGQsLoAUMs/SKDCcJcMdSI/AAAAAAAAAww/Hkpk6CcrDoA/s400/brightsource-solar-mojave2.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intel.com/technology/45nm/hafnium.htm?iid=tech_45nm+body_animation_hafniu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528285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PSpice</a:t>
            </a:r>
            <a:r>
              <a:rPr lang="en-US" dirty="0" smtClean="0"/>
              <a:t> is installed in ECT 123 and EH </a:t>
            </a:r>
            <a:r>
              <a:rPr lang="en-US" dirty="0" smtClean="0"/>
              <a:t>1131. </a:t>
            </a:r>
            <a:br>
              <a:rPr lang="en-US" dirty="0" smtClean="0"/>
            </a:br>
            <a:r>
              <a:rPr lang="en-US" dirty="0" smtClean="0"/>
              <a:t>(Not required but you may use for HWs if you like.)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Next quiz (#4) will be due Monday night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HW4 will be posted soon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vs. SRAM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Capacitor Problem #2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64282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21340" y="1321299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87760" y="977620"/>
            <a:ext cx="485775" cy="1542982"/>
            <a:chOff x="288554" y="982686"/>
            <a:chExt cx="485775" cy="1542982"/>
          </a:xfrm>
        </p:grpSpPr>
        <p:sp>
          <p:nvSpPr>
            <p:cNvPr id="3" name="Oval 2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30648" y="934295"/>
            <a:ext cx="1443228" cy="1591374"/>
            <a:chOff x="530648" y="934295"/>
            <a:chExt cx="1443228" cy="15913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741060" y="929230"/>
            <a:ext cx="1443228" cy="1591374"/>
            <a:chOff x="530648" y="934295"/>
            <a:chExt cx="1443228" cy="15913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54576" y="931479"/>
            <a:ext cx="1443228" cy="1591374"/>
            <a:chOff x="530648" y="934295"/>
            <a:chExt cx="1443228" cy="15913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09721" y="931479"/>
            <a:ext cx="1443228" cy="1591374"/>
            <a:chOff x="530648" y="934295"/>
            <a:chExt cx="1443228" cy="159137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76989" y="252060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119173" y="920549"/>
            <a:ext cx="485775" cy="1542982"/>
            <a:chOff x="288554" y="982686"/>
            <a:chExt cx="485775" cy="1542982"/>
          </a:xfrm>
        </p:grpSpPr>
        <p:sp>
          <p:nvSpPr>
            <p:cNvPr id="84" name="Oval 83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itle 1"/>
          <p:cNvSpPr txBox="1">
            <a:spLocks/>
          </p:cNvSpPr>
          <p:nvPr/>
        </p:nvSpPr>
        <p:spPr>
          <a:xfrm>
            <a:off x="-249752" y="141748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06352" y="1096719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02772" y="289986"/>
            <a:ext cx="1340199" cy="1550264"/>
            <a:chOff x="3253787" y="249866"/>
            <a:chExt cx="1340199" cy="1550264"/>
          </a:xfrm>
        </p:grpSpPr>
        <p:cxnSp>
          <p:nvCxnSpPr>
            <p:cNvPr id="126" name="Straight Connector 12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079077" y="289986"/>
            <a:ext cx="1340199" cy="1550264"/>
            <a:chOff x="3253787" y="249866"/>
            <a:chExt cx="1340199" cy="1550264"/>
          </a:xfrm>
        </p:grpSpPr>
        <p:cxnSp>
          <p:nvCxnSpPr>
            <p:cNvPr id="136" name="Straight Connector 13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 flipH="1" flipV="1">
            <a:off x="3055382" y="1090546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76489" y="1087443"/>
            <a:ext cx="2551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itle 1"/>
          <p:cNvSpPr txBox="1">
            <a:spLocks/>
          </p:cNvSpPr>
          <p:nvPr/>
        </p:nvSpPr>
        <p:spPr>
          <a:xfrm>
            <a:off x="3139273" y="28998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16200000" flipH="1" flipV="1">
            <a:off x="33798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 flipV="1">
            <a:off x="35322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 rot="5400000">
            <a:off x="3289382" y="11909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776489" y="117779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4" name="Title 1"/>
          <p:cNvSpPr txBox="1">
            <a:spLocks/>
          </p:cNvSpPr>
          <p:nvPr/>
        </p:nvSpPr>
        <p:spPr>
          <a:xfrm>
            <a:off x="3324735" y="128101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4547981" y="294971"/>
            <a:ext cx="1340199" cy="1550264"/>
            <a:chOff x="3253787" y="249866"/>
            <a:chExt cx="1340199" cy="1550264"/>
          </a:xfrm>
        </p:grpSpPr>
        <p:cxnSp>
          <p:nvCxnSpPr>
            <p:cNvPr id="156" name="Straight Connector 15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6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757174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 flipV="1">
            <a:off x="1608467" y="1984138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 flipV="1">
            <a:off x="1651674" y="266514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804147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637136" y="22684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37136" y="24208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791430" y="1598393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827524" y="2974687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96889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3"/>
          <p:cNvGrpSpPr/>
          <p:nvPr/>
        </p:nvGrpSpPr>
        <p:grpSpPr>
          <a:xfrm>
            <a:off x="2278036" y="1518808"/>
            <a:ext cx="2085508" cy="1875191"/>
            <a:chOff x="1013912" y="1497002"/>
            <a:chExt cx="2085508" cy="187519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2392468" y="2812957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33"/>
          <p:cNvGrpSpPr/>
          <p:nvPr/>
        </p:nvGrpSpPr>
        <p:grpSpPr>
          <a:xfrm>
            <a:off x="2278036" y="3191216"/>
            <a:ext cx="1633754" cy="1542982"/>
            <a:chOff x="1013912" y="1497002"/>
            <a:chExt cx="1633754" cy="1542982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449"/>
          <p:cNvGrpSpPr/>
          <p:nvPr/>
        </p:nvGrpSpPr>
        <p:grpSpPr>
          <a:xfrm>
            <a:off x="96890" y="2909391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497001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290509" y="3137991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535370" y="4604775"/>
            <a:ext cx="3047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757174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816"/>
          </a:xfrm>
        </p:spPr>
        <p:txBody>
          <a:bodyPr/>
          <a:lstStyle/>
          <a:p>
            <a:r>
              <a:rPr lang="en-US" dirty="0" smtClean="0"/>
              <a:t>Inductors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265496" y="841386"/>
            <a:ext cx="299055" cy="1491706"/>
            <a:chOff x="2599211" y="4506635"/>
            <a:chExt cx="378996" cy="1890454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" name="Arc 1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" name="Arc 1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4" name="Arc 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" name="Arc 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 txBox="1">
            <a:spLocks/>
          </p:cNvSpPr>
          <p:nvPr/>
        </p:nvSpPr>
        <p:spPr>
          <a:xfrm>
            <a:off x="6486892" y="6591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 flipH="1">
          <a:off x="457200" y="2301626"/>
          <a:ext cx="1560197" cy="1079407"/>
        </p:xfrm>
        <a:graphic>
          <a:graphicData uri="http://schemas.openxmlformats.org/presentationml/2006/ole">
            <p:oleObj spid="_x0000_s276482" name="Equation" r:id="rId3" imgW="571320" imgH="393480" progId="Equation.3">
              <p:embed/>
            </p:oleObj>
          </a:graphicData>
        </a:graphic>
      </p:graphicFrame>
      <p:sp>
        <p:nvSpPr>
          <p:cNvPr id="51" name="Rectangle 50"/>
          <p:cNvSpPr/>
          <p:nvPr/>
        </p:nvSpPr>
        <p:spPr>
          <a:xfrm>
            <a:off x="3592524" y="2656664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Henry[H]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32661" y="1095674"/>
            <a:ext cx="1770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l=wire length</a:t>
            </a:r>
          </a:p>
          <a:p>
            <a:r>
              <a:rPr lang="en-US" dirty="0" smtClean="0"/>
              <a:t>N = # of turns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= 4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H/m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22697" y="68021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4" name="Group 525"/>
          <p:cNvGrpSpPr/>
          <p:nvPr/>
        </p:nvGrpSpPr>
        <p:grpSpPr>
          <a:xfrm>
            <a:off x="536495" y="761261"/>
            <a:ext cx="706952" cy="559236"/>
            <a:chOff x="5620837" y="2038275"/>
            <a:chExt cx="706952" cy="559236"/>
          </a:xfrm>
        </p:grpSpPr>
        <p:cxnSp>
          <p:nvCxnSpPr>
            <p:cNvPr id="65" name="Straight Arrow Connector 64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9191" y="1643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91037" y="16435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1684" y="17367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3112132" y="1095674"/>
          <a:ext cx="1965070" cy="1205952"/>
        </p:xfrm>
        <a:graphic>
          <a:graphicData uri="http://schemas.openxmlformats.org/presentationml/2006/ole">
            <p:oleObj spid="_x0000_s276488" name="Equation" r:id="rId4" imgW="685800" imgH="419040" progId="Equation.3">
              <p:embed/>
            </p:oleObj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 flipH="1">
          <a:off x="1337487" y="4436828"/>
          <a:ext cx="4786313" cy="1079500"/>
        </p:xfrm>
        <a:graphic>
          <a:graphicData uri="http://schemas.openxmlformats.org/presentationml/2006/ole">
            <p:oleObj spid="_x0000_s276489" name="Equation" r:id="rId5" imgW="1752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04701" y="1084495"/>
            <a:ext cx="108347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 rot="16200000">
            <a:off x="1435645" y="353464"/>
            <a:ext cx="299055" cy="1491706"/>
            <a:chOff x="2599211" y="4506635"/>
            <a:chExt cx="378996" cy="1890454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2" name="Arc 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6200000">
            <a:off x="2665466" y="353059"/>
            <a:ext cx="299055" cy="1491706"/>
            <a:chOff x="2599211" y="4506635"/>
            <a:chExt cx="378996" cy="1890454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3" name="Arc 11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 rot="16200000">
            <a:off x="3909321" y="353059"/>
            <a:ext cx="299055" cy="1491706"/>
            <a:chOff x="2599211" y="4506635"/>
            <a:chExt cx="378996" cy="1890454"/>
          </a:xfrm>
        </p:grpSpPr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76" name="Arc 1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74" name="Arc 17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71" name="Arc 17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69" name="Arc 16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Arc 16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7" name="Arc 16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187" name="Straight Connector 18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9" name="Arc 20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7" name="Arc 20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5" name="Arc 2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3" name="Arc 2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Straight Connector 213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1046700" y="413812"/>
            <a:ext cx="1088673" cy="1481155"/>
            <a:chOff x="1046700" y="413812"/>
            <a:chExt cx="1088673" cy="1481155"/>
          </a:xfrm>
        </p:grpSpPr>
        <p:sp>
          <p:nvSpPr>
            <p:cNvPr id="21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304787" y="412700"/>
            <a:ext cx="1088673" cy="1481155"/>
            <a:chOff x="1046700" y="413812"/>
            <a:chExt cx="1088673" cy="1481155"/>
          </a:xfrm>
        </p:grpSpPr>
        <p:sp>
          <p:nvSpPr>
            <p:cNvPr id="230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3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560846" y="410747"/>
            <a:ext cx="1088673" cy="1481155"/>
            <a:chOff x="1046700" y="413812"/>
            <a:chExt cx="1088673" cy="1481155"/>
          </a:xfrm>
        </p:grpSpPr>
        <p:sp>
          <p:nvSpPr>
            <p:cNvPr id="23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98246" y="246208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4" name="Group 175"/>
          <p:cNvGrpSpPr/>
          <p:nvPr/>
        </p:nvGrpSpPr>
        <p:grpSpPr>
          <a:xfrm>
            <a:off x="288554" y="982302"/>
            <a:ext cx="485775" cy="1488125"/>
            <a:chOff x="5172949" y="2484911"/>
            <a:chExt cx="485775" cy="1488125"/>
          </a:xfrm>
        </p:grpSpPr>
        <p:sp>
          <p:nvSpPr>
            <p:cNvPr id="125" name="Oval 12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530648" y="858813"/>
            <a:ext cx="1359939" cy="1615579"/>
            <a:chOff x="530648" y="858813"/>
            <a:chExt cx="1359939" cy="161557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46714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1591532" y="982686"/>
              <a:ext cx="299055" cy="1491706"/>
              <a:chOff x="2599211" y="4506635"/>
              <a:chExt cx="378996" cy="189045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9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5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3" name="Arc 11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7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970894" y="139933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16200000" flipH="1" flipV="1">
              <a:off x="1507449" y="131705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1064097" y="93267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741060" y="975443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741060" y="2459906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8" name="Group 82"/>
          <p:cNvGrpSpPr/>
          <p:nvPr/>
        </p:nvGrpSpPr>
        <p:grpSpPr>
          <a:xfrm>
            <a:off x="2761976" y="975440"/>
            <a:ext cx="378996" cy="1491705"/>
            <a:chOff x="2599211" y="4506635"/>
            <a:chExt cx="378996" cy="1890454"/>
          </a:xfrm>
        </p:grpSpPr>
        <p:cxnSp>
          <p:nvCxnSpPr>
            <p:cNvPr id="192" name="Straight Connector 191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8" name="Arc 2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6" name="Arc 2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2" name="Arc 20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Title 1"/>
          <p:cNvSpPr txBox="1">
            <a:spLocks/>
          </p:cNvSpPr>
          <p:nvPr/>
        </p:nvSpPr>
        <p:spPr>
          <a:xfrm rot="16200000">
            <a:off x="2181306" y="139209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 rot="16200000" flipH="1" flipV="1">
            <a:off x="2717861" y="1309807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1" name="Title 1"/>
          <p:cNvSpPr txBox="1">
            <a:spLocks/>
          </p:cNvSpPr>
          <p:nvPr/>
        </p:nvSpPr>
        <p:spPr>
          <a:xfrm rot="16200000">
            <a:off x="2274509" y="9254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951472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951472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2" name="Group 82"/>
          <p:cNvGrpSpPr/>
          <p:nvPr/>
        </p:nvGrpSpPr>
        <p:grpSpPr>
          <a:xfrm>
            <a:off x="3972388" y="976893"/>
            <a:ext cx="378996" cy="1491705"/>
            <a:chOff x="2599211" y="4506635"/>
            <a:chExt cx="378996" cy="1890454"/>
          </a:xfrm>
        </p:grpSpPr>
        <p:cxnSp>
          <p:nvCxnSpPr>
            <p:cNvPr id="213" name="Straight Connector 21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1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29" name="Arc 2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Arc 2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27" name="Arc 2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Arc 2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5" name="Arc 2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23" name="Arc 2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1" name="Arc 2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Arc 2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Title 1"/>
          <p:cNvSpPr txBox="1">
            <a:spLocks/>
          </p:cNvSpPr>
          <p:nvPr/>
        </p:nvSpPr>
        <p:spPr>
          <a:xfrm rot="16200000">
            <a:off x="3391718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 rot="16200000" flipH="1" flipV="1">
            <a:off x="3928273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3" name="Title 1"/>
          <p:cNvSpPr txBox="1">
            <a:spLocks/>
          </p:cNvSpPr>
          <p:nvPr/>
        </p:nvSpPr>
        <p:spPr>
          <a:xfrm rot="16200000">
            <a:off x="3484921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4609721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609721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6" name="Group 82"/>
          <p:cNvGrpSpPr/>
          <p:nvPr/>
        </p:nvGrpSpPr>
        <p:grpSpPr>
          <a:xfrm>
            <a:off x="5630637" y="976893"/>
            <a:ext cx="378996" cy="1491705"/>
            <a:chOff x="2599211" y="4506635"/>
            <a:chExt cx="378996" cy="1890454"/>
          </a:xfrm>
        </p:grpSpPr>
        <p:cxnSp>
          <p:nvCxnSpPr>
            <p:cNvPr id="237" name="Straight Connector 23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4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53" name="Arc 2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Arc 2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51" name="Arc 25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Arc 25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9" name="Arc 24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Arc 24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47" name="Arc 24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Arc 24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5" name="Arc 24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Arc 24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itle 1"/>
          <p:cNvSpPr txBox="1">
            <a:spLocks/>
          </p:cNvSpPr>
          <p:nvPr/>
        </p:nvSpPr>
        <p:spPr>
          <a:xfrm rot="16200000">
            <a:off x="5049967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rot="16200000" flipH="1" flipV="1">
            <a:off x="5586522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 rot="16200000">
            <a:off x="5143170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1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7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84" name="Arc 2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Arc 2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82" name="Arc 2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Arc 2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80" name="Arc 27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28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78" name="Arc 27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27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76" name="Arc 2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Arc 27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6" name="Straight Connector 285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546"/>
          </a:xfrm>
        </p:spPr>
        <p:txBody>
          <a:bodyPr/>
          <a:lstStyle/>
          <a:p>
            <a:r>
              <a:rPr lang="en-US" dirty="0" smtClean="0"/>
              <a:t>Example Inductor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21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V(t).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24" name="Straight Connector 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43" name="Arc 4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41" name="Arc 4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39" name="Arc 3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37" name="Arc 3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2038106" y="1579756"/>
            <a:ext cx="165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http://cache4.asset-cache.net/xc/51155301.jpg?v=1&amp;c=IWSAsset&amp;k=2&amp;d=77BFBA49EF878921F7C3FC3F69D929FD5E36A0AFA7DEBA3C14B1989E644C7C3F7A3192BABEDFA279F06BF04B24B4128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1518"/>
            <a:ext cx="5657850" cy="3762376"/>
          </a:xfrm>
          <a:prstGeom prst="rect">
            <a:avLst/>
          </a:prstGeom>
          <a:noFill/>
        </p:spPr>
      </p:pic>
      <p:pic>
        <p:nvPicPr>
          <p:cNvPr id="183300" name="Picture 4" descr="http://cache2.asset-cache.net/xc/1008183.jpg?v=1&amp;c=IWSAsset&amp;k=2&amp;d=77BFBA49EF878921F7C3FC3F69D929FD67C1A37E93E2C8350CAC242C546ADE5111CD0B023276045AE30A760B0D8112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6900" y="2743200"/>
            <a:ext cx="5657850" cy="3714751"/>
          </a:xfrm>
          <a:prstGeom prst="rect">
            <a:avLst/>
          </a:prstGeom>
          <a:noFill/>
        </p:spPr>
      </p:pic>
      <p:pic>
        <p:nvPicPr>
          <p:cNvPr id="4" name="Picture 2" descr="http://pubs.usgs.gov/circ/c1143/html/fig3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10250" y="0"/>
            <a:ext cx="2825153" cy="2819400"/>
          </a:xfrm>
          <a:prstGeom prst="rect">
            <a:avLst/>
          </a:prstGeom>
          <a:noFill/>
        </p:spPr>
      </p:pic>
      <p:pic>
        <p:nvPicPr>
          <p:cNvPr id="183302" name="Picture 6" descr="http://www.coloradocollege.edu/dept/PC/RepresentativePhy/Pages/Photoshop/Problem%20Pictures/Nuclear%20Plant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4243894"/>
            <a:ext cx="2262935" cy="1495423"/>
          </a:xfrm>
          <a:prstGeom prst="rect">
            <a:avLst/>
          </a:prstGeom>
          <a:noFill/>
        </p:spPr>
      </p:pic>
      <p:pic>
        <p:nvPicPr>
          <p:cNvPr id="183306" name="Picture 10" descr="http://3.bp.blogspot.com/_tUGQsLoAUMs/SKDCcJcMdSI/AAAAAAAAAww/Hkpk6CcrDoA/s400/brightsource-solar-mojave2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09800" y="5105400"/>
            <a:ext cx="1929113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05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50175" y="1548280"/>
            <a:ext cx="1592178" cy="1491705"/>
            <a:chOff x="1450175" y="1548280"/>
            <a:chExt cx="1592178" cy="1491705"/>
          </a:xfrm>
        </p:grpSpPr>
        <p:grpSp>
          <p:nvGrpSpPr>
            <p:cNvPr id="38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4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71" name="Arc 7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Arc 7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9" name="Arc 6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Arc 6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1" name="Arc 6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Arc 6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5" name="Arc 5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2" name="Arc 51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Arc 5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612915" y="1149906"/>
            <a:ext cx="2896655" cy="725031"/>
            <a:chOff x="5530850" y="3109645"/>
            <a:chExt cx="2896655" cy="512602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697681" y="2227011"/>
            <a:ext cx="388983" cy="140562"/>
            <a:chOff x="5530850" y="3109645"/>
            <a:chExt cx="2896655" cy="51260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38404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39312" y="1321299"/>
            <a:ext cx="1592178" cy="1491705"/>
            <a:chOff x="1450175" y="1548280"/>
            <a:chExt cx="1592178" cy="1491705"/>
          </a:xfrm>
        </p:grpSpPr>
        <p:grpSp>
          <p:nvGrpSpPr>
            <p:cNvPr id="25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36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9" name="Arc 4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Arc 4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7" name="Arc 4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Arc 4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5" name="Arc 4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Arc 4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3" name="Arc 4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1" name="Arc 4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Arc 4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4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LR problem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566010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567402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96889" y="1566015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 rot="5400000">
            <a:off x="3634150" y="1837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656592" y="28347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6592" y="418916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10" name="Group 449"/>
          <p:cNvGrpSpPr/>
          <p:nvPr/>
        </p:nvGrpSpPr>
        <p:grpSpPr>
          <a:xfrm>
            <a:off x="606888" y="1570086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566009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-70895" y="381736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567402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82"/>
          <p:cNvGrpSpPr/>
          <p:nvPr/>
        </p:nvGrpSpPr>
        <p:grpSpPr>
          <a:xfrm>
            <a:off x="1706426" y="1570086"/>
            <a:ext cx="378996" cy="1491705"/>
            <a:chOff x="2599211" y="4506635"/>
            <a:chExt cx="378996" cy="1890454"/>
          </a:xfrm>
        </p:grpSpPr>
        <p:cxnSp>
          <p:nvCxnSpPr>
            <p:cNvPr id="74" name="Straight Connector 7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9" name="Arc 8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7" name="Arc 8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82"/>
          <p:cNvGrpSpPr/>
          <p:nvPr/>
        </p:nvGrpSpPr>
        <p:grpSpPr>
          <a:xfrm>
            <a:off x="3177211" y="1570086"/>
            <a:ext cx="378996" cy="1491705"/>
            <a:chOff x="2599211" y="4506635"/>
            <a:chExt cx="378996" cy="1890454"/>
          </a:xfrm>
        </p:grpSpPr>
        <p:cxnSp>
          <p:nvCxnSpPr>
            <p:cNvPr id="98" name="Straight Connector 9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14" name="Arc 1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2" name="Arc 1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0" name="Arc 10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6" name="Arc 1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82"/>
          <p:cNvGrpSpPr/>
          <p:nvPr/>
        </p:nvGrpSpPr>
        <p:grpSpPr>
          <a:xfrm>
            <a:off x="3177211" y="3058699"/>
            <a:ext cx="378996" cy="1491705"/>
            <a:chOff x="2599211" y="4506635"/>
            <a:chExt cx="378996" cy="1890454"/>
          </a:xfrm>
        </p:grpSpPr>
        <p:cxnSp>
          <p:nvCxnSpPr>
            <p:cNvPr id="117" name="Straight Connector 11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9" name="Arc 1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27" name="Arc 1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Arc 1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5" name="Arc 1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itle 1"/>
          <p:cNvSpPr txBox="1">
            <a:spLocks/>
          </p:cNvSpPr>
          <p:nvPr/>
        </p:nvSpPr>
        <p:spPr>
          <a:xfrm>
            <a:off x="996749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6" name="Title 1"/>
          <p:cNvSpPr txBox="1">
            <a:spLocks/>
          </p:cNvSpPr>
          <p:nvPr/>
        </p:nvSpPr>
        <p:spPr>
          <a:xfrm>
            <a:off x="2510852" y="20704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10852" y="3518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rot="16200000" flipV="1">
            <a:off x="438389" y="380320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8229" y="2221417"/>
            <a:ext cx="2747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Watts [W] = Volt Amp [V-A]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611" y="2753528"/>
            <a:ext cx="2959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MKSA unit system:</a:t>
            </a:r>
            <a:br>
              <a:rPr lang="en-US" dirty="0" smtClean="0"/>
            </a:br>
            <a:r>
              <a:rPr lang="en-US" i="1" dirty="0" smtClean="0"/>
              <a:t>Meters Kilogram Second Amp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17" y="4830792"/>
            <a:ext cx="211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Resistor:</a:t>
            </a:r>
          </a:p>
          <a:p>
            <a:r>
              <a:rPr lang="en-US" dirty="0" smtClean="0"/>
              <a:t>Energy lost to heat…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51223" y="4830792"/>
            <a:ext cx="386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or capacitor:</a:t>
            </a:r>
          </a:p>
          <a:p>
            <a:r>
              <a:rPr lang="en-US" dirty="0" smtClean="0"/>
              <a:t>Energy </a:t>
            </a:r>
            <a:r>
              <a:rPr lang="en-US" i="1" dirty="0" smtClean="0">
                <a:solidFill>
                  <a:srgbClr val="FF0000"/>
                </a:solidFill>
              </a:rPr>
              <a:t>STORED</a:t>
            </a:r>
            <a:r>
              <a:rPr lang="en-US" dirty="0" smtClean="0"/>
              <a:t> and can be recovered…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059"/>
            <a:ext cx="8229600" cy="777785"/>
          </a:xfrm>
        </p:spPr>
        <p:txBody>
          <a:bodyPr/>
          <a:lstStyle/>
          <a:p>
            <a:r>
              <a:rPr lang="en-US" dirty="0" smtClean="0"/>
              <a:t>Energy stored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7480" y="14716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260" y="2834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-59542" y="1940154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606764" y="1091127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84480" y="16958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40789" y="91939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2104396" y="2327528"/>
          <a:ext cx="3433763" cy="766763"/>
        </p:xfrm>
        <a:graphic>
          <a:graphicData uri="http://schemas.openxmlformats.org/presentationml/2006/ole">
            <p:oleObj spid="_x0000_s304130" name="Equation" r:id="rId3" imgW="1257120" imgH="2793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04396" y="184093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  <a:endParaRPr lang="en-US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63378" y="3821502"/>
          <a:ext cx="5169769" cy="951669"/>
        </p:xfrm>
        <a:graphic>
          <a:graphicData uri="http://schemas.openxmlformats.org/presentationml/2006/ole">
            <p:oleObj spid="_x0000_s304131" name="Equation" r:id="rId4" imgW="2286000" imgH="4190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96943" y="3452170"/>
            <a:ext cx="255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 stored energy: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3378" y="4823770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stored energy: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951304" y="5221288"/>
          <a:ext cx="4079875" cy="893762"/>
        </p:xfrm>
        <a:graphic>
          <a:graphicData uri="http://schemas.openxmlformats.org/presentationml/2006/ole">
            <p:oleObj spid="_x0000_s304133" name="Equation" r:id="rId5" imgW="1803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504950" y="1276349"/>
            <a:ext cx="457201" cy="1914526"/>
            <a:chOff x="1495425" y="1276349"/>
            <a:chExt cx="457201" cy="1914526"/>
          </a:xfrm>
        </p:grpSpPr>
        <p:grpSp>
          <p:nvGrpSpPr>
            <p:cNvPr id="57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2105026" y="1143000"/>
            <a:ext cx="457201" cy="1914526"/>
            <a:chOff x="1495425" y="1276349"/>
            <a:chExt cx="457201" cy="1914526"/>
          </a:xfrm>
        </p:grpSpPr>
        <p:grpSp>
          <p:nvGrpSpPr>
            <p:cNvPr id="63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 rot="16200000">
            <a:off x="1830375" y="3512252"/>
            <a:ext cx="485775" cy="1488125"/>
            <a:chOff x="5172949" y="2484911"/>
            <a:chExt cx="485775" cy="1488125"/>
          </a:xfrm>
        </p:grpSpPr>
        <p:sp>
          <p:nvSpPr>
            <p:cNvPr id="71" name="Oval 70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eform 79"/>
          <p:cNvSpPr/>
          <p:nvPr/>
        </p:nvSpPr>
        <p:spPr>
          <a:xfrm>
            <a:off x="650081" y="2328863"/>
            <a:ext cx="864394" cy="192881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2573558" y="2093119"/>
            <a:ext cx="864394" cy="215815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549120" y="13982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349279" y="142243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1504951" y="4375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67266" name="Object 2"/>
          <p:cNvGraphicFramePr>
            <a:graphicFrameLocks noChangeAspect="1"/>
          </p:cNvGraphicFramePr>
          <p:nvPr/>
        </p:nvGraphicFramePr>
        <p:xfrm>
          <a:off x="4645027" y="929980"/>
          <a:ext cx="1584702" cy="652231"/>
        </p:xfrm>
        <a:graphic>
          <a:graphicData uri="http://schemas.openxmlformats.org/presentationml/2006/ole">
            <p:oleObj spid="_x0000_s267266" name="Equation" r:id="rId3" imgW="495000" imgH="203040" progId="Equation.3">
              <p:embed/>
            </p:oleObj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811713" y="1582211"/>
          <a:ext cx="1321751" cy="1082675"/>
        </p:xfrm>
        <a:graphic>
          <a:graphicData uri="http://schemas.openxmlformats.org/presentationml/2006/ole">
            <p:oleObj spid="_x0000_s267267" name="Equation" r:id="rId4" imgW="482400" imgH="393480" progId="Equation.3">
              <p:embed/>
            </p:oleObj>
          </a:graphicData>
        </a:graphic>
      </p:graphicFrame>
      <p:sp>
        <p:nvSpPr>
          <p:cNvPr id="86" name="Rectangle 85"/>
          <p:cNvSpPr/>
          <p:nvPr/>
        </p:nvSpPr>
        <p:spPr>
          <a:xfrm>
            <a:off x="4073127" y="2664886"/>
            <a:ext cx="3392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Farads[F] = Coulombs/Volt [C]/[V]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252" y="1745724"/>
            <a:ext cx="1942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d=plate separation</a:t>
            </a:r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4004469" y="3190348"/>
          <a:ext cx="3617912" cy="663575"/>
        </p:xfrm>
        <a:graphic>
          <a:graphicData uri="http://schemas.openxmlformats.org/presentationml/2006/ole">
            <p:oleObj spid="_x0000_s267268" name="Equation" r:id="rId5" imgW="1320480" imgH="241200" progId="Equation.3">
              <p:embed/>
            </p:oleObj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3915569" y="3895198"/>
          <a:ext cx="1320800" cy="628650"/>
        </p:xfrm>
        <a:graphic>
          <a:graphicData uri="http://schemas.openxmlformats.org/presentationml/2006/ole">
            <p:oleObj spid="_x0000_s267269" name="Equation" r:id="rId6" imgW="482400" imgH="228600" progId="Equation.3">
              <p:embed/>
            </p:oleObj>
          </a:graphicData>
        </a:graphic>
      </p:graphicFrame>
      <p:graphicFrame>
        <p:nvGraphicFramePr>
          <p:cNvPr id="90" name="Object 2"/>
          <p:cNvGraphicFramePr>
            <a:graphicFrameLocks noChangeAspect="1"/>
          </p:cNvGraphicFramePr>
          <p:nvPr/>
        </p:nvGraphicFramePr>
        <p:xfrm>
          <a:off x="3836761" y="4893180"/>
          <a:ext cx="897400" cy="332211"/>
        </p:xfrm>
        <a:graphic>
          <a:graphicData uri="http://schemas.openxmlformats.org/presentationml/2006/ole">
            <p:oleObj spid="_x0000_s267270" name="Equation" r:id="rId7" imgW="482400" imgH="177480" progId="Equation.3">
              <p:embed/>
            </p:oleObj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3898295" y="4523848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Dielectric constant: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734161" y="4893180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3932902" y="5366811"/>
          <a:ext cx="825500" cy="333375"/>
        </p:xfrm>
        <a:graphic>
          <a:graphicData uri="http://schemas.openxmlformats.org/presentationml/2006/ole">
            <p:oleObj spid="_x0000_s267271" name="Equation" r:id="rId8" imgW="444240" imgH="177480" progId="Equation.3">
              <p:embed/>
            </p:oleObj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4734161" y="5367604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4073127" y="4338904"/>
            <a:ext cx="502842" cy="184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 flipH="1" flipV="1">
            <a:off x="6486214" y="5127029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 flipH="1" flipV="1">
            <a:off x="7207321" y="512392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itle 1"/>
          <p:cNvSpPr txBox="1">
            <a:spLocks/>
          </p:cNvSpPr>
          <p:nvPr/>
        </p:nvSpPr>
        <p:spPr>
          <a:xfrm>
            <a:off x="6570105" y="436401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0" name="Group 525"/>
          <p:cNvGrpSpPr/>
          <p:nvPr/>
        </p:nvGrpSpPr>
        <p:grpSpPr>
          <a:xfrm>
            <a:off x="6229729" y="4445062"/>
            <a:ext cx="706952" cy="559236"/>
            <a:chOff x="5620837" y="2038275"/>
            <a:chExt cx="706952" cy="559236"/>
          </a:xfrm>
        </p:grpSpPr>
        <p:cxnSp>
          <p:nvCxnSpPr>
            <p:cNvPr id="121" name="Straight Arrow Connector 120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2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>
          <a:xfrm rot="16200000" flipH="1" flipV="1">
            <a:off x="68106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 flipV="1">
            <a:off x="69630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636599" y="5327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338445" y="532734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5" name="Title 1"/>
          <p:cNvSpPr txBox="1">
            <a:spLocks/>
          </p:cNvSpPr>
          <p:nvPr/>
        </p:nvSpPr>
        <p:spPr>
          <a:xfrm>
            <a:off x="6759092" y="54205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“High-K Dielectric”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8657" y="14984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http://www.intel.com/technology/45nm/hafnium.htm?iid=tech_45nm+body_animation_hafnium</a:t>
            </a:r>
            <a:endParaRPr lang="en-US" dirty="0"/>
          </a:p>
        </p:txBody>
      </p:sp>
      <p:pic>
        <p:nvPicPr>
          <p:cNvPr id="268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915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1410862" y="1009816"/>
          <a:ext cx="1117654" cy="460277"/>
        </p:xfrm>
        <a:graphic>
          <a:graphicData uri="http://schemas.openxmlformats.org/presentationml/2006/ole">
            <p:oleObj spid="_x0000_s269314" name="Equation" r:id="rId3" imgW="495000" imgH="203040" progId="Equation.3">
              <p:embed/>
            </p:oleObj>
          </a:graphicData>
        </a:graphic>
      </p:graphicFrame>
      <p:graphicFrame>
        <p:nvGraphicFramePr>
          <p:cNvPr id="269315" name="Object 3"/>
          <p:cNvGraphicFramePr>
            <a:graphicFrameLocks noChangeAspect="1"/>
          </p:cNvGraphicFramePr>
          <p:nvPr/>
        </p:nvGraphicFramePr>
        <p:xfrm>
          <a:off x="2883619" y="985780"/>
          <a:ext cx="1791747" cy="763507"/>
        </p:xfrm>
        <a:graphic>
          <a:graphicData uri="http://schemas.openxmlformats.org/presentationml/2006/ole">
            <p:oleObj spid="_x0000_s269315" name="Equation" r:id="rId4" imgW="92700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558" y="1749287"/>
            <a:ext cx="29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q, V,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 can depend on time !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19084" y="2487951"/>
          <a:ext cx="1804988" cy="460375"/>
        </p:xfrm>
        <a:graphic>
          <a:graphicData uri="http://schemas.openxmlformats.org/presentationml/2006/ole">
            <p:oleObj spid="_x0000_s269316" name="Equation" r:id="rId5" imgW="79992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96176" y="2118619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Implicit:</a:t>
            </a:r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901194" y="2387244"/>
          <a:ext cx="2864450" cy="817132"/>
        </p:xfrm>
        <a:graphic>
          <a:graphicData uri="http://schemas.openxmlformats.org/presentationml/2006/ole">
            <p:oleObj spid="_x0000_s269317" name="Equation" r:id="rId6" imgW="138420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85558" y="3514477"/>
            <a:ext cx="542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not always write (t), but it is assumed from now on.</a:t>
            </a:r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196176" y="4062413"/>
          <a:ext cx="4335463" cy="817562"/>
        </p:xfrm>
        <a:graphic>
          <a:graphicData uri="http://schemas.openxmlformats.org/presentationml/2006/ole">
            <p:oleObj spid="_x0000_s269318" name="Equation" r:id="rId7" imgW="2095200" imgH="39348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402802" y="5035550"/>
          <a:ext cx="2128837" cy="581025"/>
        </p:xfrm>
        <a:graphic>
          <a:graphicData uri="http://schemas.openxmlformats.org/presentationml/2006/ole">
            <p:oleObj spid="_x0000_s269319" name="Equation" r:id="rId8" imgW="10285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Capacitor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One-bit memory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1168" y="406772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/>
              <a:t>http://i.cmpnet.com/eet/news/07/11/DC1502_UTH_samsung.gif</a:t>
            </a:r>
            <a:endParaRPr lang="en-US" sz="1050" dirty="0"/>
          </a:p>
        </p:txBody>
      </p:sp>
      <p:pic>
        <p:nvPicPr>
          <p:cNvPr id="280578" name="Picture 2" descr="http://i.cmpnet.com/eet/news/07/11/DC1502_UTH_samsu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8272"/>
            <a:ext cx="4781550" cy="32194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42432" y="1821485"/>
            <a:ext cx="2856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dimensions:</a:t>
            </a:r>
          </a:p>
          <a:p>
            <a:r>
              <a:rPr lang="en-US" dirty="0" smtClean="0"/>
              <a:t>0.1 micron x 0.1 micron area</a:t>
            </a:r>
          </a:p>
          <a:p>
            <a:r>
              <a:rPr lang="en-US" dirty="0" smtClean="0"/>
              <a:t>10 nm thickness.</a:t>
            </a:r>
          </a:p>
          <a:p>
            <a:r>
              <a:rPr lang="en-US" dirty="0" smtClean="0"/>
              <a:t>What is C?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6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Bit Read/Write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6556" y="1062775"/>
            <a:ext cx="2028441" cy="1542982"/>
            <a:chOff x="1013912" y="1497002"/>
            <a:chExt cx="2028441" cy="1542982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Isosceles Triangle 27"/>
          <p:cNvSpPr/>
          <p:nvPr/>
        </p:nvSpPr>
        <p:spPr>
          <a:xfrm rot="10800000">
            <a:off x="1580241" y="2605758"/>
            <a:ext cx="336181" cy="225224"/>
          </a:xfrm>
          <a:prstGeom prst="triangl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4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90870" y="2188148"/>
            <a:ext cx="402606" cy="160687"/>
            <a:chOff x="3545969" y="1475083"/>
            <a:chExt cx="402606" cy="160687"/>
          </a:xfrm>
        </p:grpSpPr>
        <p:cxnSp>
          <p:nvCxnSpPr>
            <p:cNvPr id="42" name="Straight Connector 4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614503" y="1131793"/>
            <a:ext cx="2939915" cy="733594"/>
            <a:chOff x="3545969" y="1475083"/>
            <a:chExt cx="402606" cy="160687"/>
          </a:xfrm>
        </p:grpSpPr>
        <p:cxnSp>
          <p:nvCxnSpPr>
            <p:cNvPr id="62" name="Straight Connector 6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515</Words>
  <Application>Microsoft Office PowerPoint</Application>
  <PresentationFormat>On-screen Show (4:3)</PresentationFormat>
  <Paragraphs>268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EECS 70A: Network Analysis</vt:lpstr>
      <vt:lpstr>Slide 2</vt:lpstr>
      <vt:lpstr>Capacitors</vt:lpstr>
      <vt:lpstr>“High-K Dielectric”</vt:lpstr>
      <vt:lpstr>Time dependence</vt:lpstr>
      <vt:lpstr>Example Capacitor Problem</vt:lpstr>
      <vt:lpstr>One-bit memory</vt:lpstr>
      <vt:lpstr>1 Bit Read/Write</vt:lpstr>
      <vt:lpstr>Example Problem #2</vt:lpstr>
      <vt:lpstr>RC circuit</vt:lpstr>
      <vt:lpstr>DRAM vs. SRAM</vt:lpstr>
      <vt:lpstr>Example Capacitor Problem #2</vt:lpstr>
      <vt:lpstr>Parallel Capacitors</vt:lpstr>
      <vt:lpstr>Series Capacitors</vt:lpstr>
      <vt:lpstr>Example problem #4</vt:lpstr>
      <vt:lpstr>Inductors</vt:lpstr>
      <vt:lpstr>Series Inductors</vt:lpstr>
      <vt:lpstr>Parallel Inductors</vt:lpstr>
      <vt:lpstr>Example Inductor Problem</vt:lpstr>
      <vt:lpstr>Example Inductor Problem #2</vt:lpstr>
      <vt:lpstr>Example Inductor Problem #3</vt:lpstr>
      <vt:lpstr>LR circuit</vt:lpstr>
      <vt:lpstr>Example LR problem</vt:lpstr>
      <vt:lpstr>Power</vt:lpstr>
      <vt:lpstr>Energy stored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912</cp:revision>
  <dcterms:created xsi:type="dcterms:W3CDTF">2010-03-26T00:11:49Z</dcterms:created>
  <dcterms:modified xsi:type="dcterms:W3CDTF">2010-05-05T19:30:04Z</dcterms:modified>
</cp:coreProperties>
</file>