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75" r:id="rId3"/>
    <p:sldId id="462" r:id="rId4"/>
    <p:sldId id="476" r:id="rId5"/>
    <p:sldId id="477" r:id="rId6"/>
    <p:sldId id="451" r:id="rId7"/>
    <p:sldId id="463" r:id="rId8"/>
    <p:sldId id="464" r:id="rId9"/>
    <p:sldId id="453" r:id="rId10"/>
    <p:sldId id="465" r:id="rId11"/>
    <p:sldId id="466" r:id="rId12"/>
    <p:sldId id="467" r:id="rId13"/>
    <p:sldId id="469" r:id="rId14"/>
    <p:sldId id="472" r:id="rId15"/>
    <p:sldId id="478" r:id="rId16"/>
    <p:sldId id="470" r:id="rId17"/>
    <p:sldId id="471" r:id="rId18"/>
    <p:sldId id="473" r:id="rId19"/>
    <p:sldId id="474" r:id="rId20"/>
    <p:sldId id="283" r:id="rId21"/>
    <p:sldId id="291" r:id="rId2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 varScale="1">
        <p:scale>
          <a:sx n="75" d="100"/>
          <a:sy n="7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99" tIns="48501" rIns="96999" bIns="485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99" tIns="48501" rIns="96999" bIns="48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2010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5/11/2010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oradocollege.edu/dept/PC/RepresentativePhy/Pages/Photoshop/Problem%20Pictures/Nuclear%20Plant.jpg" TargetMode="External"/><Relationship Id="rId3" Type="http://schemas.openxmlformats.org/officeDocument/2006/relationships/hyperlink" Target="http://cache4.asset-cache.net/xc/51155301.jpg?v=1&amp;c=IWSAsset&amp;k=2&amp;d=77BFBA49EF878921F7C3FC3F69D929FD5E36A0AFA7DEBA3C14B1989E644C7C3F7A3192BABEDFA279F06BF04B24B4128C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ubs.usgs.gov/circ/c1143/html/fig3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3.bp.blogspot.com/_tUGQsLoAUMs/SKDCcJcMdSI/AAAAAAAAAww/Hkpk6CcrDoA/s400/brightsource-solar-mojave2.jpg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10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2978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HW4 due Friday this week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Inductors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04701" y="1084495"/>
            <a:ext cx="108347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 rot="16200000">
            <a:off x="1435645" y="353464"/>
            <a:ext cx="299055" cy="1491706"/>
            <a:chOff x="2599211" y="4506635"/>
            <a:chExt cx="378996" cy="1890454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2" name="Arc 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5" name="Straight Connector 7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6200000">
            <a:off x="2665466" y="353059"/>
            <a:ext cx="299055" cy="1491706"/>
            <a:chOff x="2599211" y="4506635"/>
            <a:chExt cx="378996" cy="1890454"/>
          </a:xfrm>
        </p:grpSpPr>
        <p:cxnSp>
          <p:nvCxnSpPr>
            <p:cNvPr id="105" name="Straight Connector 104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3" name="Arc 11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 rot="16200000">
            <a:off x="3909321" y="353059"/>
            <a:ext cx="299055" cy="1491706"/>
            <a:chOff x="2599211" y="4506635"/>
            <a:chExt cx="378996" cy="1890454"/>
          </a:xfrm>
        </p:grpSpPr>
        <p:cxnSp>
          <p:nvCxnSpPr>
            <p:cNvPr id="124" name="Straight Connector 1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45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76" name="Arc 1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74" name="Arc 17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71" name="Arc 17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69" name="Arc 16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Arc 16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7" name="Arc 16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187" name="Straight Connector 18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9" name="Arc 20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7" name="Arc 20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5" name="Arc 2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3" name="Arc 2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4" name="Straight Connector 213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3" name="Group 222"/>
          <p:cNvGrpSpPr/>
          <p:nvPr/>
        </p:nvGrpSpPr>
        <p:grpSpPr>
          <a:xfrm>
            <a:off x="1046700" y="413812"/>
            <a:ext cx="1088673" cy="1481155"/>
            <a:chOff x="1046700" y="413812"/>
            <a:chExt cx="1088673" cy="1481155"/>
          </a:xfrm>
        </p:grpSpPr>
        <p:sp>
          <p:nvSpPr>
            <p:cNvPr id="21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2304787" y="412700"/>
            <a:ext cx="1088673" cy="1481155"/>
            <a:chOff x="1046700" y="413812"/>
            <a:chExt cx="1088673" cy="1481155"/>
          </a:xfrm>
        </p:grpSpPr>
        <p:sp>
          <p:nvSpPr>
            <p:cNvPr id="230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3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560846" y="410747"/>
            <a:ext cx="1088673" cy="1481155"/>
            <a:chOff x="1046700" y="413812"/>
            <a:chExt cx="1088673" cy="1481155"/>
          </a:xfrm>
        </p:grpSpPr>
        <p:sp>
          <p:nvSpPr>
            <p:cNvPr id="235" name="Title 1"/>
            <p:cNvSpPr txBox="1">
              <a:spLocks/>
            </p:cNvSpPr>
            <p:nvPr/>
          </p:nvSpPr>
          <p:spPr>
            <a:xfrm>
              <a:off x="1046700" y="4138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113194" y="12425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1815040" y="124250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38" name="Title 1"/>
            <p:cNvSpPr txBox="1">
              <a:spLocks/>
            </p:cNvSpPr>
            <p:nvPr/>
          </p:nvSpPr>
          <p:spPr>
            <a:xfrm>
              <a:off x="1235687" y="133573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Inductors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98246" y="246208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124" name="Group 175"/>
          <p:cNvGrpSpPr/>
          <p:nvPr/>
        </p:nvGrpSpPr>
        <p:grpSpPr>
          <a:xfrm>
            <a:off x="288554" y="982302"/>
            <a:ext cx="485775" cy="1488125"/>
            <a:chOff x="5172949" y="2484911"/>
            <a:chExt cx="485775" cy="1488125"/>
          </a:xfrm>
        </p:grpSpPr>
        <p:sp>
          <p:nvSpPr>
            <p:cNvPr id="125" name="Oval 12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530648" y="858813"/>
            <a:ext cx="1359939" cy="1615579"/>
            <a:chOff x="530648" y="858813"/>
            <a:chExt cx="1359939" cy="161557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46714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/>
            <p:cNvGrpSpPr/>
            <p:nvPr/>
          </p:nvGrpSpPr>
          <p:grpSpPr>
            <a:xfrm>
              <a:off x="1591532" y="982686"/>
              <a:ext cx="299055" cy="1491706"/>
              <a:chOff x="2599211" y="4506635"/>
              <a:chExt cx="378996" cy="1890454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93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5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5" name="Arc 11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Arc 11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3" name="Arc 11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Arc 11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7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11" name="Arc 11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Arc 11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09" name="Arc 10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Arc 10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970894" y="1399339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rot="16200000" flipH="1" flipV="1">
              <a:off x="1507449" y="1317050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1064097" y="93267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741060" y="975443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741060" y="2459906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8" name="Group 82"/>
          <p:cNvGrpSpPr/>
          <p:nvPr/>
        </p:nvGrpSpPr>
        <p:grpSpPr>
          <a:xfrm>
            <a:off x="2761976" y="975440"/>
            <a:ext cx="378996" cy="1491705"/>
            <a:chOff x="2599211" y="4506635"/>
            <a:chExt cx="378996" cy="1890454"/>
          </a:xfrm>
        </p:grpSpPr>
        <p:cxnSp>
          <p:nvCxnSpPr>
            <p:cNvPr id="192" name="Straight Connector 191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3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95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8" name="Arc 2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6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06" name="Arc 2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4" name="Arc 20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02" name="Arc 20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00" name="Arc 19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94" name="Straight Connector 193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Title 1"/>
          <p:cNvSpPr txBox="1">
            <a:spLocks/>
          </p:cNvSpPr>
          <p:nvPr/>
        </p:nvSpPr>
        <p:spPr>
          <a:xfrm rot="16200000">
            <a:off x="2181306" y="139209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0" name="Straight Arrow Connector 189"/>
          <p:cNvCxnSpPr/>
          <p:nvPr/>
        </p:nvCxnSpPr>
        <p:spPr>
          <a:xfrm rot="16200000" flipH="1" flipV="1">
            <a:off x="2717861" y="1309807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1" name="Title 1"/>
          <p:cNvSpPr txBox="1">
            <a:spLocks/>
          </p:cNvSpPr>
          <p:nvPr/>
        </p:nvSpPr>
        <p:spPr>
          <a:xfrm rot="16200000">
            <a:off x="2274509" y="9254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2951472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2951472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2" name="Group 82"/>
          <p:cNvGrpSpPr/>
          <p:nvPr/>
        </p:nvGrpSpPr>
        <p:grpSpPr>
          <a:xfrm>
            <a:off x="3972388" y="976893"/>
            <a:ext cx="378996" cy="1491705"/>
            <a:chOff x="2599211" y="4506635"/>
            <a:chExt cx="378996" cy="1890454"/>
          </a:xfrm>
        </p:grpSpPr>
        <p:cxnSp>
          <p:nvCxnSpPr>
            <p:cNvPr id="213" name="Straight Connector 21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1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29" name="Arc 2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Arc 2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27" name="Arc 2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Arc 2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5" name="Arc 2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Arc 2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23" name="Arc 2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Arc 2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21" name="Arc 2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Arc 2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15" name="Straight Connector 21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Title 1"/>
          <p:cNvSpPr txBox="1">
            <a:spLocks/>
          </p:cNvSpPr>
          <p:nvPr/>
        </p:nvSpPr>
        <p:spPr>
          <a:xfrm rot="16200000">
            <a:off x="3391718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2" name="Straight Arrow Connector 231"/>
          <p:cNvCxnSpPr/>
          <p:nvPr/>
        </p:nvCxnSpPr>
        <p:spPr>
          <a:xfrm rot="16200000" flipH="1" flipV="1">
            <a:off x="3928273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3" name="Title 1"/>
          <p:cNvSpPr txBox="1">
            <a:spLocks/>
          </p:cNvSpPr>
          <p:nvPr/>
        </p:nvSpPr>
        <p:spPr>
          <a:xfrm rot="16200000">
            <a:off x="3484921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4" name="Straight Connector 233"/>
          <p:cNvCxnSpPr/>
          <p:nvPr/>
        </p:nvCxnSpPr>
        <p:spPr>
          <a:xfrm>
            <a:off x="4609721" y="976896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4609721" y="246135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6" name="Group 82"/>
          <p:cNvGrpSpPr/>
          <p:nvPr/>
        </p:nvGrpSpPr>
        <p:grpSpPr>
          <a:xfrm>
            <a:off x="5630637" y="976893"/>
            <a:ext cx="378996" cy="1491705"/>
            <a:chOff x="2599211" y="4506635"/>
            <a:chExt cx="378996" cy="1890454"/>
          </a:xfrm>
        </p:grpSpPr>
        <p:cxnSp>
          <p:nvCxnSpPr>
            <p:cNvPr id="237" name="Straight Connector 23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4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53" name="Arc 25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Arc 25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51" name="Arc 25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Arc 25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9" name="Arc 24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Arc 24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47" name="Arc 24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Arc 24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45" name="Arc 24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Arc 24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5" name="Title 1"/>
          <p:cNvSpPr txBox="1">
            <a:spLocks/>
          </p:cNvSpPr>
          <p:nvPr/>
        </p:nvSpPr>
        <p:spPr>
          <a:xfrm rot="16200000">
            <a:off x="5049967" y="139354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rot="16200000" flipH="1" flipV="1">
            <a:off x="5586522" y="1311260"/>
            <a:ext cx="2645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 rot="16200000">
            <a:off x="5143170" y="9268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7362061" y="925615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7362061" y="2468598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0" name="Title 1"/>
          <p:cNvSpPr txBox="1">
            <a:spLocks/>
          </p:cNvSpPr>
          <p:nvPr/>
        </p:nvSpPr>
        <p:spPr>
          <a:xfrm rot="16200000">
            <a:off x="7680919" y="142128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1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4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5" name="Straight Connector 264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7" name="Group 266"/>
          <p:cNvGrpSpPr/>
          <p:nvPr/>
        </p:nvGrpSpPr>
        <p:grpSpPr>
          <a:xfrm>
            <a:off x="8399621" y="935566"/>
            <a:ext cx="299055" cy="1491706"/>
            <a:chOff x="2599211" y="4506635"/>
            <a:chExt cx="378996" cy="1890454"/>
          </a:xfrm>
        </p:grpSpPr>
        <p:cxnSp>
          <p:nvCxnSpPr>
            <p:cNvPr id="268" name="Straight Connector 26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7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84" name="Arc 2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Arc 2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282" name="Arc 28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Arc 28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280" name="Arc 27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Arc 28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278" name="Arc 27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Arc 27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276" name="Arc 27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Arc 27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70" name="Straight Connector 26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6" name="Straight Connector 285"/>
          <p:cNvCxnSpPr/>
          <p:nvPr/>
        </p:nvCxnSpPr>
        <p:spPr>
          <a:xfrm rot="5400000">
            <a:off x="8539934" y="2447935"/>
            <a:ext cx="4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0546"/>
          </a:xfrm>
        </p:spPr>
        <p:txBody>
          <a:bodyPr/>
          <a:lstStyle/>
          <a:p>
            <a:r>
              <a:rPr lang="en-US" dirty="0" smtClean="0"/>
              <a:t>Example Inductor Problem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0079" y="203989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35805" y="2263731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13912" y="890546"/>
            <a:ext cx="21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V(t).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24" name="Straight Connector 2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2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43" name="Arc 4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41" name="Arc 4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39" name="Arc 3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37" name="Arc 3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35" name="Arc 3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6" name="Straight Connector 2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2038106" y="1579756"/>
            <a:ext cx="1655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0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Inductor Problem #2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621522" y="1768448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35809" y="2782826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6362" y="890546"/>
            <a:ext cx="2053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(Students): Find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50080" y="2039892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3107492" y="1486454"/>
            <a:ext cx="10124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438144" y="1497002"/>
            <a:ext cx="3730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3042353" y="7006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7168896" y="129093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50175" y="1548280"/>
            <a:ext cx="1592178" cy="1491705"/>
            <a:chOff x="1450175" y="1548280"/>
            <a:chExt cx="1592178" cy="1491705"/>
          </a:xfrm>
        </p:grpSpPr>
        <p:grpSp>
          <p:nvGrpSpPr>
            <p:cNvPr id="38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43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71" name="Arc 7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Arc 7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69" name="Arc 6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Arc 6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61" name="Arc 6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Arc 6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55" name="Arc 5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Arc 56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52" name="Arc 51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Arc 5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612915" y="1149906"/>
            <a:ext cx="2896655" cy="725031"/>
            <a:chOff x="5530850" y="3109645"/>
            <a:chExt cx="2896655" cy="512602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530850" y="3109645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108019" y="3622244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5857125" y="3360540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6434294" y="3360541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685188" y="31096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7011463" y="3360542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262357" y="36222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7588632" y="3360543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839526" y="3109648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697681" y="2227011"/>
            <a:ext cx="388983" cy="140562"/>
            <a:chOff x="5530850" y="3109645"/>
            <a:chExt cx="2896655" cy="512602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5530850" y="3109645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108019" y="3622244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5857125" y="3360540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6434294" y="3360541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685188" y="31096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7011463" y="3360542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62357" y="3622246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7588632" y="3360543"/>
              <a:ext cx="512598" cy="1080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839526" y="3109648"/>
              <a:ext cx="58797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2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Inductor Problem #3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7507" y="186419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43233" y="208802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728950" y="1592745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743237" y="2607123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083" y="705880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99601" y="1321299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601" y="2838404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 rot="16200000">
            <a:off x="-520344" y="1760545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39312" y="1321299"/>
            <a:ext cx="1592178" cy="1491705"/>
            <a:chOff x="1450175" y="1548280"/>
            <a:chExt cx="1592178" cy="1491705"/>
          </a:xfrm>
        </p:grpSpPr>
        <p:grpSp>
          <p:nvGrpSpPr>
            <p:cNvPr id="25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36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9" name="Arc 4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Arc 4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7" name="Arc 4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Arc 4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5" name="Arc 4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Arc 4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3" name="Arc 4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Arc 4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41" name="Arc 4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Arc 4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2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“Impedance”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4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LR problem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566010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567402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96889" y="1566015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 rot="5400000">
            <a:off x="3634150" y="18373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656592" y="28347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6592" y="418916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10" name="Group 449"/>
          <p:cNvGrpSpPr/>
          <p:nvPr/>
        </p:nvGrpSpPr>
        <p:grpSpPr>
          <a:xfrm>
            <a:off x="606888" y="1570086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566009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-70895" y="381736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567402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3" name="Group 82"/>
          <p:cNvGrpSpPr/>
          <p:nvPr/>
        </p:nvGrpSpPr>
        <p:grpSpPr>
          <a:xfrm>
            <a:off x="1706426" y="1570086"/>
            <a:ext cx="378996" cy="1491705"/>
            <a:chOff x="2599211" y="4506635"/>
            <a:chExt cx="378996" cy="1890454"/>
          </a:xfrm>
        </p:grpSpPr>
        <p:cxnSp>
          <p:nvCxnSpPr>
            <p:cNvPr id="74" name="Straight Connector 7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9" name="Arc 8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7" name="Arc 8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8" name="Straight Connector 77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82"/>
          <p:cNvGrpSpPr/>
          <p:nvPr/>
        </p:nvGrpSpPr>
        <p:grpSpPr>
          <a:xfrm>
            <a:off x="3177211" y="1570086"/>
            <a:ext cx="378996" cy="1491705"/>
            <a:chOff x="2599211" y="4506635"/>
            <a:chExt cx="378996" cy="1890454"/>
          </a:xfrm>
        </p:grpSpPr>
        <p:cxnSp>
          <p:nvCxnSpPr>
            <p:cNvPr id="98" name="Straight Connector 9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1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14" name="Arc 1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12" name="Arc 1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0" name="Arc 10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08" name="Arc 1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6" name="Arc 10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82"/>
          <p:cNvGrpSpPr/>
          <p:nvPr/>
        </p:nvGrpSpPr>
        <p:grpSpPr>
          <a:xfrm>
            <a:off x="3177211" y="3058699"/>
            <a:ext cx="378996" cy="1491705"/>
            <a:chOff x="2599211" y="4506635"/>
            <a:chExt cx="378996" cy="1890454"/>
          </a:xfrm>
        </p:grpSpPr>
        <p:cxnSp>
          <p:nvCxnSpPr>
            <p:cNvPr id="117" name="Straight Connector 11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31" name="Arc 13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9" name="Arc 12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27" name="Arc 12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Arc 12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5" name="Arc 12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19" name="Straight Connector 11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itle 1"/>
          <p:cNvSpPr txBox="1">
            <a:spLocks/>
          </p:cNvSpPr>
          <p:nvPr/>
        </p:nvSpPr>
        <p:spPr>
          <a:xfrm>
            <a:off x="996749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6" name="Title 1"/>
          <p:cNvSpPr txBox="1">
            <a:spLocks/>
          </p:cNvSpPr>
          <p:nvPr/>
        </p:nvSpPr>
        <p:spPr>
          <a:xfrm>
            <a:off x="2510852" y="20704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7" name="Title 1"/>
          <p:cNvSpPr txBox="1">
            <a:spLocks/>
          </p:cNvSpPr>
          <p:nvPr/>
        </p:nvSpPr>
        <p:spPr>
          <a:xfrm>
            <a:off x="2510852" y="3518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rot="16200000" flipV="1">
            <a:off x="438389" y="3803203"/>
            <a:ext cx="151733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1165" y="203675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9945" y="3399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524143" y="2505299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1190449" y="1656272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768165" y="734726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07611" y="119550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8229" y="2221417"/>
            <a:ext cx="2747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Watts [W] = Volt Amp [V-A]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07611" y="2753528"/>
            <a:ext cx="2959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MKSA unit system:</a:t>
            </a:r>
            <a:br>
              <a:rPr lang="en-US" dirty="0" smtClean="0"/>
            </a:br>
            <a:r>
              <a:rPr lang="en-US" i="1" dirty="0" smtClean="0"/>
              <a:t>Meters Kilogram Second Amp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5117" y="4830792"/>
            <a:ext cx="211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Resistor:</a:t>
            </a:r>
          </a:p>
          <a:p>
            <a:r>
              <a:rPr lang="en-US" dirty="0" smtClean="0"/>
              <a:t>Energy lost to heat…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51223" y="4830792"/>
            <a:ext cx="386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or capacitor:</a:t>
            </a:r>
          </a:p>
          <a:p>
            <a:r>
              <a:rPr lang="en-US" dirty="0" smtClean="0"/>
              <a:t>Energy </a:t>
            </a:r>
            <a:r>
              <a:rPr lang="en-US" i="1" dirty="0" smtClean="0">
                <a:solidFill>
                  <a:srgbClr val="FF0000"/>
                </a:solidFill>
              </a:rPr>
              <a:t>STORED</a:t>
            </a:r>
            <a:r>
              <a:rPr lang="en-US" dirty="0" smtClean="0"/>
              <a:t> and can be recovered…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3059"/>
            <a:ext cx="8229600" cy="777785"/>
          </a:xfrm>
        </p:spPr>
        <p:txBody>
          <a:bodyPr/>
          <a:lstStyle/>
          <a:p>
            <a:r>
              <a:rPr lang="en-US" dirty="0" smtClean="0"/>
              <a:t>Energy stored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7480" y="14716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16260" y="28347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 rot="5400000">
            <a:off x="-59542" y="1940154"/>
            <a:ext cx="1831977" cy="795342"/>
            <a:chOff x="2009773" y="2063194"/>
            <a:chExt cx="1831977" cy="795342"/>
          </a:xfrm>
        </p:grpSpPr>
        <p:sp>
          <p:nvSpPr>
            <p:cNvPr id="3" name="Rectangle 2"/>
            <p:cNvSpPr/>
            <p:nvPr/>
          </p:nvSpPr>
          <p:spPr>
            <a:xfrm>
              <a:off x="2428874" y="2063194"/>
              <a:ext cx="993775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rot="5400000" flipH="1" flipV="1">
              <a:off x="3508375" y="2525158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3422650" y="2191783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009774" y="219178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676398" y="2525161"/>
              <a:ext cx="6667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606764" y="1091127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184480" y="169581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40789" y="919392"/>
            <a:ext cx="339737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x </a:t>
            </a:r>
            <a:r>
              <a:rPr lang="en-US" sz="4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power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4130" name="Object 2"/>
          <p:cNvGraphicFramePr>
            <a:graphicFrameLocks noChangeAspect="1"/>
          </p:cNvGraphicFramePr>
          <p:nvPr/>
        </p:nvGraphicFramePr>
        <p:xfrm>
          <a:off x="2104396" y="2327528"/>
          <a:ext cx="3433763" cy="766763"/>
        </p:xfrm>
        <a:graphic>
          <a:graphicData uri="http://schemas.openxmlformats.org/presentationml/2006/ole">
            <p:oleObj spid="_x0000_s304130" name="Equation" r:id="rId3" imgW="1257120" imgH="27936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04396" y="1840938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Energy:</a:t>
            </a:r>
            <a:endParaRPr lang="en-US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963378" y="3821502"/>
          <a:ext cx="5169769" cy="951669"/>
        </p:xfrm>
        <a:graphic>
          <a:graphicData uri="http://schemas.openxmlformats.org/presentationml/2006/ole">
            <p:oleObj spid="_x0000_s304131" name="Equation" r:id="rId4" imgW="2286000" imgH="4190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96943" y="3452170"/>
            <a:ext cx="255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Capacitor stored energy: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3378" y="4823770"/>
            <a:ext cx="239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Inductor stored energy:</a:t>
            </a:r>
            <a:endParaRPr lang="en-US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951304" y="5221288"/>
          <a:ext cx="4079875" cy="893762"/>
        </p:xfrm>
        <a:graphic>
          <a:graphicData uri="http://schemas.openxmlformats.org/presentationml/2006/ole">
            <p:oleObj spid="_x0000_s304133" name="Equation" r:id="rId5" imgW="1803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 descr="http://cache4.asset-cache.net/xc/51155301.jpg?v=1&amp;c=IWSAsset&amp;k=2&amp;d=77BFBA49EF878921F7C3FC3F69D929FD5E36A0AFA7DEBA3C14B1989E644C7C3F7A3192BABEDFA279F06BF04B24B4128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81518"/>
            <a:ext cx="5657850" cy="3762376"/>
          </a:xfrm>
          <a:prstGeom prst="rect">
            <a:avLst/>
          </a:prstGeom>
          <a:noFill/>
        </p:spPr>
      </p:pic>
      <p:pic>
        <p:nvPicPr>
          <p:cNvPr id="183300" name="Picture 4" descr="http://cache2.asset-cache.net/xc/1008183.jpg?v=1&amp;c=IWSAsset&amp;k=2&amp;d=77BFBA49EF878921F7C3FC3F69D929FD67C1A37E93E2C8350CAC242C546ADE5111CD0B023276045AE30A760B0D81129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36900" y="2743200"/>
            <a:ext cx="5657850" cy="3714751"/>
          </a:xfrm>
          <a:prstGeom prst="rect">
            <a:avLst/>
          </a:prstGeom>
          <a:noFill/>
        </p:spPr>
      </p:pic>
      <p:pic>
        <p:nvPicPr>
          <p:cNvPr id="4" name="Picture 2" descr="http://pubs.usgs.gov/circ/c1143/html/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10250" y="0"/>
            <a:ext cx="2825153" cy="2819400"/>
          </a:xfrm>
          <a:prstGeom prst="rect">
            <a:avLst/>
          </a:prstGeom>
          <a:noFill/>
        </p:spPr>
      </p:pic>
      <p:pic>
        <p:nvPicPr>
          <p:cNvPr id="183302" name="Picture 6" descr="http://www.coloradocollege.edu/dept/PC/RepresentativePhy/Pages/Photoshop/Problem%20Pictures/Nuclear%20Plant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400" y="4243894"/>
            <a:ext cx="2262935" cy="1495423"/>
          </a:xfrm>
          <a:prstGeom prst="rect">
            <a:avLst/>
          </a:prstGeom>
          <a:noFill/>
        </p:spPr>
      </p:pic>
      <p:pic>
        <p:nvPicPr>
          <p:cNvPr id="183306" name="Picture 10" descr="http://3.bp.blogspot.com/_tUGQsLoAUMs/SKDCcJcMdSI/AAAAAAAAAww/Hkpk6CcrDoA/s400/brightsource-solar-mojave2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09800" y="5105400"/>
            <a:ext cx="1929113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126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27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9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165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169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17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66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7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582154" y="2891022"/>
            <a:ext cx="1466092" cy="1615790"/>
            <a:chOff x="1276675" y="1417638"/>
            <a:chExt cx="1466092" cy="1615790"/>
          </a:xfrm>
        </p:grpSpPr>
        <p:cxnSp>
          <p:nvCxnSpPr>
            <p:cNvPr id="181" name="Straight Connector 180"/>
            <p:cNvCxnSpPr/>
            <p:nvPr/>
          </p:nvCxnSpPr>
          <p:spPr>
            <a:xfrm rot="10800000" flipH="1" flipV="1">
              <a:off x="1533160" y="2180653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H="1" flipV="1">
              <a:off x="2254267" y="2177549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itle 1"/>
            <p:cNvSpPr txBox="1">
              <a:spLocks/>
            </p:cNvSpPr>
            <p:nvPr/>
          </p:nvSpPr>
          <p:spPr>
            <a:xfrm>
              <a:off x="1617051" y="141763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525"/>
            <p:cNvGrpSpPr/>
            <p:nvPr/>
          </p:nvGrpSpPr>
          <p:grpSpPr>
            <a:xfrm>
              <a:off x="1276675" y="1498686"/>
              <a:ext cx="706952" cy="559236"/>
              <a:chOff x="5620837" y="2038275"/>
              <a:chExt cx="706952" cy="559236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1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85" name="Straight Connector 184"/>
            <p:cNvCxnSpPr/>
            <p:nvPr/>
          </p:nvCxnSpPr>
          <p:spPr>
            <a:xfrm rot="16200000" flipH="1" flipV="1">
              <a:off x="18576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 flipV="1">
              <a:off x="20100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1683545" y="238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385391" y="238096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9" name="Title 1"/>
            <p:cNvSpPr txBox="1">
              <a:spLocks/>
            </p:cNvSpPr>
            <p:nvPr/>
          </p:nvSpPr>
          <p:spPr>
            <a:xfrm>
              <a:off x="1806038" y="247419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2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Capacitor Problem #2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57507" y="1864190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43233" y="2088028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0"/>
          </p:cNvCxnSpPr>
          <p:nvPr/>
        </p:nvCxnSpPr>
        <p:spPr>
          <a:xfrm rot="5400000" flipH="1" flipV="1">
            <a:off x="728950" y="1592745"/>
            <a:ext cx="5428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rot="5400000">
            <a:off x="743237" y="2607123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083" y="70588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99601" y="1321299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601" y="2864282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121340" y="1321299"/>
            <a:ext cx="2028441" cy="1542982"/>
            <a:chOff x="1013912" y="1497002"/>
            <a:chExt cx="2028441" cy="1542982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1"/>
          <p:cNvSpPr txBox="1">
            <a:spLocks/>
          </p:cNvSpPr>
          <p:nvPr/>
        </p:nvSpPr>
        <p:spPr>
          <a:xfrm rot="16200000">
            <a:off x="-520344" y="1760545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Phasors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Capacitors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87760" y="977620"/>
            <a:ext cx="485775" cy="1542982"/>
            <a:chOff x="288554" y="982686"/>
            <a:chExt cx="485775" cy="1542982"/>
          </a:xfrm>
        </p:grpSpPr>
        <p:sp>
          <p:nvSpPr>
            <p:cNvPr id="3" name="Oval 2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30648" y="934295"/>
            <a:ext cx="1443228" cy="1591374"/>
            <a:chOff x="530648" y="934295"/>
            <a:chExt cx="1443228" cy="159137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Arrow Connector 36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741060" y="929230"/>
            <a:ext cx="1443228" cy="1591374"/>
            <a:chOff x="530648" y="934295"/>
            <a:chExt cx="1443228" cy="1591374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54576" y="931479"/>
            <a:ext cx="1443228" cy="1591374"/>
            <a:chOff x="530648" y="934295"/>
            <a:chExt cx="1443228" cy="159137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609721" y="931479"/>
            <a:ext cx="1443228" cy="1591374"/>
            <a:chOff x="530648" y="934295"/>
            <a:chExt cx="1443228" cy="159137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33"/>
            <p:cNvGrpSpPr/>
            <p:nvPr/>
          </p:nvGrpSpPr>
          <p:grpSpPr>
            <a:xfrm>
              <a:off x="652387" y="982686"/>
              <a:ext cx="1321489" cy="1542982"/>
              <a:chOff x="1013912" y="1497002"/>
              <a:chExt cx="1321489" cy="1542982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itle 1"/>
              <p:cNvSpPr txBox="1">
                <a:spLocks/>
              </p:cNvSpPr>
              <p:nvPr/>
            </p:nvSpPr>
            <p:spPr>
              <a:xfrm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70"/>
            <p:cNvCxnSpPr/>
            <p:nvPr/>
          </p:nvCxnSpPr>
          <p:spPr>
            <a:xfrm rot="16200000" flipH="1" flipV="1">
              <a:off x="1463258" y="1392532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2" name="Title 1"/>
            <p:cNvSpPr txBox="1">
              <a:spLocks/>
            </p:cNvSpPr>
            <p:nvPr/>
          </p:nvSpPr>
          <p:spPr>
            <a:xfrm rot="16200000">
              <a:off x="1019906" y="100815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4168092" y="982686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176989" y="2520604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7119173" y="920549"/>
            <a:ext cx="485775" cy="1542982"/>
            <a:chOff x="288554" y="982686"/>
            <a:chExt cx="485775" cy="1542982"/>
          </a:xfrm>
        </p:grpSpPr>
        <p:sp>
          <p:nvSpPr>
            <p:cNvPr id="84" name="Oval 83"/>
            <p:cNvSpPr/>
            <p:nvPr/>
          </p:nvSpPr>
          <p:spPr>
            <a:xfrm>
              <a:off x="288554" y="152557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rot="5400000" flipH="1" flipV="1">
              <a:off x="374280" y="1749415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4" idx="0"/>
            </p:cNvCxnSpPr>
            <p:nvPr/>
          </p:nvCxnSpPr>
          <p:spPr>
            <a:xfrm rot="5400000" flipH="1" flipV="1">
              <a:off x="259997" y="1254132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4" idx="4"/>
            </p:cNvCxnSpPr>
            <p:nvPr/>
          </p:nvCxnSpPr>
          <p:spPr>
            <a:xfrm rot="5400000">
              <a:off x="274284" y="2268510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itle 1"/>
          <p:cNvSpPr txBox="1">
            <a:spLocks/>
          </p:cNvSpPr>
          <p:nvPr/>
        </p:nvSpPr>
        <p:spPr>
          <a:xfrm>
            <a:off x="-249752" y="141748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4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Series Capacitors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0648" y="2621793"/>
            <a:ext cx="5357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06352" y="1096719"/>
            <a:ext cx="44162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87"/>
          <p:cNvGrpSpPr/>
          <p:nvPr/>
        </p:nvGrpSpPr>
        <p:grpSpPr>
          <a:xfrm>
            <a:off x="7362061" y="925615"/>
            <a:ext cx="1443228" cy="1542983"/>
            <a:chOff x="530648" y="982686"/>
            <a:chExt cx="1443228" cy="154298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530648" y="982686"/>
              <a:ext cx="121041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30648" y="2525669"/>
              <a:ext cx="121041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33"/>
            <p:cNvGrpSpPr/>
            <p:nvPr/>
          </p:nvGrpSpPr>
          <p:grpSpPr>
            <a:xfrm>
              <a:off x="861382" y="982686"/>
              <a:ext cx="1112494" cy="1542982"/>
              <a:chOff x="1222907" y="1497002"/>
              <a:chExt cx="1112494" cy="154298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rot="16200000" flipH="1" flipV="1">
                <a:off x="1818232" y="1984139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 flipV="1">
                <a:off x="1861439" y="266514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itle 1"/>
              <p:cNvSpPr txBox="1">
                <a:spLocks/>
              </p:cNvSpPr>
              <p:nvPr/>
            </p:nvSpPr>
            <p:spPr>
              <a:xfrm rot="16200000">
                <a:off x="1013912" y="19926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equivalent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 flipV="1">
                <a:off x="1846901" y="22684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 flipV="1">
                <a:off x="1846901" y="2420892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001195" y="1598394"/>
                <a:ext cx="20278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2037289" y="2974688"/>
                <a:ext cx="13059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Title 1"/>
          <p:cNvSpPr txBox="1">
            <a:spLocks/>
          </p:cNvSpPr>
          <p:nvPr/>
        </p:nvSpPr>
        <p:spPr>
          <a:xfrm>
            <a:off x="6655904" y="141748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noProof="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5235" y="113767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25235" y="585305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102772" y="289986"/>
            <a:ext cx="1340199" cy="1550264"/>
            <a:chOff x="3253787" y="249866"/>
            <a:chExt cx="1340199" cy="1550264"/>
          </a:xfrm>
        </p:grpSpPr>
        <p:cxnSp>
          <p:nvCxnSpPr>
            <p:cNvPr id="126" name="Straight Connector 12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079077" y="289986"/>
            <a:ext cx="1340199" cy="1550264"/>
            <a:chOff x="3253787" y="249866"/>
            <a:chExt cx="1340199" cy="1550264"/>
          </a:xfrm>
        </p:grpSpPr>
        <p:cxnSp>
          <p:nvCxnSpPr>
            <p:cNvPr id="136" name="Straight Connector 13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39" name="Straight Connector 13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46" name="Straight Connector 145"/>
          <p:cNvCxnSpPr/>
          <p:nvPr/>
        </p:nvCxnSpPr>
        <p:spPr>
          <a:xfrm rot="10800000" flipH="1" flipV="1">
            <a:off x="3055382" y="1090546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776489" y="1087443"/>
            <a:ext cx="2551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itle 1"/>
          <p:cNvSpPr txBox="1">
            <a:spLocks/>
          </p:cNvSpPr>
          <p:nvPr/>
        </p:nvSpPr>
        <p:spPr>
          <a:xfrm>
            <a:off x="3139273" y="28998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16200000" flipH="1" flipV="1">
            <a:off x="33798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 flipV="1">
            <a:off x="3532239" y="110198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 rot="5400000">
            <a:off x="3289382" y="11909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776489" y="117779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4" name="Title 1"/>
          <p:cNvSpPr txBox="1">
            <a:spLocks/>
          </p:cNvSpPr>
          <p:nvPr/>
        </p:nvSpPr>
        <p:spPr>
          <a:xfrm>
            <a:off x="3324735" y="128101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4547981" y="294971"/>
            <a:ext cx="1340199" cy="1550264"/>
            <a:chOff x="3253787" y="249866"/>
            <a:chExt cx="1340199" cy="1550264"/>
          </a:xfrm>
        </p:grpSpPr>
        <p:cxnSp>
          <p:nvCxnSpPr>
            <p:cNvPr id="156" name="Straight Connector 155"/>
            <p:cNvCxnSpPr/>
            <p:nvPr/>
          </p:nvCxnSpPr>
          <p:spPr>
            <a:xfrm rot="10800000" flipH="1" flipV="1">
              <a:off x="3253787" y="1050426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0800000" flipH="1" flipV="1">
              <a:off x="3974894" y="1047323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itle 1"/>
            <p:cNvSpPr txBox="1">
              <a:spLocks/>
            </p:cNvSpPr>
            <p:nvPr/>
          </p:nvSpPr>
          <p:spPr>
            <a:xfrm>
              <a:off x="3337678" y="249866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 flipV="1">
              <a:off x="35782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6200000" flipH="1" flipV="1">
              <a:off x="3730644" y="1061861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463393" y="1047323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 rot="5400000">
              <a:off x="3487787" y="11508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974894" y="113767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64" name="Title 1"/>
            <p:cNvSpPr txBox="1">
              <a:spLocks/>
            </p:cNvSpPr>
            <p:nvPr/>
          </p:nvSpPr>
          <p:spPr>
            <a:xfrm>
              <a:off x="3523140" y="1240894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172" name="Straight Connector 171"/>
          <p:cNvCxnSpPr/>
          <p:nvPr/>
        </p:nvCxnSpPr>
        <p:spPr>
          <a:xfrm rot="5400000">
            <a:off x="5128176" y="1856723"/>
            <a:ext cx="1520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288554" y="1128602"/>
            <a:ext cx="485775" cy="1488125"/>
            <a:chOff x="5172949" y="2484911"/>
            <a:chExt cx="485775" cy="1488125"/>
          </a:xfrm>
        </p:grpSpPr>
        <p:sp>
          <p:nvSpPr>
            <p:cNvPr id="177" name="Oval 176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rot="10800000">
            <a:off x="534545" y="1087442"/>
            <a:ext cx="5682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 flipH="1" flipV="1">
            <a:off x="514067" y="1117197"/>
            <a:ext cx="409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7119968" y="1414113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7243224" y="137531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7243224" y="1634308"/>
            <a:ext cx="239263" cy="306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5400000" flipH="1" flipV="1">
            <a:off x="7060152" y="2162789"/>
            <a:ext cx="6116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7118607" y="1169865"/>
            <a:ext cx="4884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itle 1"/>
          <p:cNvSpPr txBox="1">
            <a:spLocks/>
          </p:cNvSpPr>
          <p:nvPr/>
        </p:nvSpPr>
        <p:spPr>
          <a:xfrm>
            <a:off x="-249752" y="150601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53" y="890546"/>
            <a:ext cx="457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(Students) Find V(t), given that V(t=0) = 5 Volts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408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7769" y="4757174"/>
            <a:ext cx="12898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 flipV="1">
            <a:off x="1608467" y="1984138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 flipV="1">
            <a:off x="1651674" y="266514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804147" y="19926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noProof="0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1637136" y="22684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637136" y="2420891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791430" y="1598393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827524" y="2974687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449"/>
          <p:cNvGrpSpPr/>
          <p:nvPr/>
        </p:nvGrpSpPr>
        <p:grpSpPr>
          <a:xfrm>
            <a:off x="96889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3"/>
          <p:cNvGrpSpPr/>
          <p:nvPr/>
        </p:nvGrpSpPr>
        <p:grpSpPr>
          <a:xfrm>
            <a:off x="2278036" y="1518808"/>
            <a:ext cx="2085508" cy="1875191"/>
            <a:chOff x="1013912" y="1497002"/>
            <a:chExt cx="2085508" cy="1875191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2392468" y="2812957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33"/>
          <p:cNvGrpSpPr/>
          <p:nvPr/>
        </p:nvGrpSpPr>
        <p:grpSpPr>
          <a:xfrm>
            <a:off x="2278036" y="3191216"/>
            <a:ext cx="1633754" cy="1542982"/>
            <a:chOff x="1013912" y="1497002"/>
            <a:chExt cx="1633754" cy="1542982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m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449"/>
          <p:cNvGrpSpPr/>
          <p:nvPr/>
        </p:nvGrpSpPr>
        <p:grpSpPr>
          <a:xfrm>
            <a:off x="96890" y="2909391"/>
            <a:ext cx="670686" cy="1542982"/>
            <a:chOff x="785404" y="1743242"/>
            <a:chExt cx="670686" cy="1542982"/>
          </a:xfrm>
        </p:grpSpPr>
        <p:sp>
          <p:nvSpPr>
            <p:cNvPr id="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</a:t>
              </a:r>
              <a:r>
                <a:rPr lang="en-US" noProof="0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>
            <a:off x="1892820" y="1497001"/>
            <a:ext cx="1476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895924" y="3061791"/>
            <a:ext cx="14738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3290509" y="3137991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535370" y="4604775"/>
            <a:ext cx="3047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95924" y="4757174"/>
            <a:ext cx="14707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9816"/>
          </a:xfrm>
        </p:spPr>
        <p:txBody>
          <a:bodyPr/>
          <a:lstStyle/>
          <a:p>
            <a:r>
              <a:rPr lang="en-US" dirty="0" smtClean="0"/>
              <a:t>Inductors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1265496" y="841386"/>
            <a:ext cx="299055" cy="1491706"/>
            <a:chOff x="2599211" y="4506635"/>
            <a:chExt cx="378996" cy="1890454"/>
          </a:xfrm>
        </p:grpSpPr>
        <p:cxnSp>
          <p:nvCxnSpPr>
            <p:cNvPr id="4" name="Straight Connector 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20" name="Arc 1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8" name="Arc 1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6" name="Arc 1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4" name="Arc 1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2" name="Arc 1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itle 1"/>
          <p:cNvSpPr txBox="1">
            <a:spLocks/>
          </p:cNvSpPr>
          <p:nvPr/>
        </p:nvSpPr>
        <p:spPr>
          <a:xfrm>
            <a:off x="6486892" y="6591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 flipH="1">
          <a:off x="457200" y="2301626"/>
          <a:ext cx="1560197" cy="1079407"/>
        </p:xfrm>
        <a:graphic>
          <a:graphicData uri="http://schemas.openxmlformats.org/presentationml/2006/ole">
            <p:oleObj spid="_x0000_s276482" name="Equation" r:id="rId4" imgW="571320" imgH="393480" progId="Equation.3">
              <p:embed/>
            </p:oleObj>
          </a:graphicData>
        </a:graphic>
      </p:graphicFrame>
      <p:sp>
        <p:nvSpPr>
          <p:cNvPr id="51" name="Rectangle 50"/>
          <p:cNvSpPr/>
          <p:nvPr/>
        </p:nvSpPr>
        <p:spPr>
          <a:xfrm>
            <a:off x="3592524" y="2656664"/>
            <a:ext cx="103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Henry[H]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632661" y="1095674"/>
            <a:ext cx="1770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A=area</a:t>
            </a:r>
          </a:p>
          <a:p>
            <a:r>
              <a:rPr lang="en-US" dirty="0" smtClean="0"/>
              <a:t>l=wire length</a:t>
            </a:r>
          </a:p>
          <a:p>
            <a:r>
              <a:rPr lang="en-US" dirty="0" smtClean="0"/>
              <a:t>N = # of turns</a:t>
            </a:r>
          </a:p>
          <a:p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= 4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10</a:t>
            </a:r>
            <a:r>
              <a:rPr lang="en-US" baseline="30000" dirty="0" smtClean="0"/>
              <a:t>-6</a:t>
            </a:r>
            <a:r>
              <a:rPr lang="en-US" dirty="0" smtClean="0"/>
              <a:t> H/m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822697" y="68021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4" name="Group 525"/>
          <p:cNvGrpSpPr/>
          <p:nvPr/>
        </p:nvGrpSpPr>
        <p:grpSpPr>
          <a:xfrm>
            <a:off x="536495" y="761261"/>
            <a:ext cx="706952" cy="559236"/>
            <a:chOff x="5620837" y="2038275"/>
            <a:chExt cx="706952" cy="559236"/>
          </a:xfrm>
        </p:grpSpPr>
        <p:cxnSp>
          <p:nvCxnSpPr>
            <p:cNvPr id="65" name="Straight Arrow Connector 64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89191" y="16435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591037" y="164354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1011684" y="17367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3112132" y="1095674"/>
          <a:ext cx="1965070" cy="1205952"/>
        </p:xfrm>
        <a:graphic>
          <a:graphicData uri="http://schemas.openxmlformats.org/presentationml/2006/ole">
            <p:oleObj spid="_x0000_s276488" name="Equation" r:id="rId5" imgW="685800" imgH="419040" progId="Equation.3">
              <p:embed/>
            </p:oleObj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 flipH="1">
          <a:off x="1337487" y="4436828"/>
          <a:ext cx="4786313" cy="1079500"/>
        </p:xfrm>
        <a:graphic>
          <a:graphicData uri="http://schemas.openxmlformats.org/presentationml/2006/ole">
            <p:oleObj spid="_x0000_s276489" name="Equation" r:id="rId6" imgW="1752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</TotalTime>
  <Words>371</Words>
  <Application>Microsoft Office PowerPoint</Application>
  <PresentationFormat>On-screen Show (4:3)</PresentationFormat>
  <Paragraphs>212</Paragraphs>
  <Slides>21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EECS 70A: Network Analysis</vt:lpstr>
      <vt:lpstr>Slide 2</vt:lpstr>
      <vt:lpstr>Example Capacitor Problem #2</vt:lpstr>
      <vt:lpstr>Slide 4</vt:lpstr>
      <vt:lpstr>Phasors</vt:lpstr>
      <vt:lpstr>Parallel Capacitors</vt:lpstr>
      <vt:lpstr>Series Capacitors</vt:lpstr>
      <vt:lpstr>Example problem #4</vt:lpstr>
      <vt:lpstr>Inductors</vt:lpstr>
      <vt:lpstr>Series Inductors</vt:lpstr>
      <vt:lpstr>Parallel Inductors</vt:lpstr>
      <vt:lpstr>Example Inductor Problem</vt:lpstr>
      <vt:lpstr>Example Inductor Problem #2</vt:lpstr>
      <vt:lpstr>Example Inductor Problem #3</vt:lpstr>
      <vt:lpstr>“Impedance”</vt:lpstr>
      <vt:lpstr>LR circuit</vt:lpstr>
      <vt:lpstr>Example LR problem</vt:lpstr>
      <vt:lpstr>Power</vt:lpstr>
      <vt:lpstr>Energy stored</vt:lpstr>
      <vt:lpstr>Symbol library</vt:lpstr>
      <vt:lpstr>Symbol library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OIT</cp:lastModifiedBy>
  <cp:revision>940</cp:revision>
  <dcterms:created xsi:type="dcterms:W3CDTF">2010-03-26T00:11:49Z</dcterms:created>
  <dcterms:modified xsi:type="dcterms:W3CDTF">2010-05-11T16:26:44Z</dcterms:modified>
</cp:coreProperties>
</file>