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557" r:id="rId3"/>
    <p:sldId id="498" r:id="rId4"/>
    <p:sldId id="492" r:id="rId5"/>
    <p:sldId id="493" r:id="rId6"/>
    <p:sldId id="494" r:id="rId7"/>
    <p:sldId id="495" r:id="rId8"/>
    <p:sldId id="497" r:id="rId9"/>
    <p:sldId id="496" r:id="rId10"/>
    <p:sldId id="544" r:id="rId11"/>
    <p:sldId id="506" r:id="rId12"/>
    <p:sldId id="501" r:id="rId13"/>
    <p:sldId id="552" r:id="rId14"/>
    <p:sldId id="500" r:id="rId15"/>
    <p:sldId id="547" r:id="rId16"/>
    <p:sldId id="517" r:id="rId17"/>
    <p:sldId id="507" r:id="rId18"/>
    <p:sldId id="548" r:id="rId19"/>
    <p:sldId id="549" r:id="rId20"/>
    <p:sldId id="515" r:id="rId21"/>
    <p:sldId id="551" r:id="rId22"/>
    <p:sldId id="499" r:id="rId23"/>
    <p:sldId id="553" r:id="rId24"/>
    <p:sldId id="521" r:id="rId25"/>
    <p:sldId id="531" r:id="rId26"/>
    <p:sldId id="532" r:id="rId27"/>
    <p:sldId id="528" r:id="rId28"/>
    <p:sldId id="554" r:id="rId29"/>
    <p:sldId id="555" r:id="rId30"/>
    <p:sldId id="533" r:id="rId31"/>
    <p:sldId id="534" r:id="rId32"/>
    <p:sldId id="535" r:id="rId33"/>
    <p:sldId id="536" r:id="rId34"/>
    <p:sldId id="556" r:id="rId35"/>
    <p:sldId id="541" r:id="rId36"/>
    <p:sldId id="542" r:id="rId37"/>
    <p:sldId id="543" r:id="rId38"/>
    <p:sldId id="481" r:id="rId39"/>
    <p:sldId id="482" r:id="rId40"/>
    <p:sldId id="483" r:id="rId4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297" autoAdjust="0"/>
  </p:normalViewPr>
  <p:slideViewPr>
    <p:cSldViewPr snapToGrid="0" snapToObjects="1">
      <p:cViewPr>
        <p:scale>
          <a:sx n="130" d="100"/>
          <a:sy n="130" d="100"/>
        </p:scale>
        <p:origin x="-186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8"/>
    </p:cViewPr>
  </p:sorterViewPr>
  <p:notesViewPr>
    <p:cSldViewPr snapToGrid="0" snapToObjects="1">
      <p:cViewPr varScale="1">
        <p:scale>
          <a:sx n="97" d="100"/>
          <a:sy n="97" d="100"/>
        </p:scale>
        <p:origin x="-3480" y="-90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3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3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85" tIns="48494" rIns="96985" bIns="484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85" tIns="48494" rIns="96985" bIns="484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85" tIns="48494" rIns="96985" bIns="48494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5/14/2010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2745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HW5 due Wednesday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Midterm #2 is 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-79810" y="548856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343813" y="550396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298572" y="548063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345613" y="546251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800106" y="-465523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946496" y="1054346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012878" y="-469191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476708" y="1052774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845977" y="1051939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340226" y="-452692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570830" y="-466224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49"/>
          <p:cNvGrpSpPr/>
          <p:nvPr/>
        </p:nvGrpSpPr>
        <p:grpSpPr>
          <a:xfrm>
            <a:off x="-79810" y="2079802"/>
            <a:ext cx="670683" cy="1542982"/>
            <a:chOff x="785404" y="1743238"/>
            <a:chExt cx="670683" cy="1542982"/>
          </a:xfrm>
        </p:grpSpPr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449"/>
          <p:cNvGrpSpPr/>
          <p:nvPr/>
        </p:nvGrpSpPr>
        <p:grpSpPr>
          <a:xfrm rot="5400000">
            <a:off x="957852" y="2601931"/>
            <a:ext cx="670683" cy="1542982"/>
            <a:chOff x="785404" y="1743238"/>
            <a:chExt cx="670683" cy="1542982"/>
          </a:xfrm>
        </p:grpSpPr>
        <p:sp>
          <p:nvSpPr>
            <p:cNvPr id="14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452"/>
          <p:cNvGrpSpPr/>
          <p:nvPr/>
        </p:nvGrpSpPr>
        <p:grpSpPr>
          <a:xfrm rot="5400000">
            <a:off x="2341882" y="2612280"/>
            <a:ext cx="969184" cy="1542982"/>
            <a:chOff x="2971800" y="1743238"/>
            <a:chExt cx="969184" cy="1542982"/>
          </a:xfrm>
        </p:grpSpPr>
        <p:sp>
          <p:nvSpPr>
            <p:cNvPr id="169" name="Oval 16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6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449"/>
          <p:cNvGrpSpPr/>
          <p:nvPr/>
        </p:nvGrpSpPr>
        <p:grpSpPr>
          <a:xfrm>
            <a:off x="1457203" y="2084471"/>
            <a:ext cx="670683" cy="1542982"/>
            <a:chOff x="785404" y="1743238"/>
            <a:chExt cx="670683" cy="1542982"/>
          </a:xfrm>
        </p:grpSpPr>
        <p:sp>
          <p:nvSpPr>
            <p:cNvPr id="1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3506168" y="2080659"/>
            <a:ext cx="670683" cy="1542982"/>
            <a:chOff x="785404" y="1743238"/>
            <a:chExt cx="670683" cy="1542982"/>
          </a:xfrm>
        </p:grpSpPr>
        <p:sp>
          <p:nvSpPr>
            <p:cNvPr id="18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3855452" y="2600631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449"/>
          <p:cNvGrpSpPr/>
          <p:nvPr/>
        </p:nvGrpSpPr>
        <p:grpSpPr>
          <a:xfrm rot="10800000">
            <a:off x="5058707" y="2077967"/>
            <a:ext cx="670683" cy="1542982"/>
            <a:chOff x="785404" y="1743238"/>
            <a:chExt cx="670683" cy="1542982"/>
          </a:xfrm>
        </p:grpSpPr>
        <p:sp>
          <p:nvSpPr>
            <p:cNvPr id="2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449"/>
          <p:cNvGrpSpPr/>
          <p:nvPr/>
        </p:nvGrpSpPr>
        <p:grpSpPr>
          <a:xfrm rot="10800000">
            <a:off x="5055411" y="3619359"/>
            <a:ext cx="670683" cy="1542982"/>
            <a:chOff x="785404" y="1743238"/>
            <a:chExt cx="670683" cy="1542982"/>
          </a:xfrm>
        </p:grpSpPr>
        <p:sp>
          <p:nvSpPr>
            <p:cNvPr id="2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451"/>
          <p:cNvGrpSpPr/>
          <p:nvPr/>
        </p:nvGrpSpPr>
        <p:grpSpPr>
          <a:xfrm rot="5400000">
            <a:off x="5415207" y="1051894"/>
            <a:ext cx="994846" cy="1542982"/>
            <a:chOff x="1676400" y="1743238"/>
            <a:chExt cx="994846" cy="1542982"/>
          </a:xfrm>
        </p:grpSpPr>
        <p:grpSp>
          <p:nvGrpSpPr>
            <p:cNvPr id="39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40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53"/>
          <p:cNvGrpSpPr/>
          <p:nvPr/>
        </p:nvGrpSpPr>
        <p:grpSpPr>
          <a:xfrm rot="5400000">
            <a:off x="786661" y="4144363"/>
            <a:ext cx="955385" cy="1542983"/>
            <a:chOff x="3810000" y="1743238"/>
            <a:chExt cx="955385" cy="1542983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2" name="Group 449"/>
          <p:cNvGrpSpPr/>
          <p:nvPr/>
        </p:nvGrpSpPr>
        <p:grpSpPr>
          <a:xfrm>
            <a:off x="-85757" y="3623100"/>
            <a:ext cx="670683" cy="1542982"/>
            <a:chOff x="785404" y="1743238"/>
            <a:chExt cx="670683" cy="1542982"/>
          </a:xfrm>
        </p:grpSpPr>
        <p:sp>
          <p:nvSpPr>
            <p:cNvPr id="25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49"/>
          <p:cNvGrpSpPr/>
          <p:nvPr/>
        </p:nvGrpSpPr>
        <p:grpSpPr>
          <a:xfrm>
            <a:off x="1463213" y="3637074"/>
            <a:ext cx="670683" cy="1542982"/>
            <a:chOff x="785404" y="1743238"/>
            <a:chExt cx="670683" cy="1542982"/>
          </a:xfrm>
        </p:grpSpPr>
        <p:sp>
          <p:nvSpPr>
            <p:cNvPr id="26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2"/>
          <p:cNvGrpSpPr/>
          <p:nvPr/>
        </p:nvGrpSpPr>
        <p:grpSpPr>
          <a:xfrm rot="5400000">
            <a:off x="2341632" y="4170976"/>
            <a:ext cx="969184" cy="1542982"/>
            <a:chOff x="2971800" y="1743238"/>
            <a:chExt cx="969184" cy="1542982"/>
          </a:xfrm>
        </p:grpSpPr>
        <p:sp>
          <p:nvSpPr>
            <p:cNvPr id="281" name="Oval 28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8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8" name="Group 449"/>
          <p:cNvGrpSpPr/>
          <p:nvPr/>
        </p:nvGrpSpPr>
        <p:grpSpPr>
          <a:xfrm rot="10800000">
            <a:off x="3507984" y="3629084"/>
            <a:ext cx="670683" cy="1542982"/>
            <a:chOff x="785404" y="1743238"/>
            <a:chExt cx="670683" cy="1542982"/>
          </a:xfrm>
        </p:grpSpPr>
        <p:sp>
          <p:nvSpPr>
            <p:cNvPr id="28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0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449"/>
          <p:cNvGrpSpPr/>
          <p:nvPr/>
        </p:nvGrpSpPr>
        <p:grpSpPr>
          <a:xfrm rot="5400000">
            <a:off x="4019685" y="4162649"/>
            <a:ext cx="670683" cy="1542982"/>
            <a:chOff x="785404" y="1743238"/>
            <a:chExt cx="670683" cy="1542982"/>
          </a:xfrm>
        </p:grpSpPr>
        <p:sp>
          <p:nvSpPr>
            <p:cNvPr id="30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452"/>
          <p:cNvGrpSpPr/>
          <p:nvPr/>
        </p:nvGrpSpPr>
        <p:grpSpPr>
          <a:xfrm rot="10800000">
            <a:off x="6450016" y="2077922"/>
            <a:ext cx="969184" cy="1542982"/>
            <a:chOff x="2971800" y="1743238"/>
            <a:chExt cx="969184" cy="1542982"/>
          </a:xfrm>
        </p:grpSpPr>
        <p:sp>
          <p:nvSpPr>
            <p:cNvPr id="315" name="Oval 314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5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449"/>
          <p:cNvGrpSpPr/>
          <p:nvPr/>
        </p:nvGrpSpPr>
        <p:grpSpPr>
          <a:xfrm rot="10800000">
            <a:off x="6613524" y="545234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449"/>
          <p:cNvGrpSpPr/>
          <p:nvPr/>
        </p:nvGrpSpPr>
        <p:grpSpPr>
          <a:xfrm rot="10800000">
            <a:off x="6614737" y="3629096"/>
            <a:ext cx="670683" cy="1542982"/>
            <a:chOff x="785404" y="1743238"/>
            <a:chExt cx="670683" cy="1542982"/>
          </a:xfrm>
        </p:grpSpPr>
        <p:sp>
          <p:nvSpPr>
            <p:cNvPr id="33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449"/>
          <p:cNvGrpSpPr/>
          <p:nvPr/>
        </p:nvGrpSpPr>
        <p:grpSpPr>
          <a:xfrm rot="5400000">
            <a:off x="5576949" y="2602160"/>
            <a:ext cx="670683" cy="1542982"/>
            <a:chOff x="785404" y="1743238"/>
            <a:chExt cx="670683" cy="1542982"/>
          </a:xfrm>
        </p:grpSpPr>
        <p:sp>
          <p:nvSpPr>
            <p:cNvPr id="34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1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449"/>
          <p:cNvGrpSpPr/>
          <p:nvPr/>
        </p:nvGrpSpPr>
        <p:grpSpPr>
          <a:xfrm rot="5400000">
            <a:off x="5581948" y="4162299"/>
            <a:ext cx="670683" cy="1542982"/>
            <a:chOff x="785404" y="1743238"/>
            <a:chExt cx="670683" cy="1542982"/>
          </a:xfrm>
        </p:grpSpPr>
        <p:sp>
          <p:nvSpPr>
            <p:cNvPr id="36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3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449"/>
          <p:cNvGrpSpPr/>
          <p:nvPr/>
        </p:nvGrpSpPr>
        <p:grpSpPr>
          <a:xfrm rot="10800000">
            <a:off x="5057550" y="5167691"/>
            <a:ext cx="670683" cy="1542982"/>
            <a:chOff x="785404" y="1743238"/>
            <a:chExt cx="670683" cy="1542982"/>
          </a:xfrm>
        </p:grpSpPr>
        <p:sp>
          <p:nvSpPr>
            <p:cNvPr id="37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5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79" name="Straight Connector 37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449"/>
          <p:cNvGrpSpPr/>
          <p:nvPr/>
        </p:nvGrpSpPr>
        <p:grpSpPr>
          <a:xfrm rot="10800000">
            <a:off x="3505655" y="5172138"/>
            <a:ext cx="670683" cy="1542982"/>
            <a:chOff x="785404" y="1743238"/>
            <a:chExt cx="670683" cy="1542982"/>
          </a:xfrm>
        </p:grpSpPr>
        <p:sp>
          <p:nvSpPr>
            <p:cNvPr id="43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7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36" name="Straight Connector 43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449"/>
          <p:cNvGrpSpPr/>
          <p:nvPr/>
        </p:nvGrpSpPr>
        <p:grpSpPr>
          <a:xfrm rot="5400000">
            <a:off x="7086983" y="-467360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449"/>
          <p:cNvGrpSpPr/>
          <p:nvPr/>
        </p:nvGrpSpPr>
        <p:grpSpPr>
          <a:xfrm rot="10800000">
            <a:off x="8101101" y="544098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451"/>
          <p:cNvGrpSpPr/>
          <p:nvPr/>
        </p:nvGrpSpPr>
        <p:grpSpPr>
          <a:xfrm rot="5400000">
            <a:off x="6918094" y="1051849"/>
            <a:ext cx="994846" cy="1542982"/>
            <a:chOff x="1676400" y="1743238"/>
            <a:chExt cx="994846" cy="1542982"/>
          </a:xfrm>
        </p:grpSpPr>
        <p:grpSp>
          <p:nvGrpSpPr>
            <p:cNvPr id="111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17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19" name="Group 452"/>
          <p:cNvGrpSpPr/>
          <p:nvPr/>
        </p:nvGrpSpPr>
        <p:grpSpPr>
          <a:xfrm rot="10800000">
            <a:off x="7938615" y="2077877"/>
            <a:ext cx="969184" cy="1542982"/>
            <a:chOff x="2971800" y="1743238"/>
            <a:chExt cx="969184" cy="1542982"/>
          </a:xfrm>
        </p:grpSpPr>
        <p:sp>
          <p:nvSpPr>
            <p:cNvPr id="489" name="Oval 48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stCxn id="48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stCxn id="48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1" name="Group 449"/>
          <p:cNvGrpSpPr/>
          <p:nvPr/>
        </p:nvGrpSpPr>
        <p:grpSpPr>
          <a:xfrm rot="10800000">
            <a:off x="8097889" y="5178815"/>
            <a:ext cx="670683" cy="1542982"/>
            <a:chOff x="785404" y="1743238"/>
            <a:chExt cx="670683" cy="1542982"/>
          </a:xfrm>
        </p:grpSpPr>
        <p:sp>
          <p:nvSpPr>
            <p:cNvPr id="4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449"/>
          <p:cNvGrpSpPr/>
          <p:nvPr/>
        </p:nvGrpSpPr>
        <p:grpSpPr>
          <a:xfrm rot="5400000">
            <a:off x="7095821" y="4159023"/>
            <a:ext cx="670683" cy="1542982"/>
            <a:chOff x="785404" y="1743238"/>
            <a:chExt cx="670683" cy="1542982"/>
          </a:xfrm>
        </p:grpSpPr>
        <p:sp>
          <p:nvSpPr>
            <p:cNvPr id="5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7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11" name="Straight Connector 5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449"/>
          <p:cNvGrpSpPr/>
          <p:nvPr/>
        </p:nvGrpSpPr>
        <p:grpSpPr>
          <a:xfrm rot="5400000">
            <a:off x="7089064" y="2599692"/>
            <a:ext cx="670683" cy="1542982"/>
            <a:chOff x="785404" y="1743238"/>
            <a:chExt cx="670683" cy="1542982"/>
          </a:xfrm>
        </p:grpSpPr>
        <p:sp>
          <p:nvSpPr>
            <p:cNvPr id="5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1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oup 449"/>
          <p:cNvGrpSpPr/>
          <p:nvPr/>
        </p:nvGrpSpPr>
        <p:grpSpPr>
          <a:xfrm rot="10800000">
            <a:off x="8102622" y="3640791"/>
            <a:ext cx="670683" cy="1542982"/>
            <a:chOff x="785404" y="1743238"/>
            <a:chExt cx="670683" cy="1542982"/>
          </a:xfrm>
        </p:grpSpPr>
        <p:sp>
          <p:nvSpPr>
            <p:cNvPr id="53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Group 452"/>
          <p:cNvGrpSpPr/>
          <p:nvPr/>
        </p:nvGrpSpPr>
        <p:grpSpPr>
          <a:xfrm rot="5400000">
            <a:off x="2322744" y="5706821"/>
            <a:ext cx="969184" cy="1542982"/>
            <a:chOff x="2971800" y="1743238"/>
            <a:chExt cx="969184" cy="1542982"/>
          </a:xfrm>
        </p:grpSpPr>
        <p:sp>
          <p:nvSpPr>
            <p:cNvPr id="551" name="Oval 55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2" name="Straight Arrow Connector 55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5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5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5" name="Group 449"/>
          <p:cNvGrpSpPr/>
          <p:nvPr/>
        </p:nvGrpSpPr>
        <p:grpSpPr>
          <a:xfrm>
            <a:off x="-79521" y="5165828"/>
            <a:ext cx="670683" cy="1542982"/>
            <a:chOff x="785404" y="1743238"/>
            <a:chExt cx="670683" cy="1542982"/>
          </a:xfrm>
        </p:grpSpPr>
        <p:sp>
          <p:nvSpPr>
            <p:cNvPr id="5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449"/>
          <p:cNvGrpSpPr/>
          <p:nvPr/>
        </p:nvGrpSpPr>
        <p:grpSpPr>
          <a:xfrm rot="5400000">
            <a:off x="932170" y="5694003"/>
            <a:ext cx="670683" cy="1542982"/>
            <a:chOff x="785404" y="1743238"/>
            <a:chExt cx="670683" cy="1542982"/>
          </a:xfrm>
        </p:grpSpPr>
        <p:sp>
          <p:nvSpPr>
            <p:cNvPr id="57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580" name="Straight Connector 57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449"/>
          <p:cNvGrpSpPr/>
          <p:nvPr/>
        </p:nvGrpSpPr>
        <p:grpSpPr>
          <a:xfrm>
            <a:off x="1463617" y="5177830"/>
            <a:ext cx="670683" cy="1542982"/>
            <a:chOff x="785404" y="1743238"/>
            <a:chExt cx="670683" cy="1542982"/>
          </a:xfrm>
        </p:grpSpPr>
        <p:sp>
          <p:nvSpPr>
            <p:cNvPr id="59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594" name="Straight Connector 59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452"/>
          <p:cNvGrpSpPr/>
          <p:nvPr/>
        </p:nvGrpSpPr>
        <p:grpSpPr>
          <a:xfrm rot="5400000">
            <a:off x="3858582" y="5706078"/>
            <a:ext cx="969184" cy="1542982"/>
            <a:chOff x="2971800" y="1743238"/>
            <a:chExt cx="969184" cy="1542982"/>
          </a:xfrm>
        </p:grpSpPr>
        <p:sp>
          <p:nvSpPr>
            <p:cNvPr id="606" name="Oval 60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7" name="Straight Arrow Connector 60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60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60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2" name="Group 449"/>
          <p:cNvGrpSpPr/>
          <p:nvPr/>
        </p:nvGrpSpPr>
        <p:grpSpPr>
          <a:xfrm rot="10800000">
            <a:off x="6612691" y="5162692"/>
            <a:ext cx="670683" cy="1542982"/>
            <a:chOff x="785404" y="1743238"/>
            <a:chExt cx="670683" cy="1542982"/>
          </a:xfrm>
        </p:grpSpPr>
        <p:sp>
          <p:nvSpPr>
            <p:cNvPr id="61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8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614" name="Straight Connector 61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449"/>
          <p:cNvGrpSpPr/>
          <p:nvPr/>
        </p:nvGrpSpPr>
        <p:grpSpPr>
          <a:xfrm rot="5400000">
            <a:off x="5541098" y="5699360"/>
            <a:ext cx="670683" cy="1542982"/>
            <a:chOff x="785404" y="1743238"/>
            <a:chExt cx="670683" cy="1542982"/>
          </a:xfrm>
        </p:grpSpPr>
        <p:sp>
          <p:nvSpPr>
            <p:cNvPr id="6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2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28" name="Straight Connector 6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449"/>
          <p:cNvGrpSpPr/>
          <p:nvPr/>
        </p:nvGrpSpPr>
        <p:grpSpPr>
          <a:xfrm rot="5400000">
            <a:off x="7083521" y="5696093"/>
            <a:ext cx="670700" cy="1542982"/>
            <a:chOff x="785404" y="1743256"/>
            <a:chExt cx="670700" cy="1542982"/>
          </a:xfrm>
        </p:grpSpPr>
        <p:sp>
          <p:nvSpPr>
            <p:cNvPr id="64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6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42" name="Straight Connector 64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7" name="Group 525"/>
          <p:cNvGrpSpPr/>
          <p:nvPr/>
        </p:nvGrpSpPr>
        <p:grpSpPr>
          <a:xfrm rot="16200000">
            <a:off x="-202257" y="431618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591" name="Oval 590"/>
          <p:cNvSpPr/>
          <p:nvPr/>
        </p:nvSpPr>
        <p:spPr>
          <a:xfrm>
            <a:off x="8604277" y="48559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604277" y="199441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640908" y="1858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8629688" y="22037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521972" y="479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529367" y="170489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183131" y="563609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149090" y="2078138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 (n-1 nodes) e.g.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1: Voltage source connected to reference node: solves one node.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2: Voltage source not connected to reference: Define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all nodes (&amp;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using Ohm’s law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(e.g. using Kramer’s rule)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Supernode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48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node with a voltage source in it…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916237" y="1960412"/>
            <a:ext cx="1050374" cy="170236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73999" y="2908394"/>
            <a:ext cx="25348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1425" y="16409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41425" y="23267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9425" y="34900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41425" y="41758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1911902" y="1488568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2088640" y="12504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H="1">
            <a:off x="1887564" y="219848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2064302" y="19604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H="1">
            <a:off x="457200" y="361617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itle 1"/>
          <p:cNvSpPr txBox="1">
            <a:spLocks/>
          </p:cNvSpPr>
          <p:nvPr/>
        </p:nvSpPr>
        <p:spPr>
          <a:xfrm>
            <a:off x="633938" y="33781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 flipH="1">
            <a:off x="1898625" y="400823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 txBox="1">
            <a:spLocks/>
          </p:cNvSpPr>
          <p:nvPr/>
        </p:nvSpPr>
        <p:spPr>
          <a:xfrm>
            <a:off x="2075363" y="377016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46"/>
          <p:cNvGrpSpPr/>
          <p:nvPr/>
        </p:nvGrpSpPr>
        <p:grpSpPr>
          <a:xfrm>
            <a:off x="1198537" y="2133600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71201" y="4572000"/>
            <a:ext cx="777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Must</a:t>
            </a:r>
            <a:r>
              <a:rPr lang="en-US" dirty="0" smtClean="0"/>
              <a:t> define a </a:t>
            </a:r>
            <a:r>
              <a:rPr lang="en-US" dirty="0" err="1" smtClean="0"/>
              <a:t>supernode</a:t>
            </a:r>
            <a:r>
              <a:rPr lang="en-US" dirty="0" smtClean="0"/>
              <a:t> if a voltage source appears when doing nodal analysis…</a:t>
            </a:r>
          </a:p>
          <a:p>
            <a:r>
              <a:rPr lang="en-US" dirty="0" smtClean="0"/>
              <a:t>(unless one end of voltage source connected to reference node)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67682" y="1591080"/>
            <a:ext cx="57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KCL: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1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917037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630132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3337537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802152" y="968811"/>
            <a:ext cx="1200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>
            <a:off x="795946" y="2384997"/>
            <a:ext cx="262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1165759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591686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3" name="Title 1"/>
          <p:cNvSpPr txBox="1">
            <a:spLocks/>
          </p:cNvSpPr>
          <p:nvPr/>
        </p:nvSpPr>
        <p:spPr>
          <a:xfrm>
            <a:off x="2167418" y="8359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33" name="Title 1"/>
          <p:cNvSpPr txBox="1">
            <a:spLocks/>
          </p:cNvSpPr>
          <p:nvPr/>
        </p:nvSpPr>
        <p:spPr>
          <a:xfrm rot="16200000">
            <a:off x="-171118" y="1460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48" name="Group 333"/>
          <p:cNvGrpSpPr/>
          <p:nvPr/>
        </p:nvGrpSpPr>
        <p:grpSpPr>
          <a:xfrm>
            <a:off x="553055" y="968812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2</a:t>
            </a:r>
            <a:endParaRPr lang="en-US" dirty="0"/>
          </a:p>
        </p:txBody>
      </p:sp>
      <p:grpSp>
        <p:nvGrpSpPr>
          <p:cNvPr id="508" name="Group 507"/>
          <p:cNvGrpSpPr/>
          <p:nvPr/>
        </p:nvGrpSpPr>
        <p:grpSpPr>
          <a:xfrm>
            <a:off x="279162" y="546576"/>
            <a:ext cx="8526593" cy="1841203"/>
            <a:chOff x="-362650" y="526478"/>
            <a:chExt cx="9973657" cy="2153677"/>
          </a:xfrm>
        </p:grpSpPr>
        <p:sp>
          <p:nvSpPr>
            <p:cNvPr id="174" name="Title 1"/>
            <p:cNvSpPr txBox="1">
              <a:spLocks/>
            </p:cNvSpPr>
            <p:nvPr/>
          </p:nvSpPr>
          <p:spPr>
            <a:xfrm>
              <a:off x="571365" y="54017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75" name="Group 405"/>
            <p:cNvGrpSpPr/>
            <p:nvPr/>
          </p:nvGrpSpPr>
          <p:grpSpPr>
            <a:xfrm rot="10800000">
              <a:off x="328520" y="1050172"/>
              <a:ext cx="1542982" cy="160687"/>
              <a:chOff x="1809818" y="1385407"/>
              <a:chExt cx="1542982" cy="160687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449"/>
            <p:cNvGrpSpPr/>
            <p:nvPr/>
          </p:nvGrpSpPr>
          <p:grpSpPr>
            <a:xfrm rot="5400000">
              <a:off x="1720022" y="104373"/>
              <a:ext cx="670683" cy="1542982"/>
              <a:chOff x="785404" y="1743238"/>
              <a:chExt cx="670683" cy="1542982"/>
            </a:xfrm>
          </p:grpSpPr>
          <p:sp>
            <p:nvSpPr>
              <p:cNvPr id="18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89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1" name="Group 449"/>
            <p:cNvGrpSpPr/>
            <p:nvPr/>
          </p:nvGrpSpPr>
          <p:grpSpPr>
            <a:xfrm rot="5400000">
              <a:off x="2813592" y="107340"/>
              <a:ext cx="670683" cy="1542982"/>
              <a:chOff x="785404" y="1743238"/>
              <a:chExt cx="670683" cy="1542982"/>
            </a:xfrm>
          </p:grpSpPr>
          <p:sp>
            <p:nvSpPr>
              <p:cNvPr id="2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33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4" name="Group 449"/>
            <p:cNvGrpSpPr/>
            <p:nvPr/>
          </p:nvGrpSpPr>
          <p:grpSpPr>
            <a:xfrm rot="10800000">
              <a:off x="5650027" y="1137172"/>
              <a:ext cx="670683" cy="1542982"/>
              <a:chOff x="785404" y="1743238"/>
              <a:chExt cx="670683" cy="1542982"/>
            </a:xfrm>
          </p:grpSpPr>
          <p:sp>
            <p:nvSpPr>
              <p:cNvPr id="25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57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449"/>
            <p:cNvGrpSpPr/>
            <p:nvPr/>
          </p:nvGrpSpPr>
          <p:grpSpPr>
            <a:xfrm rot="5400000">
              <a:off x="3907160" y="106204"/>
              <a:ext cx="670683" cy="1542982"/>
              <a:chOff x="785404" y="1743238"/>
              <a:chExt cx="670683" cy="1542982"/>
            </a:xfrm>
          </p:grpSpPr>
          <p:sp>
            <p:nvSpPr>
              <p:cNvPr id="27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72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73" name="Straight Connector 27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15" name="Straight Connector 314"/>
            <p:cNvCxnSpPr/>
            <p:nvPr/>
          </p:nvCxnSpPr>
          <p:spPr>
            <a:xfrm>
              <a:off x="7876731" y="1137172"/>
              <a:ext cx="44655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" name="Group 327"/>
            <p:cNvGrpSpPr/>
            <p:nvPr/>
          </p:nvGrpSpPr>
          <p:grpSpPr>
            <a:xfrm>
              <a:off x="-362650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319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2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324" name="Oval 32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2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322" name="Straight Connector 32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7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 rot="10800000">
              <a:off x="1301314" y="1137173"/>
              <a:ext cx="934015" cy="1542982"/>
              <a:chOff x="4305766" y="3184823"/>
              <a:chExt cx="934015" cy="1542982"/>
            </a:xfrm>
          </p:grpSpPr>
          <p:grpSp>
            <p:nvGrpSpPr>
              <p:cNvPr id="330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3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340" name="Oval 339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42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334" name="Straight Connector 333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1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43" name="Group 449"/>
            <p:cNvGrpSpPr/>
            <p:nvPr/>
          </p:nvGrpSpPr>
          <p:grpSpPr>
            <a:xfrm rot="5400000">
              <a:off x="4918801" y="107348"/>
              <a:ext cx="670683" cy="1542982"/>
              <a:chOff x="785404" y="1743238"/>
              <a:chExt cx="670683" cy="1542982"/>
            </a:xfrm>
          </p:grpSpPr>
          <p:sp>
            <p:nvSpPr>
              <p:cNvPr id="344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45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6" name="Straight Connector 345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7" name="Group 449"/>
            <p:cNvGrpSpPr/>
            <p:nvPr/>
          </p:nvGrpSpPr>
          <p:grpSpPr>
            <a:xfrm rot="5400000">
              <a:off x="5972126" y="107360"/>
              <a:ext cx="670683" cy="1542982"/>
              <a:chOff x="785404" y="1743238"/>
              <a:chExt cx="670683" cy="1542982"/>
            </a:xfrm>
          </p:grpSpPr>
          <p:sp>
            <p:nvSpPr>
              <p:cNvPr id="35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59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60" name="Straight Connector 35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1" name="Group 449"/>
            <p:cNvGrpSpPr/>
            <p:nvPr/>
          </p:nvGrpSpPr>
          <p:grpSpPr>
            <a:xfrm rot="5400000">
              <a:off x="7135991" y="107387"/>
              <a:ext cx="670683" cy="1542982"/>
              <a:chOff x="785404" y="1743238"/>
              <a:chExt cx="670683" cy="1542982"/>
            </a:xfrm>
          </p:grpSpPr>
          <p:sp>
            <p:nvSpPr>
              <p:cNvPr id="3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73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5" name="Group 449"/>
            <p:cNvGrpSpPr/>
            <p:nvPr/>
          </p:nvGrpSpPr>
          <p:grpSpPr>
            <a:xfrm rot="5400000">
              <a:off x="8261171" y="90329"/>
              <a:ext cx="670683" cy="1542982"/>
              <a:chOff x="785404" y="1743238"/>
              <a:chExt cx="670683" cy="1542982"/>
            </a:xfrm>
          </p:grpSpPr>
          <p:sp>
            <p:nvSpPr>
              <p:cNvPr id="38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87" name="Group 405"/>
              <p:cNvGrpSpPr/>
              <p:nvPr/>
            </p:nvGrpSpPr>
            <p:grpSpPr>
              <a:xfrm rot="5400000">
                <a:off x="604268" y="243440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88" name="Straight Connector 38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9" name="Group 398"/>
            <p:cNvGrpSpPr/>
            <p:nvPr/>
          </p:nvGrpSpPr>
          <p:grpSpPr>
            <a:xfrm>
              <a:off x="1854055" y="1130337"/>
              <a:ext cx="934015" cy="1542982"/>
              <a:chOff x="4305766" y="3184823"/>
              <a:chExt cx="934015" cy="1542982"/>
            </a:xfrm>
          </p:grpSpPr>
          <p:grpSp>
            <p:nvGrpSpPr>
              <p:cNvPr id="400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0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05" name="Oval 404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07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03" name="Straight Connector 402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1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08" name="Group 449"/>
            <p:cNvGrpSpPr/>
            <p:nvPr/>
          </p:nvGrpSpPr>
          <p:grpSpPr>
            <a:xfrm rot="10800000">
              <a:off x="3585075" y="1137172"/>
              <a:ext cx="670683" cy="1542982"/>
              <a:chOff x="785404" y="1743238"/>
              <a:chExt cx="670683" cy="1542982"/>
            </a:xfrm>
          </p:grpSpPr>
          <p:sp>
            <p:nvSpPr>
              <p:cNvPr id="409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10" name="Group 405"/>
              <p:cNvGrpSpPr/>
              <p:nvPr/>
            </p:nvGrpSpPr>
            <p:grpSpPr>
              <a:xfrm rot="5400000">
                <a:off x="604267" y="2434400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11" name="Straight Connector 410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7" name="Group 446"/>
            <p:cNvGrpSpPr/>
            <p:nvPr/>
          </p:nvGrpSpPr>
          <p:grpSpPr>
            <a:xfrm>
              <a:off x="4118814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448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50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53" name="Oval 452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51" name="Straight Connector 450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Straight Connector 451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9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 rot="10800000">
              <a:off x="6611937" y="1131049"/>
              <a:ext cx="934015" cy="1542982"/>
              <a:chOff x="4305766" y="3184823"/>
              <a:chExt cx="934015" cy="1542982"/>
            </a:xfrm>
          </p:grpSpPr>
          <p:grpSp>
            <p:nvGrpSpPr>
              <p:cNvPr id="457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59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62" name="Oval 461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6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60" name="Straight Connector 459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Straight Connector 460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8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84" name="Group 483"/>
            <p:cNvGrpSpPr/>
            <p:nvPr/>
          </p:nvGrpSpPr>
          <p:grpSpPr>
            <a:xfrm>
              <a:off x="7340397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485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87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90" name="Oval 489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92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88" name="Straight Connector 487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Straight Connector 488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6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8676992" y="1114651"/>
              <a:ext cx="934015" cy="1542982"/>
              <a:chOff x="4305766" y="3184823"/>
              <a:chExt cx="934015" cy="1542982"/>
            </a:xfrm>
          </p:grpSpPr>
          <p:grpSp>
            <p:nvGrpSpPr>
              <p:cNvPr id="496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9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503" name="Oval 502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0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501" name="Straight Connector 500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7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507" name="Straight Connector 506"/>
            <p:cNvCxnSpPr/>
            <p:nvPr/>
          </p:nvCxnSpPr>
          <p:spPr>
            <a:xfrm>
              <a:off x="308033" y="2676219"/>
              <a:ext cx="90631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3</a:t>
            </a:r>
            <a:endParaRPr lang="en-US" dirty="0"/>
          </a:p>
        </p:txBody>
      </p:sp>
      <p:sp>
        <p:nvSpPr>
          <p:cNvPr id="174" name="Title 1"/>
          <p:cNvSpPr txBox="1">
            <a:spLocks/>
          </p:cNvSpPr>
          <p:nvPr/>
        </p:nvSpPr>
        <p:spPr>
          <a:xfrm>
            <a:off x="1077662" y="558284"/>
            <a:ext cx="930719" cy="57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405"/>
          <p:cNvGrpSpPr/>
          <p:nvPr/>
        </p:nvGrpSpPr>
        <p:grpSpPr>
          <a:xfrm rot="10800000">
            <a:off x="870051" y="994288"/>
            <a:ext cx="1319113" cy="137373"/>
            <a:chOff x="1809818" y="1385407"/>
            <a:chExt cx="1542982" cy="160687"/>
          </a:xfrm>
        </p:grpSpPr>
        <p:cxnSp>
          <p:nvCxnSpPr>
            <p:cNvPr id="176" name="Straight Connector 17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49"/>
          <p:cNvGrpSpPr/>
          <p:nvPr/>
        </p:nvGrpSpPr>
        <p:grpSpPr>
          <a:xfrm rot="10800000">
            <a:off x="3300669" y="1068665"/>
            <a:ext cx="573375" cy="1319113"/>
            <a:chOff x="785404" y="1743238"/>
            <a:chExt cx="670683" cy="1542982"/>
          </a:xfrm>
        </p:grpSpPr>
        <p:sp>
          <p:nvSpPr>
            <p:cNvPr id="25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327"/>
          <p:cNvGrpSpPr/>
          <p:nvPr/>
        </p:nvGrpSpPr>
        <p:grpSpPr>
          <a:xfrm>
            <a:off x="279162" y="1065300"/>
            <a:ext cx="798500" cy="1319113"/>
            <a:chOff x="4305766" y="3184823"/>
            <a:chExt cx="934015" cy="1542982"/>
          </a:xfrm>
        </p:grpSpPr>
        <p:grpSp>
          <p:nvGrpSpPr>
            <p:cNvPr id="14" name="Group 450"/>
            <p:cNvGrpSpPr/>
            <p:nvPr/>
          </p:nvGrpSpPr>
          <p:grpSpPr>
            <a:xfrm>
              <a:off x="4754006" y="3184823"/>
              <a:ext cx="485775" cy="1542982"/>
              <a:chOff x="2185471" y="1743238"/>
              <a:chExt cx="485775" cy="1542982"/>
            </a:xfrm>
          </p:grpSpPr>
          <p:grpSp>
            <p:nvGrpSpPr>
              <p:cNvPr id="15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324" name="Oval 3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70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322" name="Straight Connector 3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7" name="Title 1"/>
            <p:cNvSpPr txBox="1">
              <a:spLocks/>
            </p:cNvSpPr>
            <p:nvPr/>
          </p:nvSpPr>
          <p:spPr>
            <a:xfrm rot="16200000">
              <a:off x="4096771" y="35581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49"/>
          <p:cNvGrpSpPr/>
          <p:nvPr/>
        </p:nvGrpSpPr>
        <p:grpSpPr>
          <a:xfrm rot="5400000">
            <a:off x="3741757" y="188257"/>
            <a:ext cx="573375" cy="1319113"/>
            <a:chOff x="785404" y="1743238"/>
            <a:chExt cx="670683" cy="1542982"/>
          </a:xfrm>
        </p:grpSpPr>
        <p:sp>
          <p:nvSpPr>
            <p:cNvPr id="3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450"/>
          <p:cNvGrpSpPr/>
          <p:nvPr/>
        </p:nvGrpSpPr>
        <p:grpSpPr>
          <a:xfrm rot="16200000">
            <a:off x="2641073" y="404873"/>
            <a:ext cx="415295" cy="1319113"/>
            <a:chOff x="2185471" y="1743238"/>
            <a:chExt cx="485775" cy="1542982"/>
          </a:xfrm>
        </p:grpSpPr>
        <p:grpSp>
          <p:nvGrpSpPr>
            <p:cNvPr id="29" name="Group 439"/>
            <p:cNvGrpSpPr/>
            <p:nvPr/>
          </p:nvGrpSpPr>
          <p:grpSpPr>
            <a:xfrm>
              <a:off x="2185471" y="2192942"/>
              <a:ext cx="485775" cy="565091"/>
              <a:chOff x="3259914" y="2192942"/>
              <a:chExt cx="485775" cy="565091"/>
            </a:xfrm>
          </p:grpSpPr>
          <p:sp>
            <p:nvSpPr>
              <p:cNvPr id="405" name="Oval 404"/>
              <p:cNvSpPr/>
              <p:nvPr/>
            </p:nvSpPr>
            <p:spPr>
              <a:xfrm>
                <a:off x="3259914" y="2231737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Title 1"/>
              <p:cNvSpPr txBox="1">
                <a:spLocks/>
              </p:cNvSpPr>
              <p:nvPr/>
            </p:nvSpPr>
            <p:spPr>
              <a:xfrm>
                <a:off x="3383170" y="219294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7" name="Title 1"/>
              <p:cNvSpPr txBox="1">
                <a:spLocks/>
              </p:cNvSpPr>
              <p:nvPr/>
            </p:nvSpPr>
            <p:spPr>
              <a:xfrm>
                <a:off x="3383170" y="245193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2147110" y="3001867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2184109" y="1987488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1" name="Title 1"/>
          <p:cNvSpPr txBox="1">
            <a:spLocks/>
          </p:cNvSpPr>
          <p:nvPr/>
        </p:nvSpPr>
        <p:spPr>
          <a:xfrm>
            <a:off x="2369950" y="476038"/>
            <a:ext cx="930719" cy="573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0" name="Group 449"/>
          <p:cNvGrpSpPr/>
          <p:nvPr/>
        </p:nvGrpSpPr>
        <p:grpSpPr>
          <a:xfrm rot="10800000">
            <a:off x="2008381" y="1076840"/>
            <a:ext cx="573375" cy="1319113"/>
            <a:chOff x="785404" y="1743238"/>
            <a:chExt cx="670683" cy="1542982"/>
          </a:xfrm>
        </p:grpSpPr>
        <p:sp>
          <p:nvSpPr>
            <p:cNvPr id="4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11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05"/>
            <p:cNvGrpSpPr/>
            <p:nvPr/>
          </p:nvGrpSpPr>
          <p:grpSpPr>
            <a:xfrm rot="5400000">
              <a:off x="604267" y="2434400"/>
              <a:ext cx="1542982" cy="160687"/>
              <a:chOff x="1809818" y="1385407"/>
              <a:chExt cx="1542982" cy="160687"/>
            </a:xfrm>
          </p:grpSpPr>
          <p:cxnSp>
            <p:nvCxnSpPr>
              <p:cNvPr id="411" name="Straight Connector 4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483"/>
          <p:cNvGrpSpPr/>
          <p:nvPr/>
        </p:nvGrpSpPr>
        <p:grpSpPr>
          <a:xfrm>
            <a:off x="4092115" y="1065300"/>
            <a:ext cx="798500" cy="1319113"/>
            <a:chOff x="4305766" y="3184823"/>
            <a:chExt cx="934015" cy="1542982"/>
          </a:xfrm>
        </p:grpSpPr>
        <p:grpSp>
          <p:nvGrpSpPr>
            <p:cNvPr id="167" name="Group 450"/>
            <p:cNvGrpSpPr/>
            <p:nvPr/>
          </p:nvGrpSpPr>
          <p:grpSpPr>
            <a:xfrm>
              <a:off x="4754006" y="3184823"/>
              <a:ext cx="485775" cy="1542982"/>
              <a:chOff x="2185471" y="1743238"/>
              <a:chExt cx="485775" cy="1542982"/>
            </a:xfrm>
          </p:grpSpPr>
          <p:grpSp>
            <p:nvGrpSpPr>
              <p:cNvPr id="16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90" name="Oval 489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70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2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8" name="Straight Connector 487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6" name="Title 1"/>
            <p:cNvSpPr txBox="1">
              <a:spLocks/>
            </p:cNvSpPr>
            <p:nvPr/>
          </p:nvSpPr>
          <p:spPr>
            <a:xfrm rot="16200000">
              <a:off x="4096771" y="35581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507" name="Straight Connector 506"/>
          <p:cNvCxnSpPr/>
          <p:nvPr/>
        </p:nvCxnSpPr>
        <p:spPr>
          <a:xfrm>
            <a:off x="852537" y="2384414"/>
            <a:ext cx="38354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analysis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5275" y="1600200"/>
            <a:ext cx="8988725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mesh currents 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 … i</a:t>
            </a:r>
            <a:r>
              <a:rPr lang="en-US" baseline="-25000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Supermesh</a:t>
            </a:r>
            <a:r>
              <a:rPr lang="en-US" dirty="0" smtClean="0"/>
              <a:t>” (if current source present):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Case 1: Source only on one side of mesh: Sets current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Case 2: Create </a:t>
            </a:r>
            <a:r>
              <a:rPr lang="en-US" dirty="0" err="1" smtClean="0"/>
              <a:t>supermesh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KVL to each mesh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KCL to </a:t>
            </a:r>
            <a:r>
              <a:rPr lang="en-US" dirty="0" err="1" smtClean="0"/>
              <a:t>supermeshes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mesh currents (e.g. using Kramer’s rule)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solve for voltages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1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122859" y="71129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06541" y="71165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6" name="Group 75"/>
          <p:cNvGrpSpPr/>
          <p:nvPr/>
        </p:nvGrpSpPr>
        <p:grpSpPr>
          <a:xfrm>
            <a:off x="423263" y="1160972"/>
            <a:ext cx="485775" cy="1488125"/>
            <a:chOff x="5172949" y="2484911"/>
            <a:chExt cx="485775" cy="1488125"/>
          </a:xfrm>
        </p:grpSpPr>
        <p:sp>
          <p:nvSpPr>
            <p:cNvPr id="109" name="Oval 10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8"/>
          <p:cNvGrpSpPr/>
          <p:nvPr/>
        </p:nvGrpSpPr>
        <p:grpSpPr>
          <a:xfrm rot="16200000">
            <a:off x="1293212" y="453570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3"/>
          <p:cNvGrpSpPr/>
          <p:nvPr/>
        </p:nvGrpSpPr>
        <p:grpSpPr>
          <a:xfrm rot="16200000">
            <a:off x="2708023" y="454272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11"/>
          <p:cNvGrpSpPr/>
          <p:nvPr/>
        </p:nvGrpSpPr>
        <p:grpSpPr>
          <a:xfrm rot="16200000">
            <a:off x="1296317" y="1941692"/>
            <a:ext cx="160687" cy="1414811"/>
            <a:chOff x="4491655" y="3124200"/>
            <a:chExt cx="160687" cy="1414811"/>
          </a:xfrm>
        </p:grpSpPr>
        <p:grpSp>
          <p:nvGrpSpPr>
            <p:cNvPr id="12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6"/>
          <p:cNvGrpSpPr/>
          <p:nvPr/>
        </p:nvGrpSpPr>
        <p:grpSpPr>
          <a:xfrm rot="16200000">
            <a:off x="2708023" y="1942042"/>
            <a:ext cx="160687" cy="1414811"/>
            <a:chOff x="4491655" y="3124200"/>
            <a:chExt cx="160687" cy="1414811"/>
          </a:xfrm>
        </p:grpSpPr>
        <p:grpSp>
          <p:nvGrpSpPr>
            <p:cNvPr id="1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2481845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122859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8" name="Group 75"/>
          <p:cNvGrpSpPr/>
          <p:nvPr/>
        </p:nvGrpSpPr>
        <p:grpSpPr>
          <a:xfrm>
            <a:off x="1899983" y="1166616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1655377" y="140422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V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-35517" y="165757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103" name="Group 75"/>
          <p:cNvGrpSpPr/>
          <p:nvPr/>
        </p:nvGrpSpPr>
        <p:grpSpPr>
          <a:xfrm rot="10800000">
            <a:off x="3252884" y="1181894"/>
            <a:ext cx="485775" cy="1488125"/>
            <a:chOff x="5172949" y="2484911"/>
            <a:chExt cx="485775" cy="1488125"/>
          </a:xfrm>
        </p:grpSpPr>
        <p:sp>
          <p:nvSpPr>
            <p:cNvPr id="104" name="Oval 10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3008278" y="141950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V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2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122859" y="71129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06541" y="71165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4" name="Group 78"/>
          <p:cNvGrpSpPr/>
          <p:nvPr/>
        </p:nvGrpSpPr>
        <p:grpSpPr>
          <a:xfrm rot="16200000">
            <a:off x="1293212" y="453570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11"/>
          <p:cNvGrpSpPr/>
          <p:nvPr/>
        </p:nvGrpSpPr>
        <p:grpSpPr>
          <a:xfrm rot="16200000">
            <a:off x="1296317" y="1941692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26"/>
          <p:cNvGrpSpPr/>
          <p:nvPr/>
        </p:nvGrpSpPr>
        <p:grpSpPr>
          <a:xfrm rot="16200000">
            <a:off x="2708023" y="1942042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2481845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122859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2" name="Group 75"/>
          <p:cNvGrpSpPr/>
          <p:nvPr/>
        </p:nvGrpSpPr>
        <p:grpSpPr>
          <a:xfrm>
            <a:off x="1899983" y="1166616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1655377" y="140422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V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3740607" y="169177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A</a:t>
            </a:r>
            <a:endParaRPr lang="en-US" dirty="0"/>
          </a:p>
        </p:txBody>
      </p:sp>
      <p:grpSp>
        <p:nvGrpSpPr>
          <p:cNvPr id="180" name="Group 101"/>
          <p:cNvGrpSpPr>
            <a:grpSpLocks noChangeAspect="1"/>
          </p:cNvGrpSpPr>
          <p:nvPr/>
        </p:nvGrpSpPr>
        <p:grpSpPr>
          <a:xfrm>
            <a:off x="3242331" y="1187588"/>
            <a:ext cx="498276" cy="1460602"/>
            <a:chOff x="600075" y="1458273"/>
            <a:chExt cx="485775" cy="1371599"/>
          </a:xfrm>
        </p:grpSpPr>
        <p:sp>
          <p:nvSpPr>
            <p:cNvPr id="181" name="Oval 180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81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81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75"/>
          <p:cNvGrpSpPr/>
          <p:nvPr/>
        </p:nvGrpSpPr>
        <p:grpSpPr>
          <a:xfrm rot="10800000">
            <a:off x="426367" y="1150930"/>
            <a:ext cx="485775" cy="1488125"/>
            <a:chOff x="5172949" y="2484911"/>
            <a:chExt cx="485775" cy="1488125"/>
          </a:xfrm>
        </p:grpSpPr>
        <p:sp>
          <p:nvSpPr>
            <p:cNvPr id="274" name="Oval 27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7" name="Straight Connector 27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78"/>
          <p:cNvGrpSpPr/>
          <p:nvPr/>
        </p:nvGrpSpPr>
        <p:grpSpPr>
          <a:xfrm rot="16200000">
            <a:off x="2736636" y="443523"/>
            <a:ext cx="160687" cy="1414811"/>
            <a:chOff x="4491655" y="3124200"/>
            <a:chExt cx="160687" cy="1414811"/>
          </a:xfrm>
        </p:grpSpPr>
        <p:grpSp>
          <p:nvGrpSpPr>
            <p:cNvPr id="297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8" name="Straight Connector 29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TextBox 310"/>
          <p:cNvSpPr txBox="1"/>
          <p:nvPr/>
        </p:nvSpPr>
        <p:spPr>
          <a:xfrm>
            <a:off x="63593" y="146702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V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3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965978" y="196181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3" name="Group 78"/>
          <p:cNvGrpSpPr/>
          <p:nvPr/>
        </p:nvGrpSpPr>
        <p:grpSpPr>
          <a:xfrm rot="16200000">
            <a:off x="3085126" y="1704086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11"/>
          <p:cNvGrpSpPr/>
          <p:nvPr/>
        </p:nvGrpSpPr>
        <p:grpSpPr>
          <a:xfrm rot="16200000">
            <a:off x="1664179" y="3192208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TextBox 212"/>
          <p:cNvSpPr txBox="1"/>
          <p:nvPr/>
        </p:nvSpPr>
        <p:spPr>
          <a:xfrm>
            <a:off x="1490721" y="39803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9" name="Group 75"/>
          <p:cNvGrpSpPr/>
          <p:nvPr/>
        </p:nvGrpSpPr>
        <p:grpSpPr>
          <a:xfrm>
            <a:off x="2216640" y="2417132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2023239" y="265474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V</a:t>
            </a:r>
            <a:endParaRPr lang="en-US" dirty="0"/>
          </a:p>
        </p:txBody>
      </p:sp>
      <p:grpSp>
        <p:nvGrpSpPr>
          <p:cNvPr id="11" name="Group 75"/>
          <p:cNvGrpSpPr/>
          <p:nvPr/>
        </p:nvGrpSpPr>
        <p:grpSpPr>
          <a:xfrm rot="10800000">
            <a:off x="794229" y="2401446"/>
            <a:ext cx="485775" cy="1488125"/>
            <a:chOff x="5172949" y="2484911"/>
            <a:chExt cx="485775" cy="1488125"/>
          </a:xfrm>
        </p:grpSpPr>
        <p:sp>
          <p:nvSpPr>
            <p:cNvPr id="274" name="Oval 27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7" name="Straight Connector 27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TextBox 310"/>
          <p:cNvSpPr txBox="1"/>
          <p:nvPr/>
        </p:nvSpPr>
        <p:spPr>
          <a:xfrm>
            <a:off x="431455" y="271753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V</a:t>
            </a:r>
            <a:endParaRPr lang="en-US" dirty="0"/>
          </a:p>
        </p:txBody>
      </p:sp>
      <p:grpSp>
        <p:nvGrpSpPr>
          <p:cNvPr id="87" name="Group 78"/>
          <p:cNvGrpSpPr/>
          <p:nvPr/>
        </p:nvGrpSpPr>
        <p:grpSpPr>
          <a:xfrm>
            <a:off x="956773" y="986634"/>
            <a:ext cx="160687" cy="1414811"/>
            <a:chOff x="4491655" y="3124200"/>
            <a:chExt cx="160687" cy="1414811"/>
          </a:xfrm>
        </p:grpSpPr>
        <p:grpSp>
          <p:nvGrpSpPr>
            <p:cNvPr id="8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01494" y="146911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03" name="Group 78"/>
          <p:cNvGrpSpPr/>
          <p:nvPr/>
        </p:nvGrpSpPr>
        <p:grpSpPr>
          <a:xfrm>
            <a:off x="2379184" y="1038758"/>
            <a:ext cx="160687" cy="1414811"/>
            <a:chOff x="4491655" y="3124200"/>
            <a:chExt cx="160687" cy="1414811"/>
          </a:xfrm>
        </p:grpSpPr>
        <p:grpSp>
          <p:nvGrpSpPr>
            <p:cNvPr id="10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1923905" y="152123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32" name="Group 75"/>
          <p:cNvGrpSpPr/>
          <p:nvPr/>
        </p:nvGrpSpPr>
        <p:grpSpPr>
          <a:xfrm rot="10800000">
            <a:off x="3629987" y="961838"/>
            <a:ext cx="485775" cy="1488125"/>
            <a:chOff x="5172949" y="2484911"/>
            <a:chExt cx="485775" cy="1488125"/>
          </a:xfrm>
        </p:grpSpPr>
        <p:sp>
          <p:nvSpPr>
            <p:cNvPr id="133" name="Oval 13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4115762" y="145843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V</a:t>
            </a:r>
            <a:endParaRPr lang="en-US" dirty="0"/>
          </a:p>
        </p:txBody>
      </p:sp>
      <p:cxnSp>
        <p:nvCxnSpPr>
          <p:cNvPr id="142" name="Straight Connector 141"/>
          <p:cNvCxnSpPr/>
          <p:nvPr/>
        </p:nvCxnSpPr>
        <p:spPr>
          <a:xfrm rot="10800000">
            <a:off x="1037658" y="986634"/>
            <a:ext cx="2832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2432002" y="1012696"/>
            <a:ext cx="521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 rot="18900000">
            <a:off x="1602133" y="2212508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1037658" y="2417024"/>
            <a:ext cx="4922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2088385" y="2417024"/>
            <a:ext cx="4922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 flipV="1">
            <a:off x="1661592" y="241781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Title 1"/>
          <p:cNvSpPr txBox="1">
            <a:spLocks/>
          </p:cNvSpPr>
          <p:nvPr/>
        </p:nvSpPr>
        <p:spPr>
          <a:xfrm>
            <a:off x="1251223" y="24748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702415" y="24748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3404261" y="247482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80" name="Title 1"/>
          <p:cNvSpPr txBox="1">
            <a:spLocks/>
          </p:cNvSpPr>
          <p:nvPr/>
        </p:nvSpPr>
        <p:spPr>
          <a:xfrm>
            <a:off x="2824908" y="247482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KCL, KVL</a:t>
            </a:r>
          </a:p>
          <a:p>
            <a:r>
              <a:rPr lang="en-US" dirty="0" smtClean="0"/>
              <a:t>Nodal analysis</a:t>
            </a:r>
          </a:p>
          <a:p>
            <a:r>
              <a:rPr lang="en-US" dirty="0" smtClean="0"/>
              <a:t>Mesh analysis</a:t>
            </a:r>
          </a:p>
          <a:p>
            <a:r>
              <a:rPr lang="en-US" dirty="0" smtClean="0"/>
              <a:t>Thevenin/Norton theorem</a:t>
            </a:r>
            <a:endParaRPr lang="en-US" dirty="0" smtClean="0"/>
          </a:p>
          <a:p>
            <a:r>
              <a:rPr lang="en-US" dirty="0" smtClean="0"/>
              <a:t>R,L,C series, parallel</a:t>
            </a:r>
          </a:p>
          <a:p>
            <a:r>
              <a:rPr lang="en-US" dirty="0" smtClean="0"/>
              <a:t>Impedances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KCL application to </a:t>
            </a:r>
            <a:r>
              <a:rPr lang="en-US" dirty="0" err="1" smtClean="0"/>
              <a:t>supermesh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895445"/>
            <a:ext cx="56801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5679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586"/>
          </a:xfrm>
        </p:spPr>
        <p:txBody>
          <a:bodyPr/>
          <a:lstStyle/>
          <a:p>
            <a:r>
              <a:rPr lang="en-US" dirty="0" smtClean="0"/>
              <a:t>Thevenin, Norton Theorem</a:t>
            </a:r>
            <a:r>
              <a:rPr lang="en-US" dirty="0" smtClean="0"/>
              <a:t>s: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64603" y="1386677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4603" y="2240692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48015" y="13241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8015" y="217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4646" y="10243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73426" y="23874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65710" y="13413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73105" y="188861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873756" y="2730750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215990" y="3856133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340960" y="4501730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99293" y="3835344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502076" y="37797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1983" y="4640006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832" y="3031209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988526" y="370029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988526" y="45543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025157" y="340054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13937" y="462210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06221" y="3717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13616" y="426478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11078" y="6349740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667" y="5478473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594648" y="55700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1313643" y="571981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1393809" y="559903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3643" y="563929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1313643" y="588086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313643" y="580033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340542" y="6296474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1313643" y="604190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313643" y="596138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313999" y="612242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1313999" y="6202944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337037" y="5542264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68984" y="565905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54710" y="5882892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425091" y="5572273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409416" y="6247284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-423420" y="55366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0723" y="4933772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02632" y="54253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302632" y="62793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339263" y="512556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28043" y="6488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220327" y="54425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227722" y="598980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286098" y="706990"/>
            <a:ext cx="6804737" cy="45259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Thevenin: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nothing to a-b.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Calculate voltage. This is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baseline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 1: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terminal a to b (short).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current from a to b. This is call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short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circuit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 circuit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u="sng" baseline="0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input resistance looking into terminals a-b after all the independent  sources have been turned off.  (Voltage sources become shorts, current sources become opens.)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Trick (if dependent sources present):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a 1 A current source 	to terminals a-b, find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/1A.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915" y="834586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4229422" y="5352796"/>
            <a:ext cx="2681742" cy="12171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Norton: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sz="2400" b="0" i="0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Thevenin/Norton example 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917037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630132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3337537" y="968461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8" name="Title 1"/>
          <p:cNvSpPr txBox="1">
            <a:spLocks/>
          </p:cNvSpPr>
          <p:nvPr/>
        </p:nvSpPr>
        <p:spPr>
          <a:xfrm>
            <a:off x="1165759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333" name="Title 1"/>
          <p:cNvSpPr txBox="1">
            <a:spLocks/>
          </p:cNvSpPr>
          <p:nvPr/>
        </p:nvSpPr>
        <p:spPr>
          <a:xfrm rot="16200000">
            <a:off x="-171118" y="1460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06" name="Group 333"/>
          <p:cNvGrpSpPr/>
          <p:nvPr/>
        </p:nvGrpSpPr>
        <p:grpSpPr>
          <a:xfrm>
            <a:off x="553055" y="968812"/>
            <a:ext cx="485775" cy="1413374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19"/>
          <p:cNvGrpSpPr/>
          <p:nvPr/>
        </p:nvGrpSpPr>
        <p:grpSpPr>
          <a:xfrm rot="16200000">
            <a:off x="2624265" y="1675866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19"/>
          <p:cNvGrpSpPr/>
          <p:nvPr/>
        </p:nvGrpSpPr>
        <p:grpSpPr>
          <a:xfrm rot="16200000">
            <a:off x="1410065" y="1675324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11" name="Title 1"/>
          <p:cNvSpPr txBox="1">
            <a:spLocks/>
          </p:cNvSpPr>
          <p:nvPr/>
        </p:nvSpPr>
        <p:spPr>
          <a:xfrm>
            <a:off x="3244143" y="12732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12" name="Title 1"/>
          <p:cNvSpPr txBox="1">
            <a:spLocks/>
          </p:cNvSpPr>
          <p:nvPr/>
        </p:nvSpPr>
        <p:spPr>
          <a:xfrm>
            <a:off x="2155470" y="38062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>
            <a:off x="2155470" y="23834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0" name="Title 1"/>
          <p:cNvSpPr txBox="1">
            <a:spLocks/>
          </p:cNvSpPr>
          <p:nvPr/>
        </p:nvSpPr>
        <p:spPr>
          <a:xfrm>
            <a:off x="905809" y="2340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294896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298383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4331527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325424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212591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223473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3417703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337899" y="2383449"/>
            <a:ext cx="9569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-497" y="298306"/>
            <a:ext cx="378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Find the </a:t>
            </a:r>
            <a:r>
              <a:rPr lang="en-US" sz="1000" dirty="0" err="1" smtClean="0"/>
              <a:t>Thevenin</a:t>
            </a:r>
            <a:r>
              <a:rPr lang="en-US" sz="1000" dirty="0" smtClean="0"/>
              <a:t> &amp; Norton equivalent circuit of the circuit below with respect to terminals a and b:</a:t>
            </a:r>
            <a:endParaRPr lang="en-US" sz="1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6498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Thevenin/Norton example </a:t>
            </a:r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917037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630132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8" name="Title 1"/>
          <p:cNvSpPr txBox="1">
            <a:spLocks/>
          </p:cNvSpPr>
          <p:nvPr/>
        </p:nvSpPr>
        <p:spPr>
          <a:xfrm>
            <a:off x="1165759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333" name="Title 1"/>
          <p:cNvSpPr txBox="1">
            <a:spLocks/>
          </p:cNvSpPr>
          <p:nvPr/>
        </p:nvSpPr>
        <p:spPr>
          <a:xfrm rot="16200000">
            <a:off x="-171118" y="1460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8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4397" y="38062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12" name="Title 1"/>
          <p:cNvSpPr txBox="1">
            <a:spLocks/>
          </p:cNvSpPr>
          <p:nvPr/>
        </p:nvSpPr>
        <p:spPr>
          <a:xfrm>
            <a:off x="2155470" y="38062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294896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298383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4331527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325424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212591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223473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3417703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96738" y="2383449"/>
            <a:ext cx="3498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75"/>
          <p:cNvGrpSpPr/>
          <p:nvPr/>
        </p:nvGrpSpPr>
        <p:grpSpPr>
          <a:xfrm rot="10800000">
            <a:off x="553849" y="971885"/>
            <a:ext cx="485775" cy="1411564"/>
            <a:chOff x="5172949" y="2484911"/>
            <a:chExt cx="485775" cy="1488125"/>
          </a:xfrm>
        </p:grpSpPr>
        <p:sp>
          <p:nvSpPr>
            <p:cNvPr id="116" name="Oval 115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>
            <a:off x="-497" y="298306"/>
            <a:ext cx="378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Find the </a:t>
            </a:r>
            <a:r>
              <a:rPr lang="en-US" sz="1000" dirty="0" err="1" smtClean="0"/>
              <a:t>Thevenin</a:t>
            </a:r>
            <a:r>
              <a:rPr lang="en-US" sz="1000" dirty="0" smtClean="0"/>
              <a:t> &amp; Norton equivalent circuit of the circuit below with respect to terminals a and b:</a:t>
            </a:r>
            <a:endParaRPr lang="en-US" sz="1000" dirty="0"/>
          </a:p>
        </p:txBody>
      </p:sp>
      <p:grpSp>
        <p:nvGrpSpPr>
          <p:cNvPr id="122" name="Group 121"/>
          <p:cNvGrpSpPr/>
          <p:nvPr/>
        </p:nvGrpSpPr>
        <p:grpSpPr>
          <a:xfrm rot="10800000">
            <a:off x="3113081" y="961970"/>
            <a:ext cx="995797" cy="1421479"/>
            <a:chOff x="4724400" y="1743238"/>
            <a:chExt cx="995797" cy="1542983"/>
          </a:xfrm>
        </p:grpSpPr>
        <p:sp>
          <p:nvSpPr>
            <p:cNvPr id="123" name="Rectangle 122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0.5 </a:t>
              </a: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53" name="Straight Arrow Connector 152"/>
          <p:cNvCxnSpPr/>
          <p:nvPr/>
        </p:nvCxnSpPr>
        <p:spPr>
          <a:xfrm rot="10800000">
            <a:off x="1571593" y="1158101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4" name="Title 1"/>
          <p:cNvSpPr txBox="1">
            <a:spLocks/>
          </p:cNvSpPr>
          <p:nvPr/>
        </p:nvSpPr>
        <p:spPr>
          <a:xfrm>
            <a:off x="1129142" y="8888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4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p:oleObj spid="_x0000_s345090" name="Equation" r:id="rId3" imgW="495000" imgH="203040" progId="Equation.3">
              <p:embed/>
            </p:oleObj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p:oleObj spid="_x0000_s345091" name="Equation" r:id="rId4" imgW="482400" imgH="393480" progId="Equation.3">
              <p:embed/>
            </p:oleObj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p:oleObj spid="_x0000_s345092" name="Equation" r:id="rId5" imgW="1320480" imgH="241200" progId="Equation.3">
              <p:embed/>
            </p:oleObj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p:oleObj spid="_x0000_s345093" name="Equation" r:id="rId6" imgW="482400" imgH="228600" progId="Equation.3">
              <p:embed/>
            </p:oleObj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p:oleObj spid="_x0000_s345094" name="Equation" r:id="rId7" imgW="482400" imgH="17748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p:oleObj spid="_x0000_s345095" name="Equation" r:id="rId8" imgW="444240" imgH="177480" progId="Equation.3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7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7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1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aphicFrame>
        <p:nvGraphicFramePr>
          <p:cNvPr id="398337" name="Object 2"/>
          <p:cNvGraphicFramePr>
            <a:graphicFrameLocks noChangeAspect="1"/>
          </p:cNvGraphicFramePr>
          <p:nvPr/>
        </p:nvGraphicFramePr>
        <p:xfrm>
          <a:off x="2984500" y="3649663"/>
          <a:ext cx="2206625" cy="1316037"/>
        </p:xfrm>
        <a:graphic>
          <a:graphicData uri="http://schemas.openxmlformats.org/presentationml/2006/ole">
            <p:oleObj spid="_x0000_s398337" name="Equation" r:id="rId3" imgW="7236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97313" name="Object 2"/>
          <p:cNvGraphicFramePr>
            <a:graphicFrameLocks noChangeAspect="1"/>
          </p:cNvGraphicFramePr>
          <p:nvPr/>
        </p:nvGraphicFramePr>
        <p:xfrm>
          <a:off x="3170238" y="3665538"/>
          <a:ext cx="2362200" cy="1393825"/>
        </p:xfrm>
        <a:graphic>
          <a:graphicData uri="http://schemas.openxmlformats.org/presentationml/2006/ole">
            <p:oleObj spid="_x0000_s397313" name="Equation" r:id="rId3" imgW="7743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46" y="343988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173" y="765778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92173" y="2308761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013912" y="725524"/>
            <a:ext cx="2028441" cy="1542982"/>
            <a:chOff x="1013912" y="1497002"/>
            <a:chExt cx="2028441" cy="1542982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49"/>
          <p:cNvGrpSpPr/>
          <p:nvPr/>
        </p:nvGrpSpPr>
        <p:grpSpPr>
          <a:xfrm>
            <a:off x="306654" y="765783"/>
            <a:ext cx="670686" cy="1542982"/>
            <a:chOff x="785404" y="1743242"/>
            <a:chExt cx="670686" cy="1542982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RC circuit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RC problem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61" y="705880"/>
            <a:ext cx="364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i</a:t>
            </a:r>
            <a:r>
              <a:rPr lang="en-US" baseline="-25000" dirty="0" smtClean="0"/>
              <a:t>1</a:t>
            </a:r>
            <a:r>
              <a:rPr lang="en-US" dirty="0" smtClean="0"/>
              <a:t>(t</a:t>
            </a:r>
            <a:r>
              <a:rPr lang="en-US" dirty="0" smtClean="0"/>
              <a:t>), given that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(t=0</a:t>
            </a:r>
            <a:r>
              <a:rPr lang="en-US" dirty="0" smtClean="0"/>
              <a:t>) =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Volts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>
            <a:off x="96537" y="1817433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 75"/>
          <p:cNvGrpSpPr/>
          <p:nvPr/>
        </p:nvGrpSpPr>
        <p:grpSpPr>
          <a:xfrm>
            <a:off x="1785443" y="1605635"/>
            <a:ext cx="488500" cy="962784"/>
            <a:chOff x="2029693" y="1516307"/>
            <a:chExt cx="488500" cy="962784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2076218" y="1725467"/>
              <a:ext cx="41832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092449" y="2283059"/>
              <a:ext cx="3920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2029693" y="19346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029693" y="20870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itle 1"/>
          <p:cNvSpPr txBox="1">
            <a:spLocks/>
          </p:cNvSpPr>
          <p:nvPr/>
        </p:nvSpPr>
        <p:spPr>
          <a:xfrm>
            <a:off x="2041128" y="1730288"/>
            <a:ext cx="651000" cy="33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" name="Group 449"/>
          <p:cNvGrpSpPr/>
          <p:nvPr/>
        </p:nvGrpSpPr>
        <p:grpSpPr>
          <a:xfrm>
            <a:off x="606537" y="1817433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1785443" y="2239428"/>
            <a:ext cx="488500" cy="962784"/>
            <a:chOff x="2029693" y="1516307"/>
            <a:chExt cx="488500" cy="962784"/>
          </a:xfrm>
        </p:grpSpPr>
        <p:cxnSp>
          <p:nvCxnSpPr>
            <p:cNvPr id="80" name="Straight Connector 79"/>
            <p:cNvCxnSpPr/>
            <p:nvPr/>
          </p:nvCxnSpPr>
          <p:spPr>
            <a:xfrm rot="5400000">
              <a:off x="2076218" y="1725467"/>
              <a:ext cx="41832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2092449" y="2283059"/>
              <a:ext cx="3920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2029693" y="19346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2029693" y="20870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785443" y="2850894"/>
            <a:ext cx="488500" cy="962784"/>
            <a:chOff x="2029693" y="1516307"/>
            <a:chExt cx="488500" cy="962784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2076218" y="1725467"/>
              <a:ext cx="41832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092449" y="2283059"/>
              <a:ext cx="3920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2029693" y="19346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 flipV="1">
              <a:off x="2029693" y="20870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405"/>
          <p:cNvGrpSpPr/>
          <p:nvPr/>
        </p:nvGrpSpPr>
        <p:grpSpPr>
          <a:xfrm rot="5400000">
            <a:off x="2178232" y="2099439"/>
            <a:ext cx="1542982" cy="160687"/>
            <a:chOff x="1809818" y="1385407"/>
            <a:chExt cx="1542982" cy="160687"/>
          </a:xfrm>
        </p:grpSpPr>
        <p:cxnSp>
          <p:nvCxnSpPr>
            <p:cNvPr id="94" name="Straight Connector 93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405"/>
          <p:cNvGrpSpPr/>
          <p:nvPr/>
        </p:nvGrpSpPr>
        <p:grpSpPr>
          <a:xfrm rot="5400000">
            <a:off x="2178765" y="3259568"/>
            <a:ext cx="1542982" cy="160687"/>
            <a:chOff x="1809818" y="1385407"/>
            <a:chExt cx="1542982" cy="160687"/>
          </a:xfrm>
        </p:grpSpPr>
        <p:cxnSp>
          <p:nvCxnSpPr>
            <p:cNvPr id="106" name="Straight Connector 10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366709" y="2169099"/>
            <a:ext cx="488500" cy="962784"/>
            <a:chOff x="2029693" y="1516307"/>
            <a:chExt cx="488500" cy="962784"/>
          </a:xfrm>
        </p:grpSpPr>
        <p:cxnSp>
          <p:nvCxnSpPr>
            <p:cNvPr id="118" name="Straight Connector 117"/>
            <p:cNvCxnSpPr/>
            <p:nvPr/>
          </p:nvCxnSpPr>
          <p:spPr>
            <a:xfrm rot="5400000">
              <a:off x="2076218" y="1725467"/>
              <a:ext cx="41832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2092449" y="2283059"/>
              <a:ext cx="3920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2029693" y="19346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2029693" y="20870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4096911" y="2169099"/>
            <a:ext cx="488500" cy="962784"/>
            <a:chOff x="2029693" y="1516307"/>
            <a:chExt cx="488500" cy="962784"/>
          </a:xfrm>
        </p:grpSpPr>
        <p:cxnSp>
          <p:nvCxnSpPr>
            <p:cNvPr id="123" name="Straight Connector 122"/>
            <p:cNvCxnSpPr/>
            <p:nvPr/>
          </p:nvCxnSpPr>
          <p:spPr>
            <a:xfrm rot="5400000">
              <a:off x="2076218" y="1725467"/>
              <a:ext cx="41832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>
              <a:off x="2092449" y="2283059"/>
              <a:ext cx="3920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 flipV="1">
              <a:off x="2029693" y="19346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2029693" y="208702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2" name="Straight Connector 131"/>
          <p:cNvCxnSpPr/>
          <p:nvPr/>
        </p:nvCxnSpPr>
        <p:spPr>
          <a:xfrm>
            <a:off x="686703" y="1817435"/>
            <a:ext cx="5107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87770" y="3332286"/>
            <a:ext cx="5096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622394" y="2169099"/>
            <a:ext cx="7302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622394" y="3139515"/>
            <a:ext cx="733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 flipH="1" flipV="1">
            <a:off x="3613891" y="1792323"/>
            <a:ext cx="7680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3511526" y="3625006"/>
            <a:ext cx="9727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943662" y="4111403"/>
            <a:ext cx="30542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 flipH="1" flipV="1">
            <a:off x="537785" y="3705527"/>
            <a:ext cx="8117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0800000">
            <a:off x="943662" y="1408291"/>
            <a:ext cx="3054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739090" y="1612862"/>
            <a:ext cx="4091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 flipH="1" flipV="1">
            <a:off x="1945561" y="1506964"/>
            <a:ext cx="1973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1816425" y="3886700"/>
            <a:ext cx="4494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itle 1"/>
          <p:cNvSpPr txBox="1">
            <a:spLocks/>
          </p:cNvSpPr>
          <p:nvPr/>
        </p:nvSpPr>
        <p:spPr>
          <a:xfrm>
            <a:off x="2044233" y="2374363"/>
            <a:ext cx="651000" cy="33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0" name="Title 1"/>
          <p:cNvSpPr txBox="1">
            <a:spLocks/>
          </p:cNvSpPr>
          <p:nvPr/>
        </p:nvSpPr>
        <p:spPr>
          <a:xfrm>
            <a:off x="2044233" y="2993089"/>
            <a:ext cx="651000" cy="33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1" name="Title 1"/>
          <p:cNvSpPr txBox="1">
            <a:spLocks/>
          </p:cNvSpPr>
          <p:nvPr/>
        </p:nvSpPr>
        <p:spPr>
          <a:xfrm rot="16200000">
            <a:off x="2147791" y="18410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62" name="Title 1"/>
          <p:cNvSpPr txBox="1">
            <a:spLocks/>
          </p:cNvSpPr>
          <p:nvPr/>
        </p:nvSpPr>
        <p:spPr>
          <a:xfrm rot="16200000">
            <a:off x="2150922" y="301914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4126171" y="21262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500 n</a:t>
            </a:r>
            <a:r>
              <a:rPr lang="en-US" sz="14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400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4" name="Title 1"/>
          <p:cNvSpPr txBox="1">
            <a:spLocks/>
          </p:cNvSpPr>
          <p:nvPr/>
        </p:nvSpPr>
        <p:spPr>
          <a:xfrm>
            <a:off x="3366709" y="21240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500 n</a:t>
            </a:r>
            <a:r>
              <a:rPr lang="en-US" sz="14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400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 rot="5400000">
            <a:off x="2985415" y="1709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3007857" y="238885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73" name="Title 1"/>
          <p:cNvSpPr txBox="1">
            <a:spLocks/>
          </p:cNvSpPr>
          <p:nvPr/>
        </p:nvSpPr>
        <p:spPr>
          <a:xfrm>
            <a:off x="2869379" y="19598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>
          <a:xfrm rot="16200000" flipH="1" flipV="1">
            <a:off x="2736334" y="1611029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1" name="Title 1"/>
          <p:cNvSpPr txBox="1">
            <a:spLocks/>
          </p:cNvSpPr>
          <p:nvPr/>
        </p:nvSpPr>
        <p:spPr>
          <a:xfrm rot="16200000">
            <a:off x="2316452" y="12959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p:oleObj spid="_x0000_s347138" name="Equation" r:id="rId3" imgW="571320" imgH="393480" progId="Equation.3">
              <p:embed/>
            </p:oleObj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p:oleObj spid="_x0000_s347139" name="Equation" r:id="rId4" imgW="685800" imgH="419040" progId="Equation.3">
              <p:embed/>
            </p:oleObj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p:oleObj spid="_x0000_s347140" name="Equation" r:id="rId5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6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7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aphicFrame>
        <p:nvGraphicFramePr>
          <p:cNvPr id="405506" name="Object 2"/>
          <p:cNvGraphicFramePr>
            <a:graphicFrameLocks noChangeAspect="1"/>
          </p:cNvGraphicFramePr>
          <p:nvPr/>
        </p:nvGraphicFramePr>
        <p:xfrm>
          <a:off x="3219450" y="3892550"/>
          <a:ext cx="2130425" cy="1316038"/>
        </p:xfrm>
        <a:graphic>
          <a:graphicData uri="http://schemas.openxmlformats.org/presentationml/2006/ole">
            <p:oleObj spid="_x0000_s405506" name="Equation" r:id="rId4" imgW="6984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3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7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3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1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3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3457" name="Object 2"/>
          <p:cNvGraphicFramePr>
            <a:graphicFrameLocks noChangeAspect="1"/>
          </p:cNvGraphicFramePr>
          <p:nvPr/>
        </p:nvGraphicFramePr>
        <p:xfrm>
          <a:off x="3227388" y="3665538"/>
          <a:ext cx="2246312" cy="1393825"/>
        </p:xfrm>
        <a:graphic>
          <a:graphicData uri="http://schemas.openxmlformats.org/presentationml/2006/ole">
            <p:oleObj spid="_x0000_s403457" name="Equation" r:id="rId3" imgW="7365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95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LR </a:t>
            </a:r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567380"/>
            <a:ext cx="4090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</a:t>
            </a:r>
            <a:r>
              <a:rPr lang="en-US" dirty="0" smtClean="0"/>
              <a:t>Find i</a:t>
            </a:r>
            <a:r>
              <a:rPr lang="en-US" baseline="-25000" dirty="0" smtClean="0"/>
              <a:t>1</a:t>
            </a:r>
            <a:r>
              <a:rPr lang="en-US" dirty="0" smtClean="0"/>
              <a:t>(t) given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L</a:t>
            </a:r>
            <a:r>
              <a:rPr lang="en-US" dirty="0" smtClean="0"/>
              <a:t>(t=0) = 5 A.</a:t>
            </a:r>
          </a:p>
          <a:p>
            <a:r>
              <a:rPr lang="en-US" dirty="0" smtClean="0"/>
              <a:t>Hint: 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+i</a:t>
            </a:r>
            <a:r>
              <a:rPr lang="en-US" baseline="-25000" dirty="0" smtClean="0"/>
              <a:t>3</a:t>
            </a:r>
            <a:r>
              <a:rPr lang="en-US" dirty="0" smtClean="0"/>
              <a:t>= -</a:t>
            </a:r>
            <a:r>
              <a:rPr lang="en-US" dirty="0" err="1" smtClean="0"/>
              <a:t>i</a:t>
            </a:r>
            <a:r>
              <a:rPr lang="en-US" baseline="-25000" dirty="0" err="1" smtClean="0"/>
              <a:t>L</a:t>
            </a:r>
            <a:r>
              <a:rPr lang="en-US" dirty="0" smtClean="0"/>
              <a:t>. How are 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 i</a:t>
            </a:r>
            <a:r>
              <a:rPr lang="en-US" baseline="-25000" dirty="0" smtClean="0"/>
              <a:t>3</a:t>
            </a:r>
            <a:r>
              <a:rPr lang="en-US" dirty="0" smtClean="0"/>
              <a:t> related?</a:t>
            </a:r>
            <a:endParaRPr lang="en-US" dirty="0"/>
          </a:p>
        </p:txBody>
      </p:sp>
      <p:grpSp>
        <p:nvGrpSpPr>
          <p:cNvPr id="10" name="Group 82"/>
          <p:cNvGrpSpPr/>
          <p:nvPr/>
        </p:nvGrpSpPr>
        <p:grpSpPr>
          <a:xfrm>
            <a:off x="711539" y="1570086"/>
            <a:ext cx="378996" cy="1542989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11599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2" name="Group 449"/>
          <p:cNvGrpSpPr/>
          <p:nvPr/>
        </p:nvGrpSpPr>
        <p:grpSpPr>
          <a:xfrm>
            <a:off x="1297313" y="1570088"/>
            <a:ext cx="670686" cy="1542982"/>
            <a:chOff x="785404" y="1743242"/>
            <a:chExt cx="670686" cy="1542982"/>
          </a:xfrm>
        </p:grpSpPr>
        <p:sp>
          <p:nvSpPr>
            <p:cNvPr id="10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2" name="Group 449"/>
          <p:cNvGrpSpPr/>
          <p:nvPr/>
        </p:nvGrpSpPr>
        <p:grpSpPr>
          <a:xfrm>
            <a:off x="2142657" y="1566009"/>
            <a:ext cx="670686" cy="1542982"/>
            <a:chOff x="785404" y="1743242"/>
            <a:chExt cx="670686" cy="1542982"/>
          </a:xfrm>
        </p:grpSpPr>
        <p:sp>
          <p:nvSpPr>
            <p:cNvPr id="14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Group 449"/>
          <p:cNvGrpSpPr/>
          <p:nvPr/>
        </p:nvGrpSpPr>
        <p:grpSpPr>
          <a:xfrm>
            <a:off x="3008251" y="1570080"/>
            <a:ext cx="670686" cy="1542982"/>
            <a:chOff x="785404" y="1743242"/>
            <a:chExt cx="670686" cy="1542982"/>
          </a:xfrm>
        </p:grpSpPr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1" name="Straight Connector 170"/>
          <p:cNvCxnSpPr/>
          <p:nvPr/>
        </p:nvCxnSpPr>
        <p:spPr>
          <a:xfrm rot="10800000">
            <a:off x="919308" y="1570091"/>
            <a:ext cx="26791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10800000">
            <a:off x="919308" y="3113074"/>
            <a:ext cx="26798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rot="16200000" flipH="1" flipV="1">
            <a:off x="3352694" y="1825878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0" name="Title 1"/>
          <p:cNvSpPr txBox="1">
            <a:spLocks/>
          </p:cNvSpPr>
          <p:nvPr/>
        </p:nvSpPr>
        <p:spPr>
          <a:xfrm rot="16200000">
            <a:off x="2909342" y="144149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rot="16200000" flipH="1" flipV="1">
            <a:off x="2463273" y="1835962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" name="Title 1"/>
          <p:cNvSpPr txBox="1">
            <a:spLocks/>
          </p:cNvSpPr>
          <p:nvPr/>
        </p:nvSpPr>
        <p:spPr>
          <a:xfrm rot="16200000">
            <a:off x="2019921" y="14515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5" name="Straight Arrow Connector 204"/>
          <p:cNvCxnSpPr/>
          <p:nvPr/>
        </p:nvCxnSpPr>
        <p:spPr>
          <a:xfrm rot="16200000" flipH="1" flipV="1">
            <a:off x="1637547" y="1835962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6" name="Title 1"/>
          <p:cNvSpPr txBox="1">
            <a:spLocks/>
          </p:cNvSpPr>
          <p:nvPr/>
        </p:nvSpPr>
        <p:spPr>
          <a:xfrm rot="16200000">
            <a:off x="1194195" y="14515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rot="16200000" flipH="1" flipV="1">
            <a:off x="692990" y="1806962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8" name="Title 1"/>
          <p:cNvSpPr txBox="1">
            <a:spLocks/>
          </p:cNvSpPr>
          <p:nvPr/>
        </p:nvSpPr>
        <p:spPr>
          <a:xfrm rot="16200000">
            <a:off x="249638" y="14225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p:oleObj spid="_x0000_s348162" name="Equation" r:id="rId3" imgW="1257120" imgH="279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p:oleObj spid="_x0000_s348163" name="Equation" r:id="rId4" imgW="2286000" imgH="419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p:oleObj spid="_x0000_s348164" name="Equation" r:id="rId5" imgW="1803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2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7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71042" y="3908394"/>
          <a:ext cx="2324100" cy="1393825"/>
        </p:xfrm>
        <a:graphic>
          <a:graphicData uri="http://schemas.openxmlformats.org/presentationml/2006/ole">
            <p:oleObj spid="_x0000_s336898" name="Equation" r:id="rId4" imgW="761760" imgH="457200" progId="Equation.3">
              <p:embed/>
            </p:oleObj>
          </a:graphicData>
        </a:graphic>
      </p:graphicFrame>
      <p:grpSp>
        <p:nvGrpSpPr>
          <p:cNvPr id="9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45258" y="5823466"/>
            <a:ext cx="44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ǁ R</a:t>
            </a:r>
            <a:r>
              <a:rPr lang="en-US" baseline="-25000" dirty="0" smtClean="0"/>
              <a:t>2</a:t>
            </a:r>
            <a:r>
              <a:rPr lang="en-US" dirty="0" smtClean="0"/>
              <a:t> is notation for “R</a:t>
            </a:r>
            <a:r>
              <a:rPr lang="en-US" baseline="-25000" dirty="0" smtClean="0"/>
              <a:t>1</a:t>
            </a:r>
            <a:r>
              <a:rPr lang="en-US" dirty="0" smtClean="0"/>
              <a:t> in parallel with R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3668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Impedance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628965"/>
            <a:ext cx="416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eq</a:t>
            </a:r>
            <a:r>
              <a:rPr lang="en-US" dirty="0" smtClean="0"/>
              <a:t> for this circuit: </a:t>
            </a:r>
            <a:r>
              <a:rPr lang="en-US" dirty="0" smtClean="0"/>
              <a:t>(students)</a:t>
            </a:r>
            <a:endParaRPr lang="en-US" dirty="0"/>
          </a:p>
        </p:txBody>
      </p:sp>
      <p:grpSp>
        <p:nvGrpSpPr>
          <p:cNvPr id="177" name="Group 176"/>
          <p:cNvGrpSpPr/>
          <p:nvPr/>
        </p:nvGrpSpPr>
        <p:grpSpPr>
          <a:xfrm rot="5400000">
            <a:off x="-287444" y="2021228"/>
            <a:ext cx="5118307" cy="2703112"/>
            <a:chOff x="772408" y="2320132"/>
            <a:chExt cx="5118307" cy="2703112"/>
          </a:xfrm>
        </p:grpSpPr>
        <p:grpSp>
          <p:nvGrpSpPr>
            <p:cNvPr id="72" name="Group 449"/>
            <p:cNvGrpSpPr/>
            <p:nvPr/>
          </p:nvGrpSpPr>
          <p:grpSpPr>
            <a:xfrm>
              <a:off x="772408" y="2729274"/>
              <a:ext cx="670686" cy="1542982"/>
              <a:chOff x="785404" y="1743242"/>
              <a:chExt cx="670686" cy="1542982"/>
            </a:xfrm>
          </p:grpSpPr>
          <p:sp>
            <p:nvSpPr>
              <p:cNvPr id="74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6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0" name="Group 89"/>
            <p:cNvGrpSpPr/>
            <p:nvPr/>
          </p:nvGrpSpPr>
          <p:grpSpPr>
            <a:xfrm>
              <a:off x="2461314" y="2517476"/>
              <a:ext cx="488500" cy="962784"/>
              <a:chOff x="2029693" y="1516307"/>
              <a:chExt cx="488500" cy="962784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>
                <a:off x="2076218" y="1725467"/>
                <a:ext cx="418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2092449" y="2283059"/>
                <a:ext cx="3920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2029693" y="19346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 flipV="1">
                <a:off x="2029693" y="20870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Title 1"/>
            <p:cNvSpPr txBox="1">
              <a:spLocks/>
            </p:cNvSpPr>
            <p:nvPr/>
          </p:nvSpPr>
          <p:spPr>
            <a:xfrm>
              <a:off x="2716999" y="2642129"/>
              <a:ext cx="651000" cy="3353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449"/>
            <p:cNvGrpSpPr/>
            <p:nvPr/>
          </p:nvGrpSpPr>
          <p:grpSpPr>
            <a:xfrm>
              <a:off x="1282408" y="2729274"/>
              <a:ext cx="670686" cy="1542982"/>
              <a:chOff x="785404" y="1743242"/>
              <a:chExt cx="670686" cy="1542982"/>
            </a:xfrm>
          </p:grpSpPr>
          <p:sp>
            <p:nvSpPr>
              <p:cNvPr id="97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8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0" name="Group 109"/>
            <p:cNvGrpSpPr/>
            <p:nvPr/>
          </p:nvGrpSpPr>
          <p:grpSpPr>
            <a:xfrm>
              <a:off x="2461314" y="3151269"/>
              <a:ext cx="488500" cy="962784"/>
              <a:chOff x="2029693" y="1516307"/>
              <a:chExt cx="488500" cy="962784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5400000">
                <a:off x="2076218" y="1725467"/>
                <a:ext cx="418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2092449" y="2283059"/>
                <a:ext cx="3920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2029693" y="19346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2029693" y="20870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2461314" y="3762735"/>
              <a:ext cx="488500" cy="962784"/>
              <a:chOff x="2029693" y="1516307"/>
              <a:chExt cx="488500" cy="962784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>
                <a:off x="2076218" y="1725467"/>
                <a:ext cx="418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2092449" y="2283059"/>
                <a:ext cx="3920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H="1" flipV="1">
                <a:off x="2029693" y="19346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 flipV="1">
                <a:off x="2029693" y="20870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405"/>
            <p:cNvGrpSpPr/>
            <p:nvPr/>
          </p:nvGrpSpPr>
          <p:grpSpPr>
            <a:xfrm rot="5400000">
              <a:off x="2854103" y="3011280"/>
              <a:ext cx="1542982" cy="160687"/>
              <a:chOff x="1809818" y="1385407"/>
              <a:chExt cx="1542982" cy="160687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405"/>
            <p:cNvGrpSpPr/>
            <p:nvPr/>
          </p:nvGrpSpPr>
          <p:grpSpPr>
            <a:xfrm rot="5400000">
              <a:off x="2854636" y="4171409"/>
              <a:ext cx="1542982" cy="160687"/>
              <a:chOff x="1809818" y="1385407"/>
              <a:chExt cx="1542982" cy="160687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4042580" y="3080940"/>
              <a:ext cx="488500" cy="962784"/>
              <a:chOff x="2029693" y="1516307"/>
              <a:chExt cx="488500" cy="962784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2076218" y="1725467"/>
                <a:ext cx="418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2092449" y="2283059"/>
                <a:ext cx="3920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 flipV="1">
                <a:off x="2029693" y="19346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2029693" y="20870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/>
            <p:cNvGrpSpPr/>
            <p:nvPr/>
          </p:nvGrpSpPr>
          <p:grpSpPr>
            <a:xfrm>
              <a:off x="4772782" y="3080940"/>
              <a:ext cx="488500" cy="962784"/>
              <a:chOff x="2029693" y="1516307"/>
              <a:chExt cx="488500" cy="962784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 rot="5400000">
                <a:off x="2076218" y="1725467"/>
                <a:ext cx="418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2092449" y="2283059"/>
                <a:ext cx="3920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 flipV="1">
                <a:off x="2029693" y="19346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 flipV="1">
                <a:off x="2029693" y="2087027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/>
            <p:cNvCxnSpPr/>
            <p:nvPr/>
          </p:nvCxnSpPr>
          <p:spPr>
            <a:xfrm>
              <a:off x="1362574" y="2729276"/>
              <a:ext cx="5107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363641" y="4244127"/>
              <a:ext cx="50964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298265" y="3080940"/>
              <a:ext cx="73020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4298265" y="4051356"/>
              <a:ext cx="7333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289762" y="2704164"/>
              <a:ext cx="76806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4187397" y="4536847"/>
              <a:ext cx="97279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1619533" y="5023244"/>
              <a:ext cx="305426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1213656" y="4617368"/>
              <a:ext cx="81175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0800000">
              <a:off x="1619533" y="2320132"/>
              <a:ext cx="305426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1414961" y="2524703"/>
              <a:ext cx="4091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2621432" y="2418805"/>
              <a:ext cx="19734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2492296" y="4798541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itle 1"/>
            <p:cNvSpPr txBox="1">
              <a:spLocks/>
            </p:cNvSpPr>
            <p:nvPr/>
          </p:nvSpPr>
          <p:spPr>
            <a:xfrm>
              <a:off x="2720104" y="3286204"/>
              <a:ext cx="651000" cy="3353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67" name="Title 1"/>
            <p:cNvSpPr txBox="1">
              <a:spLocks/>
            </p:cNvSpPr>
            <p:nvPr/>
          </p:nvSpPr>
          <p:spPr>
            <a:xfrm>
              <a:off x="2720104" y="3904930"/>
              <a:ext cx="651000" cy="3353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2823662" y="275285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250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sp>
          <p:nvSpPr>
            <p:cNvPr id="169" name="Title 1"/>
            <p:cNvSpPr txBox="1">
              <a:spLocks/>
            </p:cNvSpPr>
            <p:nvPr/>
          </p:nvSpPr>
          <p:spPr>
            <a:xfrm rot="16200000">
              <a:off x="2826793" y="393098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250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sp>
          <p:nvSpPr>
            <p:cNvPr id="170" name="Title 1"/>
            <p:cNvSpPr txBox="1">
              <a:spLocks/>
            </p:cNvSpPr>
            <p:nvPr/>
          </p:nvSpPr>
          <p:spPr>
            <a:xfrm>
              <a:off x="4802042" y="303810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500 n</a:t>
              </a:r>
              <a:r>
                <a:rPr lang="en-US" sz="1400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sz="1400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71" name="Title 1"/>
            <p:cNvSpPr txBox="1">
              <a:spLocks/>
            </p:cNvSpPr>
            <p:nvPr/>
          </p:nvSpPr>
          <p:spPr>
            <a:xfrm>
              <a:off x="4042580" y="30359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500 n</a:t>
              </a:r>
              <a:r>
                <a:rPr lang="en-US" sz="1400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sz="1400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623264" y="3130322"/>
            <a:ext cx="642259" cy="125120"/>
            <a:chOff x="3623264" y="3050847"/>
            <a:chExt cx="642259" cy="125120"/>
          </a:xfrm>
        </p:grpSpPr>
        <p:sp>
          <p:nvSpPr>
            <p:cNvPr id="178" name="Oval 177"/>
            <p:cNvSpPr/>
            <p:nvPr/>
          </p:nvSpPr>
          <p:spPr>
            <a:xfrm>
              <a:off x="4140403" y="3050847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3623264" y="3108515"/>
              <a:ext cx="51713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 rot="10800000">
            <a:off x="277894" y="3130322"/>
            <a:ext cx="642259" cy="125120"/>
            <a:chOff x="3623264" y="3050847"/>
            <a:chExt cx="642259" cy="125120"/>
          </a:xfrm>
        </p:grpSpPr>
        <p:sp>
          <p:nvSpPr>
            <p:cNvPr id="185" name="Oval 184"/>
            <p:cNvSpPr/>
            <p:nvPr/>
          </p:nvSpPr>
          <p:spPr>
            <a:xfrm>
              <a:off x="4140403" y="3050847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3623264" y="3108515"/>
              <a:ext cx="51713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p:oleObj spid="_x0000_s337922" name="Equation" r:id="rId4" imgW="711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p:oleObj spid="_x0000_s338946" name="Equation" r:id="rId3" imgW="558720" imgH="4316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p:oleObj spid="_x0000_s339970" name="Equation" r:id="rId3" imgW="583920" imgH="431640" progId="Equation.3">
              <p:embed/>
            </p:oleObj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3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4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5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41"/>
          <p:cNvGrpSpPr/>
          <p:nvPr/>
        </p:nvGrpSpPr>
        <p:grpSpPr>
          <a:xfrm rot="16200000">
            <a:off x="5427262" y="3612555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141"/>
          <p:cNvGrpSpPr/>
          <p:nvPr/>
        </p:nvGrpSpPr>
        <p:grpSpPr>
          <a:xfrm rot="5400000">
            <a:off x="1948975" y="3645323"/>
            <a:ext cx="485775" cy="1488125"/>
            <a:chOff x="5172949" y="2484911"/>
            <a:chExt cx="485775" cy="1488125"/>
          </a:xfrm>
        </p:grpSpPr>
        <p:sp>
          <p:nvSpPr>
            <p:cNvPr id="55" name="Oval 5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Arc 59"/>
          <p:cNvSpPr/>
          <p:nvPr/>
        </p:nvSpPr>
        <p:spPr>
          <a:xfrm rot="18949938">
            <a:off x="1142569" y="5068238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18949938">
            <a:off x="4536735" y="5245589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503864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- 5 V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978550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+ 5 V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53162" y="3684833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948558" y="3652064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50150" y="868362"/>
            <a:ext cx="304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>
            <a:off x="241612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Title 1"/>
          <p:cNvSpPr txBox="1">
            <a:spLocks/>
          </p:cNvSpPr>
          <p:nvPr/>
        </p:nvSpPr>
        <p:spPr>
          <a:xfrm>
            <a:off x="109391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6"/>
            <a:ext cx="485775" cy="1428612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>
            <a:off x="4888704" y="2281645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4160327" y="3028813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 rot="16200000">
            <a:off x="2733261" y="1562305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41"/>
          <p:cNvGrpSpPr/>
          <p:nvPr/>
        </p:nvGrpSpPr>
        <p:grpSpPr>
          <a:xfrm rot="5400000">
            <a:off x="3982098" y="1563723"/>
            <a:ext cx="485775" cy="1488125"/>
            <a:chOff x="5172949" y="2484911"/>
            <a:chExt cx="485775" cy="1488125"/>
          </a:xfrm>
        </p:grpSpPr>
        <p:sp>
          <p:nvSpPr>
            <p:cNvPr id="142" name="Oval 14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78"/>
          <p:cNvGrpSpPr/>
          <p:nvPr/>
        </p:nvGrpSpPr>
        <p:grpSpPr>
          <a:xfrm rot="16200000">
            <a:off x="5596649" y="1603485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93"/>
          <p:cNvGrpSpPr/>
          <p:nvPr/>
        </p:nvGrpSpPr>
        <p:grpSpPr>
          <a:xfrm>
            <a:off x="6304054" y="2328756"/>
            <a:ext cx="160687" cy="1414811"/>
            <a:chOff x="4491655" y="3124200"/>
            <a:chExt cx="160687" cy="1414811"/>
          </a:xfrm>
        </p:grpSpPr>
        <p:grpSp>
          <p:nvGrpSpPr>
            <p:cNvPr id="17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41"/>
          <p:cNvGrpSpPr/>
          <p:nvPr/>
        </p:nvGrpSpPr>
        <p:grpSpPr>
          <a:xfrm rot="5400000">
            <a:off x="5390241" y="2989051"/>
            <a:ext cx="485775" cy="1488125"/>
            <a:chOff x="5172949" y="2484911"/>
            <a:chExt cx="485775" cy="1488125"/>
          </a:xfrm>
        </p:grpSpPr>
        <p:sp>
          <p:nvSpPr>
            <p:cNvPr id="193" name="Oval 1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/>
          <p:nvPr/>
        </p:nvCxnSpPr>
        <p:spPr>
          <a:xfrm rot="10800000">
            <a:off x="893693" y="3736396"/>
            <a:ext cx="2639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itle 1"/>
          <p:cNvSpPr txBox="1">
            <a:spLocks/>
          </p:cNvSpPr>
          <p:nvPr/>
        </p:nvSpPr>
        <p:spPr>
          <a:xfrm>
            <a:off x="3696334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1" name="Title 1"/>
          <p:cNvSpPr txBox="1">
            <a:spLocks/>
          </p:cNvSpPr>
          <p:nvPr/>
        </p:nvSpPr>
        <p:spPr>
          <a:xfrm>
            <a:off x="5192156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2" name="Title 1"/>
          <p:cNvSpPr txBox="1">
            <a:spLocks/>
          </p:cNvSpPr>
          <p:nvPr/>
        </p:nvSpPr>
        <p:spPr>
          <a:xfrm>
            <a:off x="5104477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3" name="Title 1"/>
          <p:cNvSpPr txBox="1">
            <a:spLocks/>
          </p:cNvSpPr>
          <p:nvPr/>
        </p:nvSpPr>
        <p:spPr>
          <a:xfrm>
            <a:off x="6464749" y="26875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4" name="Title 1"/>
          <p:cNvSpPr txBox="1">
            <a:spLocks/>
          </p:cNvSpPr>
          <p:nvPr/>
        </p:nvSpPr>
        <p:spPr>
          <a:xfrm>
            <a:off x="3720212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1301</Words>
  <Application>Microsoft Office PowerPoint</Application>
  <PresentationFormat>On-screen Show (4:3)</PresentationFormat>
  <Paragraphs>581</Paragraphs>
  <Slides>40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Equation</vt:lpstr>
      <vt:lpstr>MathType 6.0 Equation</vt:lpstr>
      <vt:lpstr>EECS 70A: Network Analysis</vt:lpstr>
      <vt:lpstr>Today’s Agenda</vt:lpstr>
      <vt:lpstr>Resistors</vt:lpstr>
      <vt:lpstr>Generalize: N resistors in parallel</vt:lpstr>
      <vt:lpstr>Generalize: N resistors in series</vt:lpstr>
      <vt:lpstr>Kirchoff’s current law</vt:lpstr>
      <vt:lpstr>Kirchoff’s voltage law</vt:lpstr>
      <vt:lpstr>Sign of voltage drop</vt:lpstr>
      <vt:lpstr>KVL example</vt:lpstr>
      <vt:lpstr>Slide 10</vt:lpstr>
      <vt:lpstr>Nodal Analysis(Review)</vt:lpstr>
      <vt:lpstr>“Supernode”</vt:lpstr>
      <vt:lpstr>Nodal analysis example 1</vt:lpstr>
      <vt:lpstr>Nodal analysis example 2</vt:lpstr>
      <vt:lpstr>Nodal analysis example 3</vt:lpstr>
      <vt:lpstr>Mesh analysis summary</vt:lpstr>
      <vt:lpstr>Mesh Analysis Example 1</vt:lpstr>
      <vt:lpstr>Mesh Analysis Example 2</vt:lpstr>
      <vt:lpstr>Mesh Analysis Example 3</vt:lpstr>
      <vt:lpstr>KCL application to supermesh</vt:lpstr>
      <vt:lpstr>Thevenin, Norton Theorems:</vt:lpstr>
      <vt:lpstr>Thevenin/Norton example 1</vt:lpstr>
      <vt:lpstr>Thevenin/Norton example 2</vt:lpstr>
      <vt:lpstr>Capacitors</vt:lpstr>
      <vt:lpstr>Parallel Capacitors</vt:lpstr>
      <vt:lpstr>Series Capacitors</vt:lpstr>
      <vt:lpstr>RC circuit</vt:lpstr>
      <vt:lpstr>RC circuit</vt:lpstr>
      <vt:lpstr>Slide 29</vt:lpstr>
      <vt:lpstr>Example RC problem 1</vt:lpstr>
      <vt:lpstr>Inductors</vt:lpstr>
      <vt:lpstr>Series Inductors</vt:lpstr>
      <vt:lpstr>Parallel Inductors</vt:lpstr>
      <vt:lpstr>LR circuit</vt:lpstr>
      <vt:lpstr>Example LR problem #1</vt:lpstr>
      <vt:lpstr>Power</vt:lpstr>
      <vt:lpstr>Energy stored</vt:lpstr>
      <vt:lpstr>Circuits</vt:lpstr>
      <vt:lpstr>Series/Parallel Impedances</vt:lpstr>
      <vt:lpstr>Example Impedance Problem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1043</cp:revision>
  <dcterms:created xsi:type="dcterms:W3CDTF">2010-03-26T00:11:49Z</dcterms:created>
  <dcterms:modified xsi:type="dcterms:W3CDTF">2010-05-15T00:35:56Z</dcterms:modified>
</cp:coreProperties>
</file>