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08" r:id="rId3"/>
    <p:sldId id="509" r:id="rId4"/>
    <p:sldId id="512" r:id="rId5"/>
    <p:sldId id="510" r:id="rId6"/>
    <p:sldId id="513" r:id="rId7"/>
    <p:sldId id="511" r:id="rId8"/>
    <p:sldId id="514" r:id="rId9"/>
    <p:sldId id="515" r:id="rId10"/>
    <p:sldId id="485" r:id="rId11"/>
    <p:sldId id="504" r:id="rId12"/>
    <p:sldId id="505" r:id="rId13"/>
    <p:sldId id="516" r:id="rId14"/>
    <p:sldId id="486" r:id="rId15"/>
    <p:sldId id="488" r:id="rId16"/>
    <p:sldId id="487" r:id="rId17"/>
    <p:sldId id="500" r:id="rId18"/>
    <p:sldId id="501" r:id="rId19"/>
    <p:sldId id="489" r:id="rId2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43" autoAdjust="0"/>
    <p:restoredTop sz="94295" autoAdjust="0"/>
  </p:normalViewPr>
  <p:slideViewPr>
    <p:cSldViewPr snapToGrid="0" snapToObjects="1">
      <p:cViewPr varScale="1">
        <p:scale>
          <a:sx n="121" d="100"/>
          <a:sy n="121" d="100"/>
        </p:scale>
        <p:origin x="-21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3468" y="-102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Average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CSE</c:v>
                </c:pt>
                <c:pt idx="1">
                  <c:v>BME</c:v>
                </c:pt>
                <c:pt idx="2">
                  <c:v>AE</c:v>
                </c:pt>
                <c:pt idx="3">
                  <c:v>ME</c:v>
                </c:pt>
                <c:pt idx="4">
                  <c:v>EE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83.1</c:v>
                </c:pt>
                <c:pt idx="1">
                  <c:v>67.2</c:v>
                </c:pt>
                <c:pt idx="2">
                  <c:v>70.099999999999994</c:v>
                </c:pt>
                <c:pt idx="3">
                  <c:v>66.400000000000006</c:v>
                </c:pt>
                <c:pt idx="4">
                  <c:v>77.3</c:v>
                </c:pt>
                <c:pt idx="5">
                  <c:v>76.900000000000006</c:v>
                </c:pt>
              </c:numCache>
            </c:numRef>
          </c:val>
        </c:ser>
        <c:shape val="box"/>
        <c:axId val="107689088"/>
        <c:axId val="107692416"/>
        <c:axId val="0"/>
      </c:bar3DChart>
      <c:catAx>
        <c:axId val="107689088"/>
        <c:scaling>
          <c:orientation val="minMax"/>
        </c:scaling>
        <c:axPos val="b"/>
        <c:tickLblPos val="nextTo"/>
        <c:crossAx val="107692416"/>
        <c:crosses val="autoZero"/>
        <c:auto val="1"/>
        <c:lblAlgn val="ctr"/>
        <c:lblOffset val="100"/>
      </c:catAx>
      <c:valAx>
        <c:axId val="107692416"/>
        <c:scaling>
          <c:orientation val="minMax"/>
        </c:scaling>
        <c:axPos val="l"/>
        <c:majorGridlines/>
        <c:numFmt formatCode="General" sourceLinked="1"/>
        <c:tickLblPos val="nextTo"/>
        <c:crossAx val="10768908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Sheet3!$C$1</c:f>
              <c:strCache>
                <c:ptCount val="1"/>
                <c:pt idx="0">
                  <c:v>% average</c:v>
                </c:pt>
              </c:strCache>
            </c:strRef>
          </c:tx>
          <c:val>
            <c:numRef>
              <c:f>Sheet3!$C$2:$C$6</c:f>
              <c:numCache>
                <c:formatCode>0%</c:formatCode>
                <c:ptCount val="5"/>
                <c:pt idx="0">
                  <c:v>0.81666666666666665</c:v>
                </c:pt>
                <c:pt idx="1">
                  <c:v>0.86</c:v>
                </c:pt>
                <c:pt idx="2">
                  <c:v>0.81500000000000006</c:v>
                </c:pt>
                <c:pt idx="3">
                  <c:v>0.80500000000000005</c:v>
                </c:pt>
                <c:pt idx="4">
                  <c:v>0.82699999999999996</c:v>
                </c:pt>
              </c:numCache>
            </c:numRef>
          </c:val>
        </c:ser>
        <c:shape val="box"/>
        <c:axId val="48688128"/>
        <c:axId val="48722688"/>
        <c:axId val="0"/>
      </c:bar3DChart>
      <c:catAx>
        <c:axId val="48688128"/>
        <c:scaling>
          <c:orientation val="minMax"/>
        </c:scaling>
        <c:axPos val="b"/>
        <c:tickLblPos val="nextTo"/>
        <c:crossAx val="48722688"/>
        <c:crosses val="autoZero"/>
        <c:auto val="1"/>
        <c:lblAlgn val="ctr"/>
        <c:lblOffset val="100"/>
      </c:catAx>
      <c:valAx>
        <c:axId val="48722688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crossAx val="4868812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Sheet2!$A$1</c:f>
              <c:strCache>
                <c:ptCount val="1"/>
                <c:pt idx="0">
                  <c:v>Score</c:v>
                </c:pt>
              </c:strCache>
            </c:strRef>
          </c:tx>
          <c:val>
            <c:numRef>
              <c:f>Sheet2!$A$2:$A$6</c:f>
              <c:numCache>
                <c:formatCode>General</c:formatCode>
                <c:ptCount val="5"/>
                <c:pt idx="0">
                  <c:v>85.9</c:v>
                </c:pt>
                <c:pt idx="1">
                  <c:v>82.04</c:v>
                </c:pt>
                <c:pt idx="2">
                  <c:v>46.9</c:v>
                </c:pt>
                <c:pt idx="3">
                  <c:v>42.7</c:v>
                </c:pt>
                <c:pt idx="4">
                  <c:v>85.6</c:v>
                </c:pt>
              </c:numCache>
            </c:numRef>
          </c:val>
        </c:ser>
        <c:shape val="box"/>
        <c:axId val="59278080"/>
        <c:axId val="59280000"/>
        <c:axId val="0"/>
      </c:bar3DChart>
      <c:catAx>
        <c:axId val="59278080"/>
        <c:scaling>
          <c:orientation val="minMax"/>
        </c:scaling>
        <c:axPos val="b"/>
        <c:tickLblPos val="nextTo"/>
        <c:crossAx val="59280000"/>
        <c:crosses val="autoZero"/>
        <c:auto val="1"/>
        <c:lblAlgn val="ctr"/>
        <c:lblOffset val="100"/>
      </c:catAx>
      <c:valAx>
        <c:axId val="59280000"/>
        <c:scaling>
          <c:orientation val="minMax"/>
        </c:scaling>
        <c:axPos val="l"/>
        <c:majorGridlines/>
        <c:numFmt formatCode="General" sourceLinked="1"/>
        <c:tickLblPos val="nextTo"/>
        <c:crossAx val="59278080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72" tIns="48487" rIns="96972" bIns="484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72" tIns="48487" rIns="96972" bIns="484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2010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5/27/2010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14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45352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Final HW will be due Friday of 10</a:t>
            </a:r>
            <a:r>
              <a:rPr lang="en-US" baseline="30000" dirty="0" smtClean="0"/>
              <a:t>th</a:t>
            </a:r>
            <a:r>
              <a:rPr lang="en-US" dirty="0" smtClean="0"/>
              <a:t> week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Final quiz will be due Monday of 10</a:t>
            </a:r>
            <a:r>
              <a:rPr lang="en-US" baseline="30000" dirty="0" smtClean="0"/>
              <a:t>th</a:t>
            </a:r>
            <a:r>
              <a:rPr lang="en-US" dirty="0" smtClean="0"/>
              <a:t> week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338" y="958334"/>
            <a:ext cx="56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i</a:t>
            </a:r>
            <a:r>
              <a:rPr lang="en-US" dirty="0" smtClean="0"/>
              <a:t>(t), V</a:t>
            </a:r>
            <a:r>
              <a:rPr lang="en-US" baseline="-25000" dirty="0" smtClean="0"/>
              <a:t>1</a:t>
            </a:r>
            <a:r>
              <a:rPr lang="en-US" dirty="0" smtClean="0"/>
              <a:t>(t), V</a:t>
            </a:r>
            <a:r>
              <a:rPr lang="en-US" baseline="-25000" dirty="0" smtClean="0"/>
              <a:t>2</a:t>
            </a:r>
            <a:r>
              <a:rPr lang="en-US" dirty="0" smtClean="0"/>
              <a:t>(t) for this circuit: (instructor)</a:t>
            </a:r>
            <a:endParaRPr lang="en-US" dirty="0"/>
          </a:p>
        </p:txBody>
      </p:sp>
      <p:grpSp>
        <p:nvGrpSpPr>
          <p:cNvPr id="12" name="Group 31"/>
          <p:cNvGrpSpPr/>
          <p:nvPr/>
        </p:nvGrpSpPr>
        <p:grpSpPr>
          <a:xfrm rot="10800000">
            <a:off x="2455457" y="3112617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4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1079683" y="4388894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336047" y="4646053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oup 33"/>
          <p:cNvGrpSpPr/>
          <p:nvPr/>
        </p:nvGrpSpPr>
        <p:grpSpPr>
          <a:xfrm>
            <a:off x="1457786" y="1604658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183898" y="2810552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2870967" y="33757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893409" y="405512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836342" y="360669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1090055" y="2241778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Connector 75"/>
          <p:cNvCxnSpPr/>
          <p:nvPr/>
        </p:nvCxnSpPr>
        <p:spPr>
          <a:xfrm rot="10800000">
            <a:off x="1329839" y="1604658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1010217" y="1931283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096" y="157655"/>
            <a:ext cx="56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i</a:t>
            </a:r>
            <a:r>
              <a:rPr lang="en-US" dirty="0" smtClean="0"/>
              <a:t>(t),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(t), V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(t) </a:t>
            </a:r>
            <a:r>
              <a:rPr lang="en-US" dirty="0" smtClean="0"/>
              <a:t>for this circuit: (instructor)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338" y="958334"/>
            <a:ext cx="56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Find </a:t>
            </a:r>
            <a:r>
              <a:rPr lang="en-US" dirty="0" err="1" smtClean="0"/>
              <a:t>i</a:t>
            </a:r>
            <a:r>
              <a:rPr lang="en-US" dirty="0" smtClean="0"/>
              <a:t>(t), V</a:t>
            </a:r>
            <a:r>
              <a:rPr lang="en-US" baseline="-25000" dirty="0" smtClean="0"/>
              <a:t>1</a:t>
            </a:r>
            <a:r>
              <a:rPr lang="en-US" dirty="0" smtClean="0"/>
              <a:t>(t), V</a:t>
            </a:r>
            <a:r>
              <a:rPr lang="en-US" baseline="-25000" dirty="0" smtClean="0"/>
              <a:t>2</a:t>
            </a:r>
            <a:r>
              <a:rPr lang="en-US" dirty="0" smtClean="0"/>
              <a:t>(t) for this circuit: (students</a:t>
            </a:r>
            <a:r>
              <a:rPr lang="en-US" dirty="0" smtClean="0"/>
              <a:t>)</a:t>
            </a:r>
          </a:p>
        </p:txBody>
      </p:sp>
      <p:grpSp>
        <p:nvGrpSpPr>
          <p:cNvPr id="4" name="Group 31"/>
          <p:cNvGrpSpPr/>
          <p:nvPr/>
        </p:nvGrpSpPr>
        <p:grpSpPr>
          <a:xfrm rot="10800000">
            <a:off x="2455457" y="1670467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6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17164" y="4126373"/>
            <a:ext cx="10393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336047" y="4646053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5400000">
            <a:off x="2813900" y="19232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836342" y="260260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2779275" y="215417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 flipH="1" flipV="1">
            <a:off x="2445069" y="1706050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rot="5400000">
            <a:off x="2870967" y="33757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893409" y="405512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836342" y="360669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10800000">
            <a:off x="1329839" y="1604658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970751" y="2034809"/>
            <a:ext cx="7337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Group 82"/>
          <p:cNvGrpSpPr/>
          <p:nvPr/>
        </p:nvGrpSpPr>
        <p:grpSpPr>
          <a:xfrm>
            <a:off x="2328827" y="3159586"/>
            <a:ext cx="378996" cy="1491705"/>
            <a:chOff x="2599211" y="4506635"/>
            <a:chExt cx="378996" cy="1890454"/>
          </a:xfrm>
        </p:grpSpPr>
        <p:cxnSp>
          <p:nvCxnSpPr>
            <p:cNvPr id="70" name="Straight Connector 69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9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0" name="Arc 8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7" name="Straight Connector 7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 txBox="1">
            <a:spLocks/>
          </p:cNvSpPr>
          <p:nvPr/>
        </p:nvSpPr>
        <p:spPr>
          <a:xfrm rot="16200000">
            <a:off x="1656918" y="34828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2" name="Title 1"/>
          <p:cNvSpPr txBox="1">
            <a:spLocks/>
          </p:cNvSpPr>
          <p:nvPr/>
        </p:nvSpPr>
        <p:spPr>
          <a:xfrm rot="16200000">
            <a:off x="-444178" y="2550272"/>
            <a:ext cx="245046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 + 90)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090055" y="2241778"/>
            <a:ext cx="485775" cy="1889957"/>
            <a:chOff x="6295456" y="1352289"/>
            <a:chExt cx="485775" cy="1889957"/>
          </a:xfrm>
        </p:grpSpPr>
        <p:sp>
          <p:nvSpPr>
            <p:cNvPr id="74" name="Oval 73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67" y="-228615"/>
            <a:ext cx="8229600" cy="1143000"/>
          </a:xfrm>
        </p:spPr>
        <p:txBody>
          <a:bodyPr/>
          <a:lstStyle/>
          <a:p>
            <a:r>
              <a:rPr lang="en-US" dirty="0" smtClean="0"/>
              <a:t>High pass filter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196668" y="2422344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20894" y="3698621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077258" y="3955780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198997" y="914385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442687" y="2120279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2612178" y="2685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634620" y="336484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577553" y="291642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9"/>
          <p:cNvGrpSpPr/>
          <p:nvPr/>
        </p:nvGrpSpPr>
        <p:grpSpPr>
          <a:xfrm>
            <a:off x="831266" y="1551505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Connector 75"/>
          <p:cNvCxnSpPr/>
          <p:nvPr/>
        </p:nvCxnSpPr>
        <p:spPr>
          <a:xfrm rot="10800000">
            <a:off x="1071050" y="914385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751428" y="1241010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290775" y="2528548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290775" y="39557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761120" y="246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754086" y="389388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797751" y="21679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779497" y="39836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678815" y="24849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679176" y="36043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408298" y="2766070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7014"/>
            <a:ext cx="8229600" cy="1143000"/>
          </a:xfrm>
        </p:spPr>
        <p:txBody>
          <a:bodyPr/>
          <a:lstStyle/>
          <a:p>
            <a:r>
              <a:rPr lang="en-US" dirty="0" smtClean="0"/>
              <a:t>Low pass filter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648667" y="3628938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05031" y="3886097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itle 1"/>
          <p:cNvSpPr txBox="1">
            <a:spLocks/>
          </p:cNvSpPr>
          <p:nvPr/>
        </p:nvSpPr>
        <p:spPr>
          <a:xfrm rot="16200000">
            <a:off x="-614914" y="2050596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" name="Group 69"/>
          <p:cNvGrpSpPr/>
          <p:nvPr/>
        </p:nvGrpSpPr>
        <p:grpSpPr>
          <a:xfrm>
            <a:off x="659039" y="1481822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Connector 75"/>
          <p:cNvCxnSpPr/>
          <p:nvPr/>
        </p:nvCxnSpPr>
        <p:spPr>
          <a:xfrm rot="10800000">
            <a:off x="898823" y="844702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579201" y="1171327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118548" y="2458865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118548" y="3886097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588893" y="23980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81859" y="382420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625524" y="209828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607270" y="39139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506588" y="24152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506949" y="353468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236071" y="2696387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16200000" flipH="1" flipV="1">
            <a:off x="1814528" y="2848170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 flipV="1">
            <a:off x="1857735" y="352917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itle 1"/>
          <p:cNvSpPr txBox="1">
            <a:spLocks/>
          </p:cNvSpPr>
          <p:nvPr/>
        </p:nvSpPr>
        <p:spPr>
          <a:xfrm>
            <a:off x="1010208" y="28567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H="1" flipV="1">
            <a:off x="1843197" y="31325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843197" y="32849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1997491" y="2462425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2033585" y="3838719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31"/>
          <p:cNvGrpSpPr/>
          <p:nvPr/>
        </p:nvGrpSpPr>
        <p:grpSpPr>
          <a:xfrm rot="10800000">
            <a:off x="2024436" y="838160"/>
            <a:ext cx="719566" cy="1684994"/>
            <a:chOff x="736524" y="1601230"/>
            <a:chExt cx="719566" cy="1684994"/>
          </a:xfrm>
        </p:grpSpPr>
        <p:sp>
          <p:nvSpPr>
            <p:cNvPr id="9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4" name="Group 449"/>
            <p:cNvGrpSpPr/>
            <p:nvPr/>
          </p:nvGrpSpPr>
          <p:grpSpPr>
            <a:xfrm>
              <a:off x="785404" y="1743248"/>
              <a:ext cx="670692" cy="1542982"/>
              <a:chOff x="785404" y="1743248"/>
              <a:chExt cx="670692" cy="1542982"/>
            </a:xfrm>
          </p:grpSpPr>
          <p:sp>
            <p:nvSpPr>
              <p:cNvPr id="9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96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“Transfer function”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98171" y="3521302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60914" y="2670628"/>
            <a:ext cx="2373086" cy="16981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network</a:t>
            </a:r>
          </a:p>
          <a:p>
            <a:pPr algn="ctr"/>
            <a:r>
              <a:rPr lang="en-US" dirty="0" smtClean="0"/>
              <a:t>H(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0" y="3519714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72343" y="2975429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94572" y="2975429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3772" y="33350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91654" y="3344761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42457" y="5849257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demo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0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RC transfer function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648667" y="3628938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905031" y="3886097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 rot="16200000">
            <a:off x="-614914" y="2050596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" name="Group 69"/>
          <p:cNvGrpSpPr/>
          <p:nvPr/>
        </p:nvGrpSpPr>
        <p:grpSpPr>
          <a:xfrm>
            <a:off x="659039" y="1481822"/>
            <a:ext cx="485775" cy="1889957"/>
            <a:chOff x="6295456" y="1352289"/>
            <a:chExt cx="485775" cy="1889957"/>
          </a:xfrm>
        </p:grpSpPr>
        <p:sp>
          <p:nvSpPr>
            <p:cNvPr id="7" name="Oval 6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rot="10800000">
            <a:off x="898823" y="844702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579201" y="1171327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18548" y="2458865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18548" y="3886097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588893" y="23980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81859" y="382420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25524" y="209828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07270" y="39139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6588" y="24152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06949" y="353468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 rot="16200000">
            <a:off x="3236071" y="2696387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 flipV="1">
            <a:off x="1814528" y="2848170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 flipV="1">
            <a:off x="1857735" y="352917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1010208" y="28567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1843197" y="31325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843197" y="32849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1997491" y="2462425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033585" y="3838719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31"/>
          <p:cNvGrpSpPr/>
          <p:nvPr/>
        </p:nvGrpSpPr>
        <p:grpSpPr>
          <a:xfrm rot="10800000">
            <a:off x="2024436" y="838160"/>
            <a:ext cx="719566" cy="1684994"/>
            <a:chOff x="736524" y="1601230"/>
            <a:chExt cx="719566" cy="1684994"/>
          </a:xfrm>
        </p:grpSpPr>
        <p:sp>
          <p:nvSpPr>
            <p:cNvPr id="30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1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3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3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67" y="-228615"/>
            <a:ext cx="8229600" cy="1143000"/>
          </a:xfrm>
        </p:spPr>
        <p:txBody>
          <a:bodyPr/>
          <a:lstStyle/>
          <a:p>
            <a:r>
              <a:rPr lang="en-US" dirty="0" smtClean="0"/>
              <a:t>Band pass filter (RLC)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738644" y="2422344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20894" y="3698621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724418" y="914385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442687" y="2120279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3154154" y="2685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176596" y="336484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3119529" y="291642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9"/>
          <p:cNvGrpSpPr/>
          <p:nvPr/>
        </p:nvGrpSpPr>
        <p:grpSpPr>
          <a:xfrm>
            <a:off x="831266" y="1551505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/>
          <p:cNvCxnSpPr/>
          <p:nvPr/>
        </p:nvCxnSpPr>
        <p:spPr>
          <a:xfrm rot="5400000" flipH="1" flipV="1">
            <a:off x="751428" y="1241010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32751" y="2528548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32751" y="39557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303096" y="246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296062" y="389388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339727" y="21679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321473" y="39836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220791" y="24849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221152" y="36043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950274" y="2766070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2" name="Group 82"/>
          <p:cNvGrpSpPr/>
          <p:nvPr/>
        </p:nvGrpSpPr>
        <p:grpSpPr>
          <a:xfrm rot="5400000">
            <a:off x="1873395" y="168532"/>
            <a:ext cx="378996" cy="1491705"/>
            <a:chOff x="2599211" y="4506635"/>
            <a:chExt cx="378996" cy="1890454"/>
          </a:xfrm>
        </p:grpSpPr>
        <p:cxnSp>
          <p:nvCxnSpPr>
            <p:cNvPr id="83" name="Straight Connector 8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8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9" name="Arc 9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7" name="Arc 9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85" name="Straight Connector 8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/>
          <p:nvPr/>
        </p:nvCxnSpPr>
        <p:spPr>
          <a:xfrm rot="10800000">
            <a:off x="1071049" y="932656"/>
            <a:ext cx="245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071049" y="3965323"/>
            <a:ext cx="1737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“Pep Talk”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1 averages by Major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486353" y="1628775"/>
          <a:ext cx="386715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1037463" y="3020291"/>
            <a:ext cx="2528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midterm 1 score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results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142055" y="3158836"/>
            <a:ext cx="19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quiz score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33771" y="557876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Quiz #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473200" y="1417638"/>
          <a:ext cx="6553200" cy="4059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results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293235" y="1579418"/>
          <a:ext cx="6234401" cy="3713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134841" y="3158836"/>
            <a:ext cx="1947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HW  score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59200" y="5292436"/>
            <a:ext cx="1386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Homework #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21" y="0"/>
            <a:ext cx="8229600" cy="764628"/>
          </a:xfrm>
        </p:spPr>
        <p:txBody>
          <a:bodyPr/>
          <a:lstStyle/>
          <a:p>
            <a:r>
              <a:rPr lang="en-US" dirty="0" smtClean="0"/>
              <a:t>Reader comments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3192" y="1095703"/>
            <a:ext cx="68658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There </a:t>
            </a:r>
            <a:r>
              <a:rPr lang="en-US" sz="1000" dirty="0" smtClean="0"/>
              <a:t>are 37 students didn't hand in their HW, which causes the mean </a:t>
            </a:r>
            <a:r>
              <a:rPr lang="en-US" sz="1000" dirty="0" smtClean="0"/>
              <a:t>score is </a:t>
            </a:r>
            <a:r>
              <a:rPr lang="en-US" sz="1000" dirty="0" smtClean="0"/>
              <a:t>around 46 this time. To those students who hand in their HW, the </a:t>
            </a:r>
            <a:r>
              <a:rPr lang="en-US" sz="1000" dirty="0" smtClean="0"/>
              <a:t>mean score </a:t>
            </a:r>
            <a:r>
              <a:rPr lang="en-US" sz="1000" dirty="0" smtClean="0"/>
              <a:t>is 62, much better.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I think HW3 is too difficult to lots of students in the class. The </a:t>
            </a:r>
            <a:r>
              <a:rPr lang="en-US" sz="1000" dirty="0" smtClean="0"/>
              <a:t>most difficult </a:t>
            </a:r>
            <a:r>
              <a:rPr lang="en-US" sz="1000" dirty="0" smtClean="0"/>
              <a:t>problem is Problem 3 because it seems no one can find the </a:t>
            </a:r>
            <a:r>
              <a:rPr lang="en-US" sz="1000" dirty="0" smtClean="0"/>
              <a:t>right power </a:t>
            </a:r>
            <a:r>
              <a:rPr lang="en-US" sz="1000" dirty="0" smtClean="0"/>
              <a:t>supplied by the independent current source. Problem6,9,11 are </a:t>
            </a:r>
            <a:r>
              <a:rPr lang="en-US" sz="1000" dirty="0" smtClean="0"/>
              <a:t>also hard </a:t>
            </a:r>
            <a:r>
              <a:rPr lang="en-US" sz="1000" dirty="0" smtClean="0"/>
              <a:t>to them especially they're related to calculation. So I hope you </a:t>
            </a:r>
            <a:r>
              <a:rPr lang="en-US" sz="1000" dirty="0" smtClean="0"/>
              <a:t>can ask </a:t>
            </a:r>
            <a:r>
              <a:rPr lang="en-US" sz="1000" dirty="0" smtClean="0"/>
              <a:t>TA to help students work out these kinds of problems.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37 </a:t>
            </a:r>
            <a:r>
              <a:rPr lang="en-US" sz="1000" dirty="0" smtClean="0"/>
              <a:t>students didn't hand in HW, and around 10 students only tried to </a:t>
            </a:r>
            <a:r>
              <a:rPr lang="en-US" sz="1000" dirty="0" smtClean="0"/>
              <a:t>solve 2 </a:t>
            </a:r>
            <a:r>
              <a:rPr lang="en-US" sz="1000" dirty="0" smtClean="0"/>
              <a:t>or 3 problems from the total 11 problems in the HW. I think this isn't </a:t>
            </a:r>
            <a:r>
              <a:rPr lang="en-US" sz="1000" dirty="0" smtClean="0"/>
              <a:t>a good </a:t>
            </a:r>
            <a:r>
              <a:rPr lang="en-US" sz="1000" dirty="0" smtClean="0"/>
              <a:t>signal. Maybe you can assign more basic problems to them next time</a:t>
            </a:r>
            <a:endParaRPr lang="en-US" sz="1000" dirty="0"/>
          </a:p>
        </p:txBody>
      </p:sp>
      <p:sp>
        <p:nvSpPr>
          <p:cNvPr id="4" name="Rectangle 3"/>
          <p:cNvSpPr/>
          <p:nvPr/>
        </p:nvSpPr>
        <p:spPr>
          <a:xfrm>
            <a:off x="323193" y="3082159"/>
            <a:ext cx="71733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There are 40 students didn't hand in their HW, which causes the mean </a:t>
            </a:r>
            <a:r>
              <a:rPr lang="en-US" sz="1000" dirty="0" smtClean="0"/>
              <a:t>score is </a:t>
            </a:r>
            <a:r>
              <a:rPr lang="en-US" sz="1000" dirty="0" smtClean="0"/>
              <a:t>around 43 this time. To those students who handed in their HW, the </a:t>
            </a:r>
            <a:r>
              <a:rPr lang="en-US" sz="1000" dirty="0" smtClean="0"/>
              <a:t>mean</a:t>
            </a:r>
            <a:r>
              <a:rPr lang="en-US" sz="1000" dirty="0" smtClean="0"/>
              <a:t> </a:t>
            </a:r>
            <a:r>
              <a:rPr lang="en-US" sz="1000" dirty="0" smtClean="0"/>
              <a:t>score </a:t>
            </a:r>
            <a:r>
              <a:rPr lang="en-US" sz="1000" dirty="0" smtClean="0"/>
              <a:t>is 59.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I think HW4 is difficult in some points. Like in Problem 2, few </a:t>
            </a:r>
            <a:r>
              <a:rPr lang="en-US" sz="1000" dirty="0" smtClean="0"/>
              <a:t>students worked </a:t>
            </a:r>
            <a:r>
              <a:rPr lang="en-US" sz="1000" dirty="0" smtClean="0"/>
              <a:t>out the relationship between V0 and I0. In Problem 3, almost </a:t>
            </a:r>
            <a:r>
              <a:rPr lang="en-US" sz="1000" dirty="0" smtClean="0"/>
              <a:t>no student </a:t>
            </a:r>
            <a:r>
              <a:rPr lang="en-US" sz="1000" dirty="0" smtClean="0"/>
              <a:t>figured out the right In. In 4, very few students got the </a:t>
            </a:r>
            <a:r>
              <a:rPr lang="en-US" sz="1000" dirty="0" smtClean="0"/>
              <a:t>right maximum </a:t>
            </a:r>
            <a:r>
              <a:rPr lang="en-US" sz="1000" dirty="0" smtClean="0"/>
              <a:t>power although lots of students found the value for alpha be </a:t>
            </a:r>
            <a:r>
              <a:rPr lang="en-US" sz="1000" dirty="0" smtClean="0"/>
              <a:t>0. Only </a:t>
            </a:r>
            <a:r>
              <a:rPr lang="en-US" sz="1000" dirty="0" smtClean="0"/>
              <a:t>1 student got the right answer about the maximum power in Problem </a:t>
            </a:r>
            <a:r>
              <a:rPr lang="en-US" sz="1000" dirty="0" smtClean="0"/>
              <a:t>5. Problem </a:t>
            </a:r>
            <a:r>
              <a:rPr lang="en-US" sz="1000" dirty="0" smtClean="0"/>
              <a:t>10 and 11 are also difficult to them.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They do well in Problem 1,6,7,8 and 9.</a:t>
            </a:r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323193" y="5163207"/>
            <a:ext cx="71733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This time only 16 students didn't hand in their HWs, and the mean score </a:t>
            </a:r>
            <a:r>
              <a:rPr lang="en-US" sz="1000" dirty="0" smtClean="0"/>
              <a:t>is around </a:t>
            </a:r>
            <a:r>
              <a:rPr lang="en-US" sz="1000" dirty="0" smtClean="0"/>
              <a:t>86. To those students who handed in their HW, the </a:t>
            </a:r>
            <a:r>
              <a:rPr lang="en-US" sz="1000" dirty="0" smtClean="0"/>
              <a:t>mean score </a:t>
            </a:r>
            <a:r>
              <a:rPr lang="en-US" sz="1000" dirty="0" smtClean="0"/>
              <a:t>is higher than 95.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I think HW5 is easier than the previous two </a:t>
            </a:r>
            <a:r>
              <a:rPr lang="en-US" sz="1000" dirty="0" err="1" smtClean="0"/>
              <a:t>hws</a:t>
            </a:r>
            <a:r>
              <a:rPr lang="en-US" sz="1000" dirty="0" smtClean="0"/>
              <a:t>. Most students </a:t>
            </a:r>
            <a:r>
              <a:rPr lang="en-US" sz="1000" dirty="0" smtClean="0"/>
              <a:t>understand how </a:t>
            </a:r>
            <a:r>
              <a:rPr lang="en-US" sz="1000" dirty="0" smtClean="0"/>
              <a:t>to calculate </a:t>
            </a:r>
            <a:r>
              <a:rPr lang="en-US" sz="1000" dirty="0" err="1" smtClean="0"/>
              <a:t>Zeq</a:t>
            </a:r>
            <a:r>
              <a:rPr lang="en-US" sz="1000" dirty="0" smtClean="0"/>
              <a:t> from inductors and capacitors.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25669" y="764628"/>
            <a:ext cx="1503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Homework #3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5669" y="2712827"/>
            <a:ext cx="1503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Homework #4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5669" y="4793875"/>
            <a:ext cx="1503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Homework #5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office hours!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33600" y="2133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Professor Burke, </a:t>
            </a:r>
            <a:r>
              <a:rPr lang="en-US" dirty="0" smtClean="0"/>
              <a:t>will </a:t>
            </a:r>
            <a:r>
              <a:rPr lang="en-US" dirty="0"/>
              <a:t>be holding </a:t>
            </a:r>
            <a:r>
              <a:rPr lang="en-US" dirty="0" smtClean="0"/>
              <a:t>EXTRA office </a:t>
            </a:r>
            <a:r>
              <a:rPr lang="en-US" dirty="0"/>
              <a:t>hours </a:t>
            </a:r>
            <a:r>
              <a:rPr lang="en-US" dirty="0" smtClean="0"/>
              <a:t>in: Engineering </a:t>
            </a:r>
            <a:r>
              <a:rPr lang="en-US" dirty="0"/>
              <a:t>Hall, Room </a:t>
            </a:r>
            <a:r>
              <a:rPr lang="en-US" dirty="0" smtClean="0"/>
              <a:t>2203.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       </a:t>
            </a:r>
            <a:r>
              <a:rPr lang="en-US" dirty="0" smtClean="0"/>
              <a:t>  Thursdays 2 pm </a:t>
            </a:r>
            <a:r>
              <a:rPr lang="en-US" dirty="0"/>
              <a:t>to 3:30pm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38862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He will be holding a tutorial then on how to manipulate complex numbers and convert from </a:t>
            </a:r>
            <a:r>
              <a:rPr lang="en-US" b="1" i="1" dirty="0" err="1" smtClean="0"/>
              <a:t>phasors</a:t>
            </a:r>
            <a:r>
              <a:rPr lang="en-US" b="1" i="1" dirty="0" smtClean="0"/>
              <a:t> to time dependent voltages and currents.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298" name="Picture 2" descr="http://i576.photobucket.com/albums/ss202/geoffreyforest/240D/stereopics-3.jpg"/>
          <p:cNvPicPr>
            <a:picLocks noChangeAspect="1" noChangeArrowheads="1"/>
          </p:cNvPicPr>
          <p:nvPr/>
        </p:nvPicPr>
        <p:blipFill>
          <a:blip r:embed="rId2"/>
          <a:srcRect l="21519" t="17982" r="17089" b="20430"/>
          <a:stretch>
            <a:fillRect/>
          </a:stretch>
        </p:blipFill>
        <p:spPr bwMode="auto">
          <a:xfrm>
            <a:off x="-1" y="0"/>
            <a:ext cx="911494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92D050"/>
                </a:solidFill>
              </a:rPr>
              <a:t>Goals rest of quarter:</a:t>
            </a:r>
            <a:br>
              <a:rPr lang="en-US" i="1" dirty="0" smtClean="0">
                <a:solidFill>
                  <a:srgbClr val="92D050"/>
                </a:solidFill>
              </a:rPr>
            </a:br>
            <a:r>
              <a:rPr lang="en-US" i="1" u="sng" dirty="0" smtClean="0">
                <a:solidFill>
                  <a:srgbClr val="92D050"/>
                </a:solidFill>
              </a:rPr>
              <a:t>Understand these knobs!</a:t>
            </a:r>
            <a:endParaRPr lang="en-US" i="1" u="sng" dirty="0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4924" y="59987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http://www.peachparts.com/shopforum/showthread.php?t=256624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97413" y="2538248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53358" y="2371396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8765" y="3873062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2592269" y="1083824"/>
          <a:ext cx="2943225" cy="744537"/>
        </p:xfrm>
        <a:graphic>
          <a:graphicData uri="http://schemas.openxmlformats.org/presentationml/2006/ole">
            <p:oleObj spid="_x0000_s459779" name="Equation" r:id="rId4" imgW="1104840" imgH="27936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300703" y="1087455"/>
            <a:ext cx="7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49943" y="-188682"/>
            <a:ext cx="8229600" cy="1143000"/>
          </a:xfrm>
        </p:spPr>
        <p:txBody>
          <a:bodyPr/>
          <a:lstStyle/>
          <a:p>
            <a:r>
              <a:rPr lang="en-US" i="1" dirty="0" err="1" smtClean="0"/>
              <a:t>Phasors</a:t>
            </a:r>
            <a:endParaRPr lang="en-US" i="1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2592269" y="2524715"/>
          <a:ext cx="2773363" cy="744537"/>
        </p:xfrm>
        <a:graphic>
          <a:graphicData uri="http://schemas.openxmlformats.org/presentationml/2006/ole">
            <p:oleObj spid="_x0000_s459793" name="Equation" r:id="rId5" imgW="1041120" imgH="27936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16447" y="2528402"/>
            <a:ext cx="7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0957" y="3988857"/>
            <a:ext cx="178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3140</TotalTime>
  <Words>424</Words>
  <Application>Microsoft Office PowerPoint</Application>
  <PresentationFormat>On-screen Show (4:3)</PresentationFormat>
  <Paragraphs>117</Paragraphs>
  <Slides>19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MathType 5.0 Equation</vt:lpstr>
      <vt:lpstr>EECS 70A: Network Analysis</vt:lpstr>
      <vt:lpstr>“Pep Talk”</vt:lpstr>
      <vt:lpstr>Midterm 1 averages by Major</vt:lpstr>
      <vt:lpstr>Quiz results</vt:lpstr>
      <vt:lpstr>HW results</vt:lpstr>
      <vt:lpstr>Reader comments</vt:lpstr>
      <vt:lpstr>Extra office hours!</vt:lpstr>
      <vt:lpstr>Goals rest of quarter: Understand these knobs!</vt:lpstr>
      <vt:lpstr>Phasors</vt:lpstr>
      <vt:lpstr>Example problem #3</vt:lpstr>
      <vt:lpstr>Slide 11</vt:lpstr>
      <vt:lpstr>Slide 12</vt:lpstr>
      <vt:lpstr>Slide 13</vt:lpstr>
      <vt:lpstr>Example problem #4</vt:lpstr>
      <vt:lpstr>High pass filter</vt:lpstr>
      <vt:lpstr>Low pass filter</vt:lpstr>
      <vt:lpstr>“Transfer function”</vt:lpstr>
      <vt:lpstr>RC transfer function</vt:lpstr>
      <vt:lpstr>Band pass filter (RLC)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Name</cp:lastModifiedBy>
  <cp:revision>1076</cp:revision>
  <dcterms:created xsi:type="dcterms:W3CDTF">2010-03-26T00:11:49Z</dcterms:created>
  <dcterms:modified xsi:type="dcterms:W3CDTF">2010-05-27T07:59:47Z</dcterms:modified>
</cp:coreProperties>
</file>