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517" r:id="rId3"/>
    <p:sldId id="520" r:id="rId4"/>
    <p:sldId id="519" r:id="rId5"/>
    <p:sldId id="516" r:id="rId6"/>
    <p:sldId id="521" r:id="rId7"/>
    <p:sldId id="501" r:id="rId8"/>
    <p:sldId id="523" r:id="rId9"/>
    <p:sldId id="489" r:id="rId10"/>
    <p:sldId id="514" r:id="rId11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43" autoAdjust="0"/>
    <p:restoredTop sz="94300" autoAdjust="0"/>
  </p:normalViewPr>
  <p:slideViewPr>
    <p:cSldViewPr snapToGrid="0" snapToObjects="1"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-3468" y="-102"/>
      </p:cViewPr>
      <p:guideLst>
        <p:guide orient="horz" pos="3025"/>
        <p:guide pos="230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3169920" cy="480060"/>
          </a:xfrm>
          <a:prstGeom prst="rect">
            <a:avLst/>
          </a:prstGeom>
        </p:spPr>
        <p:txBody>
          <a:bodyPr vert="horz" lIns="96958" tIns="48481" rIns="96958" bIns="4848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5"/>
            <a:ext cx="3169920" cy="480060"/>
          </a:xfrm>
          <a:prstGeom prst="rect">
            <a:avLst/>
          </a:prstGeom>
        </p:spPr>
        <p:txBody>
          <a:bodyPr vert="horz" lIns="96958" tIns="48481" rIns="96958" bIns="48481" rtlCol="0"/>
          <a:lstStyle>
            <a:lvl1pPr algn="r">
              <a:defRPr sz="1300"/>
            </a:lvl1pPr>
          </a:lstStyle>
          <a:p>
            <a:fld id="{05B7173A-86B1-4F76-8A79-299130E6DC91}" type="datetimeFigureOut">
              <a:rPr lang="en-US" smtClean="0"/>
              <a:pPr/>
              <a:t>5/28/2010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58" tIns="48481" rIns="96958" bIns="4848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58" tIns="48481" rIns="96958" bIns="48481" rtlCol="0" anchor="b"/>
          <a:lstStyle>
            <a:lvl1pPr algn="r">
              <a:defRPr sz="1300"/>
            </a:lvl1pPr>
          </a:lstStyle>
          <a:p>
            <a:fld id="{69A5CF54-364D-4CA1-BE5C-7DB89EA6F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3169920" cy="480060"/>
          </a:xfrm>
          <a:prstGeom prst="rect">
            <a:avLst/>
          </a:prstGeom>
        </p:spPr>
        <p:txBody>
          <a:bodyPr vert="horz" lIns="96958" tIns="48481" rIns="96958" bIns="4848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5"/>
            <a:ext cx="3169920" cy="480060"/>
          </a:xfrm>
          <a:prstGeom prst="rect">
            <a:avLst/>
          </a:prstGeom>
        </p:spPr>
        <p:txBody>
          <a:bodyPr vert="horz" lIns="96958" tIns="48481" rIns="96958" bIns="48481" rtlCol="0"/>
          <a:lstStyle>
            <a:lvl1pPr algn="r">
              <a:defRPr sz="1300"/>
            </a:lvl1pPr>
          </a:lstStyle>
          <a:p>
            <a:fld id="{A3813B29-E825-4092-A924-7C57488C9D00}" type="datetimeFigureOut">
              <a:rPr lang="en-US" smtClean="0"/>
              <a:pPr/>
              <a:t>5/28/2010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2313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58" tIns="48481" rIns="96958" bIns="484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6958" tIns="48481" rIns="96958" bIns="484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58" tIns="48481" rIns="96958" bIns="4848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58" tIns="48481" rIns="96958" bIns="48481" rtlCol="0" anchor="b"/>
          <a:lstStyle>
            <a:lvl1pPr algn="r">
              <a:defRPr sz="1300"/>
            </a:lvl1pPr>
          </a:lstStyle>
          <a:p>
            <a:fld id="{04085758-AB91-46AE-9D9A-A0B72B540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6642556"/>
            <a:ext cx="2133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EECS 70A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2010 P. J. Burke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" y="6651557"/>
            <a:ext cx="672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AC7840-B0D4-4BC2-A896-84E1991018A4}" type="datetime1">
              <a: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5/28/2010</a:t>
            </a:fld>
            <a:endParaRPr lang="en-US" sz="800" kern="1200" baseline="0" dirty="0" smtClean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8824823" y="6651557"/>
            <a:ext cx="319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A8CC2-F446-452E-BA16-D343FD8DEE82}" type="slidenum">
              <a:rPr lang="en-US" sz="8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70A: 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15</a:t>
            </a:r>
          </a:p>
        </p:txBody>
      </p:sp>
      <p:sp>
        <p:nvSpPr>
          <p:cNvPr id="4" name="Rectangle 3"/>
          <p:cNvSpPr/>
          <p:nvPr/>
        </p:nvSpPr>
        <p:spPr>
          <a:xfrm>
            <a:off x="3861144" y="0"/>
            <a:ext cx="5109091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Announcements: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Final HW </a:t>
            </a:r>
            <a:r>
              <a:rPr lang="en-US" dirty="0" smtClean="0"/>
              <a:t>due </a:t>
            </a:r>
            <a:r>
              <a:rPr lang="en-US" dirty="0" smtClean="0"/>
              <a:t>Friday of 10</a:t>
            </a:r>
            <a:r>
              <a:rPr lang="en-US" baseline="30000" dirty="0" smtClean="0"/>
              <a:t>th</a:t>
            </a:r>
            <a:r>
              <a:rPr lang="en-US" dirty="0" smtClean="0"/>
              <a:t> week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Professor Burke’s office hours this week: </a:t>
            </a:r>
            <a:br>
              <a:rPr lang="en-US" dirty="0" smtClean="0"/>
            </a:br>
            <a:r>
              <a:rPr lang="en-US" dirty="0" err="1" smtClean="0"/>
              <a:t>Tu</a:t>
            </a:r>
            <a:r>
              <a:rPr lang="en-US" dirty="0" smtClean="0"/>
              <a:t> 9:30-11:30 (EH 2230)</a:t>
            </a:r>
            <a:br>
              <a:rPr lang="en-US" dirty="0" smtClean="0"/>
            </a:br>
            <a:r>
              <a:rPr lang="en-US" dirty="0" err="1" smtClean="0"/>
              <a:t>Th</a:t>
            </a:r>
            <a:r>
              <a:rPr lang="en-US" dirty="0" smtClean="0"/>
              <a:t> 9:30-11 (EG 2232)</a:t>
            </a:r>
            <a:br>
              <a:rPr lang="en-US" dirty="0" smtClean="0"/>
            </a:br>
            <a:r>
              <a:rPr lang="en-US" dirty="0" err="1" smtClean="0"/>
              <a:t>Th</a:t>
            </a:r>
            <a:r>
              <a:rPr lang="en-US" dirty="0" smtClean="0"/>
              <a:t> 2-3:30 (EH 2230</a:t>
            </a:r>
            <a:r>
              <a:rPr lang="en-US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Exam will cover all of Ch. 9 (not delta-Y), </a:t>
            </a:r>
            <a:br>
              <a:rPr lang="en-US" dirty="0" smtClean="0"/>
            </a:br>
            <a:r>
              <a:rPr lang="en-US" dirty="0" smtClean="0"/>
              <a:t>and part of Ch. 14 (</a:t>
            </a:r>
            <a:r>
              <a:rPr lang="en-US" dirty="0" smtClean="0"/>
              <a:t>14.1 14.2 14.3 14.5 14.6 14.7)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9298" name="Picture 2" descr="http://i576.photobucket.com/albums/ss202/geoffreyforest/240D/stereopics-3.jpg"/>
          <p:cNvPicPr>
            <a:picLocks noChangeAspect="1" noChangeArrowheads="1"/>
          </p:cNvPicPr>
          <p:nvPr/>
        </p:nvPicPr>
        <p:blipFill>
          <a:blip r:embed="rId3"/>
          <a:srcRect l="21519" t="17982" r="17089" b="20430"/>
          <a:stretch>
            <a:fillRect/>
          </a:stretch>
        </p:blipFill>
        <p:spPr bwMode="auto">
          <a:xfrm>
            <a:off x="-1" y="0"/>
            <a:ext cx="911494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92D050"/>
                </a:solidFill>
              </a:rPr>
              <a:t>Goals rest of quarter:</a:t>
            </a:r>
            <a:br>
              <a:rPr lang="en-US" i="1" dirty="0" smtClean="0">
                <a:solidFill>
                  <a:srgbClr val="92D050"/>
                </a:solidFill>
              </a:rPr>
            </a:br>
            <a:r>
              <a:rPr lang="en-US" i="1" u="sng" dirty="0" smtClean="0">
                <a:solidFill>
                  <a:srgbClr val="92D050"/>
                </a:solidFill>
              </a:rPr>
              <a:t>Understand these knobs!</a:t>
            </a:r>
            <a:endParaRPr lang="en-US" i="1" u="sng" dirty="0">
              <a:solidFill>
                <a:srgbClr val="92D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54924" y="59987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http://www.peachparts.com/shopforum/showthread.php?t=256624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897413" y="2538248"/>
            <a:ext cx="938049" cy="638504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53358" y="2371396"/>
            <a:ext cx="938049" cy="638504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58765" y="3873062"/>
            <a:ext cx="938049" cy="638504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Conversion procedures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9735" y="1501337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4731734" y="3829067"/>
            <a:ext cx="2468503" cy="646775"/>
            <a:chOff x="4979225" y="1574356"/>
            <a:chExt cx="2841625" cy="744537"/>
          </a:xfrm>
        </p:grpSpPr>
        <p:graphicFrame>
          <p:nvGraphicFramePr>
            <p:cNvPr id="8" name="Object 2"/>
            <p:cNvGraphicFramePr>
              <a:graphicFrameLocks noChangeAspect="1"/>
            </p:cNvGraphicFramePr>
            <p:nvPr/>
          </p:nvGraphicFramePr>
          <p:xfrm>
            <a:off x="4979225" y="1574356"/>
            <a:ext cx="2841625" cy="744537"/>
          </p:xfrm>
          <a:graphic>
            <a:graphicData uri="http://schemas.openxmlformats.org/presentationml/2006/ole">
              <p:oleObj spid="_x0000_s512004" name="Equation" r:id="rId3" imgW="1066680" imgH="279360" progId="Equation.DSMT4">
                <p:embed/>
              </p:oleObj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6594790" y="1621579"/>
              <a:ext cx="711679" cy="60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388698" y="1583034"/>
            <a:ext cx="917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78375" y="1501337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390545" y="1823708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3231" y="2300068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21871" y="2300068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434041" y="2622439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978375" y="3113313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6634" y="3113313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448553" y="3435684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978375" y="3912044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6634" y="3912044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492049" y="4234415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12008" name="Object 8"/>
          <p:cNvGraphicFramePr>
            <a:graphicFrameLocks noChangeAspect="1"/>
          </p:cNvGraphicFramePr>
          <p:nvPr/>
        </p:nvGraphicFramePr>
        <p:xfrm>
          <a:off x="4662156" y="1617662"/>
          <a:ext cx="2432050" cy="427038"/>
        </p:xfrm>
        <a:graphic>
          <a:graphicData uri="http://schemas.openxmlformats.org/presentationml/2006/ole">
            <p:oleObj spid="_x0000_s512008" name="Equation" r:id="rId4" imgW="1447560" imgH="253800" progId="Equation.DSMT4">
              <p:embed/>
            </p:oleObj>
          </a:graphicData>
        </a:graphic>
      </p:graphicFrame>
      <p:graphicFrame>
        <p:nvGraphicFramePr>
          <p:cNvPr id="512009" name="Object 9"/>
          <p:cNvGraphicFramePr>
            <a:graphicFrameLocks noChangeAspect="1"/>
          </p:cNvGraphicFramePr>
          <p:nvPr/>
        </p:nvGraphicFramePr>
        <p:xfrm>
          <a:off x="7955887" y="1639433"/>
          <a:ext cx="596900" cy="404813"/>
        </p:xfrm>
        <a:graphic>
          <a:graphicData uri="http://schemas.openxmlformats.org/presentationml/2006/ole">
            <p:oleObj spid="_x0000_s512009" name="Equation" r:id="rId5" imgW="355320" imgH="241200" progId="Equation.DSMT4">
              <p:embed/>
            </p:oleObj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7360230" y="2484734"/>
            <a:ext cx="917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2" name="Object 8"/>
          <p:cNvGraphicFramePr>
            <a:graphicFrameLocks noChangeAspect="1"/>
          </p:cNvGraphicFramePr>
          <p:nvPr/>
        </p:nvGraphicFramePr>
        <p:xfrm>
          <a:off x="4602605" y="2519362"/>
          <a:ext cx="2495550" cy="427037"/>
        </p:xfrm>
        <a:graphic>
          <a:graphicData uri="http://schemas.openxmlformats.org/presentationml/2006/ole">
            <p:oleObj spid="_x0000_s512010" name="Equation" r:id="rId6" imgW="1485720" imgH="253800" progId="Equation.DSMT4">
              <p:embed/>
            </p:oleObj>
          </a:graphicData>
        </a:graphic>
      </p:graphicFrame>
      <p:graphicFrame>
        <p:nvGraphicFramePr>
          <p:cNvPr id="43" name="Object 9"/>
          <p:cNvGraphicFramePr>
            <a:graphicFrameLocks noChangeAspect="1"/>
          </p:cNvGraphicFramePr>
          <p:nvPr/>
        </p:nvGraphicFramePr>
        <p:xfrm>
          <a:off x="7934676" y="2519362"/>
          <a:ext cx="596900" cy="404813"/>
        </p:xfrm>
        <a:graphic>
          <a:graphicData uri="http://schemas.openxmlformats.org/presentationml/2006/ole">
            <p:oleObj spid="_x0000_s512011" name="Equation" r:id="rId7" imgW="355320" imgH="241200" progId="Equation.DSMT4">
              <p:embed/>
            </p:oleObj>
          </a:graphicData>
        </a:graphic>
      </p:graphicFrame>
      <p:grpSp>
        <p:nvGrpSpPr>
          <p:cNvPr id="44" name="Group 43"/>
          <p:cNvGrpSpPr/>
          <p:nvPr/>
        </p:nvGrpSpPr>
        <p:grpSpPr>
          <a:xfrm>
            <a:off x="4690730" y="3114675"/>
            <a:ext cx="2409825" cy="646112"/>
            <a:chOff x="5012119" y="1575267"/>
            <a:chExt cx="2774078" cy="743774"/>
          </a:xfrm>
        </p:grpSpPr>
        <p:graphicFrame>
          <p:nvGraphicFramePr>
            <p:cNvPr id="45" name="Object 2"/>
            <p:cNvGraphicFramePr>
              <a:graphicFrameLocks noChangeAspect="1"/>
            </p:cNvGraphicFramePr>
            <p:nvPr/>
          </p:nvGraphicFramePr>
          <p:xfrm>
            <a:off x="5012119" y="1575267"/>
            <a:ext cx="2774078" cy="743774"/>
          </p:xfrm>
          <a:graphic>
            <a:graphicData uri="http://schemas.openxmlformats.org/presentationml/2006/ole">
              <p:oleObj spid="_x0000_s512012" name="Equation" r:id="rId8" imgW="1041120" imgH="279360" progId="Equation.DSMT4">
                <p:embed/>
              </p:oleObj>
            </a:graphicData>
          </a:graphic>
        </p:graphicFrame>
        <p:sp>
          <p:nvSpPr>
            <p:cNvPr id="46" name="TextBox 45"/>
            <p:cNvSpPr txBox="1"/>
            <p:nvPr/>
          </p:nvSpPr>
          <p:spPr>
            <a:xfrm>
              <a:off x="6594790" y="1621579"/>
              <a:ext cx="711679" cy="60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054977" y="5525923"/>
            <a:ext cx="6523581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For the exam, you should know how to carry out these procedures.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Conversion procedures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8049" y="2106707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76689" y="2106707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688859" y="2429078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838713" y="2429871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359852" y="2108293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873526" y="2430664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08828" y="2108293"/>
            <a:ext cx="2034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eq</a:t>
            </a:r>
            <a:endParaRPr lang="en-US" sz="3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 rot="5400000">
            <a:off x="51881" y="2934557"/>
            <a:ext cx="2341714" cy="614589"/>
            <a:chOff x="2843668" y="1917700"/>
            <a:chExt cx="1542982" cy="304800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/>
                <a:t>Z</a:t>
              </a:r>
              <a:r>
                <a:rPr lang="en-US" sz="2800" baseline="-25000" dirty="0" err="1" smtClean="0"/>
                <a:t>eq</a:t>
              </a:r>
              <a:endParaRPr lang="en-US" sz="2800" baseline="-25000" dirty="0"/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 rot="16200000" flipH="1">
            <a:off x="833778" y="2337620"/>
            <a:ext cx="353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Title 1"/>
          <p:cNvSpPr txBox="1">
            <a:spLocks/>
          </p:cNvSpPr>
          <p:nvPr/>
        </p:nvSpPr>
        <p:spPr>
          <a:xfrm>
            <a:off x="392561" y="2020195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 rot="5400000">
            <a:off x="1564658" y="25818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587100" y="3600137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1728307" y="295092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695427" y="1644410"/>
            <a:ext cx="1904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 </a:t>
            </a:r>
            <a:r>
              <a:rPr lang="en-US" dirty="0" err="1" smtClean="0"/>
              <a:t>i</a:t>
            </a:r>
            <a:r>
              <a:rPr lang="en-US" dirty="0" smtClean="0"/>
              <a:t>(t) find v(t):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818049" y="3598551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276689" y="3598551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688859" y="3920922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838713" y="3921715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359852" y="3600137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6873526" y="3922508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08828" y="3600137"/>
            <a:ext cx="2151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V/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eq</a:t>
            </a:r>
            <a:endParaRPr lang="en-US" sz="3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695427" y="3136254"/>
            <a:ext cx="1904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 </a:t>
            </a:r>
            <a:r>
              <a:rPr lang="en-US" dirty="0" smtClean="0"/>
              <a:t>v</a:t>
            </a:r>
            <a:r>
              <a:rPr lang="en-US" dirty="0" smtClean="0"/>
              <a:t>(t) find </a:t>
            </a:r>
            <a:r>
              <a:rPr lang="en-US" dirty="0" err="1" smtClean="0"/>
              <a:t>i</a:t>
            </a:r>
            <a:r>
              <a:rPr lang="en-US" dirty="0" smtClean="0"/>
              <a:t>(t):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054977" y="5525923"/>
            <a:ext cx="6523581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For the exam, you should know how to carry out these procedures.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20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Complex numbers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96891" y="1681612"/>
          <a:ext cx="3561092" cy="684217"/>
        </p:xfrm>
        <a:graphic>
          <a:graphicData uri="http://schemas.openxmlformats.org/presentationml/2006/ole">
            <p:oleObj spid="_x0000_s513026" name="Equation" r:id="rId4" imgW="1193760" imgH="22860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96891" y="1124857"/>
            <a:ext cx="203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Euler’s relationship: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261519" y="1681612"/>
            <a:ext cx="1138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/>
              <a:t>Memorize</a:t>
            </a:r>
            <a:endParaRPr lang="en-US" i="1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796891" y="2779486"/>
            <a:ext cx="584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Need to be able to manipulate complex numbers, e.g. given:</a:t>
            </a:r>
            <a:endParaRPr lang="en-US" dirty="0"/>
          </a:p>
        </p:txBody>
      </p:sp>
      <p:graphicFrame>
        <p:nvGraphicFramePr>
          <p:cNvPr id="513030" name="Object 2"/>
          <p:cNvGraphicFramePr>
            <a:graphicFrameLocks noChangeAspect="1"/>
          </p:cNvGraphicFramePr>
          <p:nvPr/>
        </p:nvGraphicFramePr>
        <p:xfrm>
          <a:off x="796891" y="3258457"/>
          <a:ext cx="1509723" cy="862387"/>
        </p:xfrm>
        <a:graphic>
          <a:graphicData uri="http://schemas.openxmlformats.org/presentationml/2006/ole">
            <p:oleObj spid="_x0000_s513030" name="Equation" r:id="rId5" imgW="736560" imgH="419040" progId="Equation.DSMT4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836873" y="3258457"/>
            <a:ext cx="1698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(A,B,C,D all real)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96891" y="4316327"/>
            <a:ext cx="344536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Find Re(u), </a:t>
            </a:r>
            <a:r>
              <a:rPr lang="en-US" sz="2800" dirty="0" err="1" smtClean="0"/>
              <a:t>Im</a:t>
            </a:r>
            <a:r>
              <a:rPr lang="en-US" sz="2800" dirty="0" smtClean="0"/>
              <a:t>(u)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Express  u as </a:t>
            </a:r>
            <a:r>
              <a:rPr lang="en-US" sz="2800" dirty="0" err="1" smtClean="0"/>
              <a:t>x+jy</a:t>
            </a:r>
            <a:r>
              <a:rPr lang="en-US" sz="2800" dirty="0" smtClean="0"/>
              <a:t>, </a:t>
            </a:r>
            <a:r>
              <a:rPr lang="en-US" sz="2800" dirty="0" err="1" smtClean="0"/>
              <a:t>re</a:t>
            </a:r>
            <a:r>
              <a:rPr lang="en-US" sz="2800" baseline="30000" dirty="0" err="1" smtClean="0"/>
              <a:t>i</a:t>
            </a:r>
            <a:r>
              <a:rPr lang="en-US" sz="2800" baseline="30000" dirty="0" err="1" smtClean="0">
                <a:latin typeface="Symbol" pitchFamily="18" charset="2"/>
              </a:rPr>
              <a:t>f</a:t>
            </a:r>
            <a:endParaRPr lang="en-US" sz="2800" baseline="30000" dirty="0" smtClean="0">
              <a:latin typeface="Symbol" pitchFamily="18" charset="2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Find Re(u </a:t>
            </a:r>
            <a:r>
              <a:rPr lang="en-US" sz="2800" dirty="0" err="1" smtClean="0"/>
              <a:t>re</a:t>
            </a:r>
            <a:r>
              <a:rPr lang="en-US" sz="2800" baseline="30000" dirty="0" err="1" smtClean="0"/>
              <a:t>j</a:t>
            </a:r>
            <a:r>
              <a:rPr lang="en-US" sz="2800" baseline="30000" dirty="0" err="1" smtClean="0">
                <a:latin typeface="Symbol" pitchFamily="18" charset="2"/>
              </a:rPr>
              <a:t>w</a:t>
            </a:r>
            <a:r>
              <a:rPr lang="en-US" sz="2800" baseline="30000" dirty="0" err="1" smtClean="0"/>
              <a:t>t</a:t>
            </a:r>
            <a:r>
              <a:rPr lang="en-US" sz="2800" dirty="0" smtClean="0"/>
              <a:t>)</a:t>
            </a:r>
            <a:endParaRPr lang="en-US" sz="2800" baseline="30000" dirty="0">
              <a:latin typeface="Symbol" pitchFamily="18" charset="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06614" y="6001657"/>
            <a:ext cx="395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Did some of this in office hours..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“Transfer Function”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762752" y="1993674"/>
            <a:ext cx="126274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025495" y="1143000"/>
            <a:ext cx="2373086" cy="16981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Linear network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398581" y="1995262"/>
            <a:ext cx="126274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83772" y="180742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56235" y="1820309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4905"/>
          </a:xfrm>
        </p:spPr>
        <p:txBody>
          <a:bodyPr/>
          <a:lstStyle/>
          <a:p>
            <a:r>
              <a:rPr lang="en-US" dirty="0" smtClean="0"/>
              <a:t>Significance of H(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00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RC transfer function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rot="5400000">
            <a:off x="648667" y="3628938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905031" y="3886097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 rot="16200000">
            <a:off x="-614914" y="2050596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INPUT:  </a:t>
            </a:r>
          </a:p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V(t)=V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6" name="Group 69"/>
          <p:cNvGrpSpPr/>
          <p:nvPr/>
        </p:nvGrpSpPr>
        <p:grpSpPr>
          <a:xfrm>
            <a:off x="659039" y="1481822"/>
            <a:ext cx="485775" cy="1889957"/>
            <a:chOff x="6295456" y="1352289"/>
            <a:chExt cx="485775" cy="1889957"/>
          </a:xfrm>
        </p:grpSpPr>
        <p:sp>
          <p:nvSpPr>
            <p:cNvPr id="7" name="Oval 6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/>
        </p:nvCxnSpPr>
        <p:spPr>
          <a:xfrm rot="10800000">
            <a:off x="898823" y="844702"/>
            <a:ext cx="1219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579201" y="1171327"/>
            <a:ext cx="6532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118548" y="2458865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118548" y="3886097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588893" y="239803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81859" y="382420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625524" y="209828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607270" y="391396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506588" y="24152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506949" y="353468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 rot="16200000">
            <a:off x="3236071" y="2696387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OUTPUT:  </a:t>
            </a:r>
          </a:p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6200000" flipH="1" flipV="1">
            <a:off x="1814528" y="2848170"/>
            <a:ext cx="5687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 flipV="1">
            <a:off x="1857735" y="352917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1010208" y="285670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 flipV="1">
            <a:off x="1843197" y="313252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1843197" y="328492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1997491" y="2462425"/>
            <a:ext cx="2027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033585" y="3838719"/>
            <a:ext cx="13059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" name="Group 31"/>
          <p:cNvGrpSpPr/>
          <p:nvPr/>
        </p:nvGrpSpPr>
        <p:grpSpPr>
          <a:xfrm rot="10800000">
            <a:off x="2024436" y="838160"/>
            <a:ext cx="719566" cy="1684994"/>
            <a:chOff x="736524" y="1601230"/>
            <a:chExt cx="719566" cy="1684994"/>
          </a:xfrm>
        </p:grpSpPr>
        <p:sp>
          <p:nvSpPr>
            <p:cNvPr id="30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1" name="Group 449"/>
            <p:cNvGrpSpPr/>
            <p:nvPr/>
          </p:nvGrpSpPr>
          <p:grpSpPr>
            <a:xfrm>
              <a:off x="785404" y="1743250"/>
              <a:ext cx="670694" cy="1542982"/>
              <a:chOff x="785404" y="1743250"/>
              <a:chExt cx="670694" cy="1542982"/>
            </a:xfrm>
          </p:grpSpPr>
          <p:sp>
            <p:nvSpPr>
              <p:cNvPr id="32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33" name="Group 405"/>
              <p:cNvGrpSpPr/>
              <p:nvPr/>
            </p:nvGrpSpPr>
            <p:grpSpPr>
              <a:xfrm rot="5400000">
                <a:off x="604264" y="2434397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434" y="0"/>
            <a:ext cx="8229600" cy="7981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 </a:t>
            </a:r>
            <a:r>
              <a:rPr lang="en-US" sz="3600" dirty="0" smtClean="0"/>
              <a:t>problem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99337" y="635168"/>
            <a:ext cx="8147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400" dirty="0" smtClean="0"/>
              <a:t>Find </a:t>
            </a:r>
            <a:r>
              <a:rPr lang="en-US" sz="1400" dirty="0" smtClean="0"/>
              <a:t>H(</a:t>
            </a:r>
            <a:r>
              <a:rPr lang="en-US" sz="1400" dirty="0" smtClean="0">
                <a:latin typeface="Symbol" pitchFamily="18" charset="2"/>
              </a:rPr>
              <a:t>w</a:t>
            </a:r>
            <a:r>
              <a:rPr lang="en-US" sz="1400" dirty="0" smtClean="0"/>
              <a:t>) for </a:t>
            </a:r>
            <a:r>
              <a:rPr lang="en-US" sz="1400" dirty="0" smtClean="0"/>
              <a:t>this </a:t>
            </a:r>
            <a:r>
              <a:rPr lang="en-US" sz="1400" dirty="0" smtClean="0"/>
              <a:t>circuit, then sketch the magnitude of H(</a:t>
            </a:r>
            <a:r>
              <a:rPr lang="en-US" sz="1400" dirty="0" smtClean="0">
                <a:latin typeface="Symbol" pitchFamily="18" charset="2"/>
              </a:rPr>
              <a:t>w</a:t>
            </a:r>
            <a:r>
              <a:rPr lang="en-US" sz="1400" dirty="0" smtClean="0"/>
              <a:t>) </a:t>
            </a:r>
            <a:r>
              <a:rPr lang="en-US" sz="1400" dirty="0" err="1" smtClean="0"/>
              <a:t>vs</a:t>
            </a:r>
            <a:r>
              <a:rPr lang="en-US" sz="1400" dirty="0" smtClean="0"/>
              <a:t> </a:t>
            </a:r>
            <a:r>
              <a:rPr lang="en-US" sz="1400" dirty="0" smtClean="0">
                <a:latin typeface="Symbol" pitchFamily="18" charset="2"/>
              </a:rPr>
              <a:t>w</a:t>
            </a:r>
            <a:r>
              <a:rPr lang="en-US" sz="1400" dirty="0" smtClean="0"/>
              <a:t>: </a:t>
            </a:r>
            <a:r>
              <a:rPr lang="en-US" sz="1400" dirty="0" smtClean="0"/>
              <a:t>(students)</a:t>
            </a:r>
          </a:p>
        </p:txBody>
      </p:sp>
      <p:grpSp>
        <p:nvGrpSpPr>
          <p:cNvPr id="4" name="Group 31"/>
          <p:cNvGrpSpPr/>
          <p:nvPr/>
        </p:nvGrpSpPr>
        <p:grpSpPr>
          <a:xfrm rot="10800000">
            <a:off x="1696119" y="1105603"/>
            <a:ext cx="719566" cy="1684994"/>
            <a:chOff x="736524" y="1601230"/>
            <a:chExt cx="719566" cy="1684994"/>
          </a:xfrm>
        </p:grpSpPr>
        <p:sp>
          <p:nvSpPr>
            <p:cNvPr id="33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49"/>
            <p:cNvGrpSpPr/>
            <p:nvPr/>
          </p:nvGrpSpPr>
          <p:grpSpPr>
            <a:xfrm>
              <a:off x="785404" y="1743246"/>
              <a:ext cx="670690" cy="1542982"/>
              <a:chOff x="785404" y="1743246"/>
              <a:chExt cx="670690" cy="1542982"/>
            </a:xfrm>
          </p:grpSpPr>
          <p:sp>
            <p:nvSpPr>
              <p:cNvPr id="3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6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54" name="Straight Connector 53"/>
          <p:cNvCxnSpPr/>
          <p:nvPr/>
        </p:nvCxnSpPr>
        <p:spPr>
          <a:xfrm>
            <a:off x="576709" y="4081189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 flipH="1" flipV="1">
            <a:off x="1685731" y="1141186"/>
            <a:ext cx="2027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0800000">
            <a:off x="570501" y="1039794"/>
            <a:ext cx="1219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82"/>
          <p:cNvGrpSpPr/>
          <p:nvPr/>
        </p:nvGrpSpPr>
        <p:grpSpPr>
          <a:xfrm>
            <a:off x="1569489" y="2594722"/>
            <a:ext cx="378996" cy="1491705"/>
            <a:chOff x="2599211" y="4506635"/>
            <a:chExt cx="378996" cy="1890454"/>
          </a:xfrm>
        </p:grpSpPr>
        <p:cxnSp>
          <p:nvCxnSpPr>
            <p:cNvPr id="70" name="Straight Connector 69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9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92" name="Arc 9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Arc 9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90" name="Arc 8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Arc 9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88" name="Arc 8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Arc 8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86" name="Arc 8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Arc 8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84" name="Arc 8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Arc 8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77" name="Straight Connector 76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itle 1"/>
          <p:cNvSpPr txBox="1">
            <a:spLocks/>
          </p:cNvSpPr>
          <p:nvPr/>
        </p:nvSpPr>
        <p:spPr>
          <a:xfrm rot="16200000">
            <a:off x="897580" y="291794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02" name="Straight Connector 101"/>
          <p:cNvCxnSpPr/>
          <p:nvPr/>
        </p:nvCxnSpPr>
        <p:spPr>
          <a:xfrm>
            <a:off x="1775925" y="2594722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1775925" y="4083946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4" name="Group 103"/>
          <p:cNvGrpSpPr/>
          <p:nvPr/>
        </p:nvGrpSpPr>
        <p:grpSpPr>
          <a:xfrm>
            <a:off x="3163965" y="2533891"/>
            <a:ext cx="1114128" cy="1613281"/>
            <a:chOff x="4907532" y="2669569"/>
            <a:chExt cx="1114128" cy="1613281"/>
          </a:xfrm>
        </p:grpSpPr>
        <p:sp>
          <p:nvSpPr>
            <p:cNvPr id="105" name="Title 1"/>
            <p:cNvSpPr txBox="1">
              <a:spLocks/>
            </p:cNvSpPr>
            <p:nvPr/>
          </p:nvSpPr>
          <p:spPr>
            <a:xfrm>
              <a:off x="5314708" y="3159432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out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4989837" y="2669569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4982803" y="415773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4907532" y="271006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907893" y="386821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111" name="Title 1"/>
          <p:cNvSpPr txBox="1">
            <a:spLocks/>
          </p:cNvSpPr>
          <p:nvPr/>
        </p:nvSpPr>
        <p:spPr>
          <a:xfrm>
            <a:off x="80331" y="2149715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433807" y="97780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459744" y="401430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351502" y="101830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384834" y="372478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067" y="-228615"/>
            <a:ext cx="8229600" cy="1143000"/>
          </a:xfrm>
        </p:spPr>
        <p:txBody>
          <a:bodyPr/>
          <a:lstStyle/>
          <a:p>
            <a:r>
              <a:rPr lang="en-US" dirty="0" smtClean="0"/>
              <a:t>Band pass filter (RLC)</a:t>
            </a:r>
            <a:endParaRPr lang="en-US" dirty="0"/>
          </a:p>
        </p:txBody>
      </p:sp>
      <p:grpSp>
        <p:nvGrpSpPr>
          <p:cNvPr id="3" name="Group 31"/>
          <p:cNvGrpSpPr/>
          <p:nvPr/>
        </p:nvGrpSpPr>
        <p:grpSpPr>
          <a:xfrm rot="10800000">
            <a:off x="2738644" y="2422344"/>
            <a:ext cx="719566" cy="1684994"/>
            <a:chOff x="736524" y="1601230"/>
            <a:chExt cx="719566" cy="1684994"/>
          </a:xfrm>
        </p:grpSpPr>
        <p:sp>
          <p:nvSpPr>
            <p:cNvPr id="33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449"/>
            <p:cNvGrpSpPr/>
            <p:nvPr/>
          </p:nvGrpSpPr>
          <p:grpSpPr>
            <a:xfrm>
              <a:off x="785404" y="1743246"/>
              <a:ext cx="670690" cy="1542982"/>
              <a:chOff x="785404" y="1743246"/>
              <a:chExt cx="670690" cy="1542982"/>
            </a:xfrm>
          </p:grpSpPr>
          <p:sp>
            <p:nvSpPr>
              <p:cNvPr id="3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5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51" name="Straight Connector 50"/>
          <p:cNvCxnSpPr/>
          <p:nvPr/>
        </p:nvCxnSpPr>
        <p:spPr>
          <a:xfrm rot="5400000">
            <a:off x="820894" y="3698621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33"/>
          <p:cNvGrpSpPr/>
          <p:nvPr/>
        </p:nvGrpSpPr>
        <p:grpSpPr>
          <a:xfrm>
            <a:off x="1724418" y="914385"/>
            <a:ext cx="2028441" cy="1542982"/>
            <a:chOff x="1013912" y="1497002"/>
            <a:chExt cx="2028441" cy="1542982"/>
          </a:xfrm>
        </p:grpSpPr>
        <p:cxnSp>
          <p:nvCxnSpPr>
            <p:cNvPr id="56" name="Straight Connector 55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6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itle 1"/>
          <p:cNvSpPr txBox="1">
            <a:spLocks/>
          </p:cNvSpPr>
          <p:nvPr/>
        </p:nvSpPr>
        <p:spPr>
          <a:xfrm rot="16200000">
            <a:off x="-442687" y="2120279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INPUT:  </a:t>
            </a:r>
          </a:p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V(t)=V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rot="5400000">
            <a:off x="3154154" y="26854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176596" y="336484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3119529" y="291642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" name="Group 69"/>
          <p:cNvGrpSpPr/>
          <p:nvPr/>
        </p:nvGrpSpPr>
        <p:grpSpPr>
          <a:xfrm>
            <a:off x="831266" y="1551505"/>
            <a:ext cx="485775" cy="1889957"/>
            <a:chOff x="6295456" y="1352289"/>
            <a:chExt cx="485775" cy="1889957"/>
          </a:xfrm>
        </p:grpSpPr>
        <p:sp>
          <p:nvSpPr>
            <p:cNvPr id="71" name="Oval 70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Straight Connector 77"/>
          <p:cNvCxnSpPr/>
          <p:nvPr/>
        </p:nvCxnSpPr>
        <p:spPr>
          <a:xfrm rot="5400000" flipH="1" flipV="1">
            <a:off x="751428" y="1241010"/>
            <a:ext cx="6532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832751" y="2528548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832751" y="3955780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4303096" y="246771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296062" y="3893886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4339727" y="216796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4321473" y="398364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220791" y="24849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221152" y="360436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 rot="16200000">
            <a:off x="3950274" y="2766070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OUTPUT:  </a:t>
            </a:r>
          </a:p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82" name="Group 82"/>
          <p:cNvGrpSpPr/>
          <p:nvPr/>
        </p:nvGrpSpPr>
        <p:grpSpPr>
          <a:xfrm rot="5400000">
            <a:off x="1873395" y="168532"/>
            <a:ext cx="378996" cy="1491705"/>
            <a:chOff x="2599211" y="4506635"/>
            <a:chExt cx="378996" cy="1890454"/>
          </a:xfrm>
        </p:grpSpPr>
        <p:cxnSp>
          <p:nvCxnSpPr>
            <p:cNvPr id="83" name="Straight Connector 82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4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86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99" name="Arc 9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Arc 9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7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97" name="Arc 9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Arc 9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95" name="Arc 9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Arc 9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9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93" name="Arc 9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Arc 9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0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91" name="Arc 9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Arc 9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85" name="Straight Connector 8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Connector 101"/>
          <p:cNvCxnSpPr/>
          <p:nvPr/>
        </p:nvCxnSpPr>
        <p:spPr>
          <a:xfrm rot="10800000">
            <a:off x="1071049" y="932656"/>
            <a:ext cx="2459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071049" y="3965323"/>
            <a:ext cx="17376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3334</TotalTime>
  <Words>257</Words>
  <Application>Microsoft Office PowerPoint</Application>
  <PresentationFormat>On-screen Show (4:3)</PresentationFormat>
  <Paragraphs>91</Paragraphs>
  <Slides>10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MathType 6.0 Equation</vt:lpstr>
      <vt:lpstr>Equation</vt:lpstr>
      <vt:lpstr>EECS 70A: Network Analysis</vt:lpstr>
      <vt:lpstr>Conversion procedures</vt:lpstr>
      <vt:lpstr>Conversion procedures</vt:lpstr>
      <vt:lpstr>Complex numbers</vt:lpstr>
      <vt:lpstr>“Transfer Function”</vt:lpstr>
      <vt:lpstr>Significance of H(w)</vt:lpstr>
      <vt:lpstr>RC transfer function</vt:lpstr>
      <vt:lpstr>Example problem</vt:lpstr>
      <vt:lpstr>Band pass filter (RLC)</vt:lpstr>
      <vt:lpstr>Goals rest of quarter: Understand these knobs!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70A: Network Analysis</dc:title>
  <dc:creator>First Last</dc:creator>
  <cp:lastModifiedBy>Peter Burke</cp:lastModifiedBy>
  <cp:revision>1131</cp:revision>
  <dcterms:created xsi:type="dcterms:W3CDTF">2010-03-26T00:11:49Z</dcterms:created>
  <dcterms:modified xsi:type="dcterms:W3CDTF">2010-05-29T01:27:26Z</dcterms:modified>
</cp:coreProperties>
</file>