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17" r:id="rId3"/>
    <p:sldId id="520" r:id="rId4"/>
    <p:sldId id="519" r:id="rId5"/>
    <p:sldId id="531" r:id="rId6"/>
    <p:sldId id="516" r:id="rId7"/>
    <p:sldId id="521" r:id="rId8"/>
    <p:sldId id="501" r:id="rId9"/>
    <p:sldId id="528" r:id="rId10"/>
    <p:sldId id="523" r:id="rId11"/>
    <p:sldId id="489" r:id="rId12"/>
    <p:sldId id="529" r:id="rId13"/>
    <p:sldId id="530" r:id="rId14"/>
    <p:sldId id="514" r:id="rId15"/>
    <p:sldId id="524" r:id="rId16"/>
    <p:sldId id="525" r:id="rId17"/>
    <p:sldId id="526" r:id="rId18"/>
    <p:sldId id="527" r:id="rId1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3" autoAdjust="0"/>
    <p:restoredTop sz="94300" autoAdjust="0"/>
  </p:normalViewPr>
  <p:slideViewPr>
    <p:cSldViewPr snapToGrid="0" snapToObjects="1">
      <p:cViewPr varScale="1">
        <p:scale>
          <a:sx n="70" d="100"/>
          <a:sy n="70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468" y="-102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5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5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6/1/2010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58" tIns="48481" rIns="96958" bIns="484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58" tIns="48481" rIns="96958" bIns="484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58" tIns="48481" rIns="96958" bIns="4848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2010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6/1/2010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Tacoma_Narrows_Bridge_(1940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15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510909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Final HW due Friday of 10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Professor Burke’s office hours this week: </a:t>
            </a:r>
            <a:br>
              <a:rPr lang="en-US" dirty="0" smtClean="0"/>
            </a:br>
            <a:r>
              <a:rPr lang="en-US" dirty="0" err="1" smtClean="0"/>
              <a:t>Tu</a:t>
            </a:r>
            <a:r>
              <a:rPr lang="en-US" dirty="0" smtClean="0"/>
              <a:t> 9:30-11:30 (EH 2230)</a:t>
            </a:r>
            <a:br>
              <a:rPr lang="en-US" dirty="0" smtClean="0"/>
            </a:br>
            <a:r>
              <a:rPr lang="en-US" dirty="0" err="1" smtClean="0"/>
              <a:t>Th</a:t>
            </a:r>
            <a:r>
              <a:rPr lang="en-US" dirty="0" smtClean="0"/>
              <a:t> 9:30-11 (EG 2232)</a:t>
            </a:r>
            <a:br>
              <a:rPr lang="en-US" dirty="0" smtClean="0"/>
            </a:br>
            <a:r>
              <a:rPr lang="en-US" dirty="0" err="1" smtClean="0"/>
              <a:t>Th</a:t>
            </a:r>
            <a:r>
              <a:rPr lang="en-US" dirty="0" smtClean="0"/>
              <a:t> 2-3:30 (EH 2230)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Exam will cover all of Ch. 9 (not delta-Y), </a:t>
            </a:r>
            <a:br>
              <a:rPr lang="en-US" dirty="0" smtClean="0"/>
            </a:br>
            <a:r>
              <a:rPr lang="en-US" dirty="0" smtClean="0"/>
              <a:t>and part of Ch. 14 (14.1 14.2 14.3 14.5 14.6 14.7)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34" y="0"/>
            <a:ext cx="8229600" cy="798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problem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99337" y="635168"/>
            <a:ext cx="8147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Find H(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/>
              <a:t>) for this circuit, then sketch the magnitude of H(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/>
              <a:t>) </a:t>
            </a:r>
            <a:r>
              <a:rPr lang="en-US" sz="1400" dirty="0" err="1" smtClean="0"/>
              <a:t>vs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/>
              <a:t>: (students)</a:t>
            </a:r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1696119" y="1105603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Connector 53"/>
          <p:cNvCxnSpPr/>
          <p:nvPr/>
        </p:nvCxnSpPr>
        <p:spPr>
          <a:xfrm>
            <a:off x="576709" y="408118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1685731" y="1141186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570501" y="1039794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82"/>
          <p:cNvGrpSpPr/>
          <p:nvPr/>
        </p:nvGrpSpPr>
        <p:grpSpPr>
          <a:xfrm>
            <a:off x="1569489" y="2594722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897580" y="2917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775925" y="2594722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775925" y="4083946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3163965" y="2533891"/>
            <a:ext cx="1114128" cy="1613281"/>
            <a:chOff x="4907532" y="2669569"/>
            <a:chExt cx="1114128" cy="1613281"/>
          </a:xfrm>
        </p:grpSpPr>
        <p:sp>
          <p:nvSpPr>
            <p:cNvPr id="105" name="Title 1"/>
            <p:cNvSpPr txBox="1">
              <a:spLocks/>
            </p:cNvSpPr>
            <p:nvPr/>
          </p:nvSpPr>
          <p:spPr>
            <a:xfrm>
              <a:off x="5314708" y="315943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989837" y="266956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982803" y="41577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07532" y="2710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07893" y="386821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111" name="Title 1"/>
          <p:cNvSpPr txBox="1">
            <a:spLocks/>
          </p:cNvSpPr>
          <p:nvPr/>
        </p:nvSpPr>
        <p:spPr>
          <a:xfrm>
            <a:off x="80331" y="214971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33807" y="97780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59744" y="40143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51502" y="1018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84834" y="37247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3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http://www.peachparts.com/shopforum/showthread.php?t=256624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1"/>
            <a:ext cx="5334000" cy="69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5791200" cy="67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http://www.youtube.com/watch?v=3mclp9QmCGs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9000" y="25908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Nov 7, 1940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306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 tooltip="Tacoma Narrows Bridge (1940)"/>
              </a:rPr>
              <a:t>Tacoma Narrows Bridge (1940)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Tesla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800600" cy="541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35" y="15013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31734" y="3829067"/>
            <a:ext cx="2468503" cy="646775"/>
            <a:chOff x="4979225" y="1574356"/>
            <a:chExt cx="2841625" cy="744537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79225" y="1574356"/>
            <a:ext cx="2841625" cy="744537"/>
          </p:xfrm>
          <a:graphic>
            <a:graphicData uri="http://schemas.openxmlformats.org/presentationml/2006/ole">
              <p:oleObj spid="_x0000_s512004" name="Equation" r:id="rId4" imgW="1066680" imgH="279360" progId="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698" y="15830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375" y="150133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545" y="18237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231" y="230006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1871" y="2300068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34041" y="2622439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8375" y="311331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634" y="3113313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8553" y="343568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375" y="391204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634" y="3912044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92049" y="42344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4662156" y="1617662"/>
          <a:ext cx="2432050" cy="427038"/>
        </p:xfrm>
        <a:graphic>
          <a:graphicData uri="http://schemas.openxmlformats.org/presentationml/2006/ole">
            <p:oleObj spid="_x0000_s512008" name="Equation" r:id="rId5" imgW="1447560" imgH="253800" progId="">
              <p:embed/>
            </p:oleObj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7955887" y="1639433"/>
          <a:ext cx="596900" cy="404813"/>
        </p:xfrm>
        <a:graphic>
          <a:graphicData uri="http://schemas.openxmlformats.org/presentationml/2006/ole">
            <p:oleObj spid="_x0000_s512009" name="Equation" r:id="rId6" imgW="355320" imgH="241200" progId="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360230" y="24847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4602605" y="2519362"/>
          <a:ext cx="2495550" cy="427037"/>
        </p:xfrm>
        <a:graphic>
          <a:graphicData uri="http://schemas.openxmlformats.org/presentationml/2006/ole">
            <p:oleObj spid="_x0000_s512010" name="Equation" r:id="rId7" imgW="1485720" imgH="253800" progId="">
              <p:embed/>
            </p:oleObj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934676" y="2519362"/>
          <a:ext cx="596900" cy="404813"/>
        </p:xfrm>
        <a:graphic>
          <a:graphicData uri="http://schemas.openxmlformats.org/presentationml/2006/ole">
            <p:oleObj spid="_x0000_s512011" name="Equation" r:id="rId8" imgW="355320" imgH="241200" progId="">
              <p:embed/>
            </p:oleObj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690730" y="3114675"/>
            <a:ext cx="2409825" cy="646112"/>
            <a:chOff x="5012119" y="1575267"/>
            <a:chExt cx="2774078" cy="743774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5012119" y="1575267"/>
            <a:ext cx="2774078" cy="743774"/>
          </p:xfrm>
          <a:graphic>
            <a:graphicData uri="http://schemas.openxmlformats.org/presentationml/2006/ole">
              <p:oleObj spid="_x0000_s512012" name="Equation" r:id="rId9" imgW="1041120" imgH="279360" progId="">
                <p:embed/>
              </p:oleObj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8049" y="210670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6689" y="210670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8859" y="242907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8713" y="2429871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59852" y="210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73526" y="243066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8828" y="2108293"/>
            <a:ext cx="20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1881" y="2934557"/>
            <a:ext cx="2341714" cy="614589"/>
            <a:chOff x="2843668" y="1917700"/>
            <a:chExt cx="1542982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Z</a:t>
              </a:r>
              <a:r>
                <a:rPr lang="en-US" sz="2800" baseline="-25000" dirty="0" err="1" smtClean="0"/>
                <a:t>eq</a:t>
              </a:r>
              <a:endParaRPr lang="en-US" sz="2800" baseline="-250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16200000" flipH="1">
            <a:off x="833778" y="233762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92561" y="202019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1564658" y="2581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87100" y="3600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28307" y="295092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427" y="1644410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i</a:t>
            </a:r>
            <a:r>
              <a:rPr lang="en-US" dirty="0" smtClean="0"/>
              <a:t>(t) find v(t):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8049" y="359855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6689" y="3598551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88859" y="3920922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38713" y="39217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59852" y="36001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73526" y="39225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8828" y="3600137"/>
            <a:ext cx="2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5427" y="3136254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v(t) find </a:t>
            </a:r>
            <a:r>
              <a:rPr lang="en-US" dirty="0" err="1" smtClean="0"/>
              <a:t>i</a:t>
            </a:r>
            <a:r>
              <a:rPr lang="en-US" dirty="0" smtClean="0"/>
              <a:t>(t):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96891" y="1681612"/>
          <a:ext cx="3561092" cy="684217"/>
        </p:xfrm>
        <a:graphic>
          <a:graphicData uri="http://schemas.openxmlformats.org/presentationml/2006/ole">
            <p:oleObj spid="_x0000_s513026" name="Equation" r:id="rId4" imgW="1193760" imgH="2286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6891" y="1124857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Euler’s relationship: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1519" y="1681612"/>
            <a:ext cx="1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Memorize</a:t>
            </a:r>
            <a:endParaRPr lang="en-US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796891" y="2779486"/>
            <a:ext cx="584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be able to manipulate complex numbers, e.g. given:</a:t>
            </a:r>
            <a:endParaRPr lang="en-US" dirty="0"/>
          </a:p>
        </p:txBody>
      </p:sp>
      <p:graphicFrame>
        <p:nvGraphicFramePr>
          <p:cNvPr id="513030" name="Object 2"/>
          <p:cNvGraphicFramePr>
            <a:graphicFrameLocks noChangeAspect="1"/>
          </p:cNvGraphicFramePr>
          <p:nvPr/>
        </p:nvGraphicFramePr>
        <p:xfrm>
          <a:off x="796891" y="3258457"/>
          <a:ext cx="1509723" cy="862387"/>
        </p:xfrm>
        <a:graphic>
          <a:graphicData uri="http://schemas.openxmlformats.org/presentationml/2006/ole">
            <p:oleObj spid="_x0000_s513030" name="Equation" r:id="rId5" imgW="736560" imgH="41904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36873" y="3258457"/>
            <a:ext cx="169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(A,B,C,D all real)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6891" y="4316327"/>
            <a:ext cx="3445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Find Re(u), </a:t>
            </a:r>
            <a:r>
              <a:rPr lang="en-US" sz="2800" dirty="0" err="1" smtClean="0"/>
              <a:t>Im</a:t>
            </a:r>
            <a:r>
              <a:rPr lang="en-US" sz="2800" dirty="0" smtClean="0"/>
              <a:t>(u)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Express  u as </a:t>
            </a:r>
            <a:r>
              <a:rPr lang="en-US" sz="2800" dirty="0" err="1" smtClean="0"/>
              <a:t>x+jy</a:t>
            </a:r>
            <a:r>
              <a:rPr lang="en-US" sz="2800" dirty="0" smtClean="0"/>
              <a:t>, </a:t>
            </a:r>
            <a:r>
              <a:rPr lang="en-US" sz="2800" dirty="0" err="1" smtClean="0"/>
              <a:t>re</a:t>
            </a:r>
            <a:r>
              <a:rPr lang="en-US" sz="2800" baseline="30000" dirty="0" err="1" smtClean="0"/>
              <a:t>i</a:t>
            </a:r>
            <a:r>
              <a:rPr lang="en-US" sz="2800" baseline="30000" dirty="0" err="1" smtClean="0">
                <a:latin typeface="Symbol" pitchFamily="18" charset="2"/>
              </a:rPr>
              <a:t>f</a:t>
            </a:r>
            <a:endParaRPr lang="en-US" sz="2800" baseline="30000" dirty="0" smtClean="0"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Find Re(u </a:t>
            </a:r>
            <a:r>
              <a:rPr lang="en-US" sz="2800" dirty="0" err="1" smtClean="0"/>
              <a:t>re</a:t>
            </a:r>
            <a:r>
              <a:rPr lang="en-US" sz="2800" baseline="30000" dirty="0" err="1" smtClean="0"/>
              <a:t>j</a:t>
            </a:r>
            <a:r>
              <a:rPr lang="en-US" sz="2800" baseline="30000" dirty="0" err="1" smtClean="0">
                <a:latin typeface="Symbol" pitchFamily="18" charset="2"/>
              </a:rPr>
              <a:t>w</a:t>
            </a:r>
            <a:r>
              <a:rPr lang="en-US" sz="2800" baseline="30000" dirty="0" err="1" smtClean="0"/>
              <a:t>t</a:t>
            </a:r>
            <a:r>
              <a:rPr lang="en-US" sz="2800" dirty="0" smtClean="0"/>
              <a:t>)</a:t>
            </a:r>
            <a:endParaRPr lang="en-US" sz="2800" baseline="30000" dirty="0">
              <a:latin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6614" y="6001657"/>
            <a:ext cx="395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some of this in office hours..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#6 Results</a:t>
            </a:r>
            <a:endParaRPr lang="en-US" dirty="0"/>
          </a:p>
        </p:txBody>
      </p:sp>
      <p:pic>
        <p:nvPicPr>
          <p:cNvPr id="533507" name="Picture 3"/>
          <p:cNvPicPr>
            <a:picLocks noChangeAspect="1" noChangeArrowheads="1"/>
          </p:cNvPicPr>
          <p:nvPr/>
        </p:nvPicPr>
        <p:blipFill>
          <a:blip r:embed="rId4"/>
          <a:srcRect l="3125" t="14318" r="3125" b="1613"/>
          <a:stretch>
            <a:fillRect/>
          </a:stretch>
        </p:blipFill>
        <p:spPr bwMode="auto">
          <a:xfrm>
            <a:off x="627795" y="1403990"/>
            <a:ext cx="7688186" cy="500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“Transfer Function”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62752" y="1993674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25495" y="1143000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network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98581" y="1995262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3772" y="18074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6235" y="182030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4905"/>
          </a:xfrm>
        </p:spPr>
        <p:txBody>
          <a:bodyPr/>
          <a:lstStyle/>
          <a:p>
            <a:r>
              <a:rPr lang="en-US" dirty="0" smtClean="0"/>
              <a:t>Significance of 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0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RC transfer function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" name="Oval 6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1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3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3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Magnitude of 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</TotalTime>
  <Words>274</Words>
  <Application>Microsoft Office PowerPoint</Application>
  <PresentationFormat>On-screen Show (4:3)</PresentationFormat>
  <Paragraphs>97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EECS 70A: Network Analysis</vt:lpstr>
      <vt:lpstr>Conversion procedures</vt:lpstr>
      <vt:lpstr>Conversion procedures</vt:lpstr>
      <vt:lpstr>Complex numbers</vt:lpstr>
      <vt:lpstr>Quiz #6 Results</vt:lpstr>
      <vt:lpstr>“Transfer Function”</vt:lpstr>
      <vt:lpstr>Significance of H(w)</vt:lpstr>
      <vt:lpstr>RC transfer function</vt:lpstr>
      <vt:lpstr>Magnitude of H</vt:lpstr>
      <vt:lpstr>Example problem</vt:lpstr>
      <vt:lpstr>Band pass filter (RLC)</vt:lpstr>
      <vt:lpstr>Slide 12</vt:lpstr>
      <vt:lpstr>Slide 13</vt:lpstr>
      <vt:lpstr>Slide 14</vt:lpstr>
      <vt:lpstr>Resonance</vt:lpstr>
      <vt:lpstr>Slide 16</vt:lpstr>
      <vt:lpstr>Slide 17</vt:lpstr>
      <vt:lpstr>Tesla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1137</cp:revision>
  <dcterms:created xsi:type="dcterms:W3CDTF">2010-03-26T00:11:49Z</dcterms:created>
  <dcterms:modified xsi:type="dcterms:W3CDTF">2010-06-01T16:20:40Z</dcterms:modified>
</cp:coreProperties>
</file>