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24" r:id="rId3"/>
    <p:sldId id="525" r:id="rId4"/>
    <p:sldId id="526" r:id="rId5"/>
    <p:sldId id="529" r:id="rId6"/>
    <p:sldId id="532" r:id="rId7"/>
    <p:sldId id="535" r:id="rId8"/>
    <p:sldId id="544" r:id="rId9"/>
    <p:sldId id="517" r:id="rId10"/>
    <p:sldId id="527" r:id="rId11"/>
    <p:sldId id="528" r:id="rId12"/>
    <p:sldId id="520" r:id="rId13"/>
    <p:sldId id="516" r:id="rId14"/>
    <p:sldId id="540" r:id="rId15"/>
    <p:sldId id="543" r:id="rId16"/>
    <p:sldId id="541" r:id="rId17"/>
    <p:sldId id="533" r:id="rId18"/>
    <p:sldId id="534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3" autoAdjust="0"/>
    <p:restoredTop sz="94300" autoAdjust="0"/>
  </p:normalViewPr>
  <p:slideViewPr>
    <p:cSldViewPr snapToGrid="0" snapToObjects="1">
      <p:cViewPr>
        <p:scale>
          <a:sx n="60" d="100"/>
          <a:sy n="60" d="100"/>
        </p:scale>
        <p:origin x="-195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44" tIns="48474" rIns="96944" bIns="48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44" tIns="48474" rIns="96944" bIns="484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6439"/>
            <a:ext cx="7772400" cy="1470025"/>
          </a:xfrm>
        </p:spPr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1332"/>
            <a:ext cx="6400800" cy="1752600"/>
          </a:xfrm>
        </p:spPr>
        <p:txBody>
          <a:bodyPr/>
          <a:lstStyle/>
          <a:p>
            <a:r>
              <a:rPr lang="en-US" dirty="0" smtClean="0"/>
              <a:t>Lecture 16</a:t>
            </a:r>
          </a:p>
          <a:p>
            <a:r>
              <a:rPr lang="en-US" dirty="0" smtClean="0"/>
              <a:t>Comprehensive review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6819" y="0"/>
            <a:ext cx="5627181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Final HW due Friday of 10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Professor Burke’s office hours this week: </a:t>
            </a:r>
            <a:br>
              <a:rPr lang="en-US" dirty="0" smtClean="0"/>
            </a:br>
            <a:r>
              <a:rPr lang="en-US" dirty="0" err="1" smtClean="0"/>
              <a:t>Tu</a:t>
            </a:r>
            <a:r>
              <a:rPr lang="en-US" dirty="0" smtClean="0"/>
              <a:t> 9:30-11:30 (EH 2230)</a:t>
            </a:r>
            <a:br>
              <a:rPr lang="en-US" dirty="0" smtClean="0"/>
            </a:br>
            <a:r>
              <a:rPr lang="en-US" dirty="0" err="1" smtClean="0"/>
              <a:t>Th</a:t>
            </a:r>
            <a:r>
              <a:rPr lang="en-US" dirty="0" smtClean="0"/>
              <a:t> 9:30-11 (EG 2232)</a:t>
            </a:r>
            <a:br>
              <a:rPr lang="en-US" dirty="0" smtClean="0"/>
            </a:br>
            <a:r>
              <a:rPr lang="en-US" dirty="0" err="1" smtClean="0"/>
              <a:t>Th</a:t>
            </a:r>
            <a:r>
              <a:rPr lang="en-US" dirty="0" smtClean="0"/>
              <a:t> 2-3:30 (EH 2230)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Exam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Will cover all of </a:t>
            </a:r>
            <a:r>
              <a:rPr lang="en-US" dirty="0" err="1" smtClean="0"/>
              <a:t>Chs</a:t>
            </a:r>
            <a:r>
              <a:rPr lang="en-US" dirty="0" smtClean="0"/>
              <a:t>. 1,2,3,4,6, 7.1-7.3, </a:t>
            </a:r>
            <a:br>
              <a:rPr lang="en-US" dirty="0" smtClean="0"/>
            </a:br>
            <a:r>
              <a:rPr lang="en-US" dirty="0" smtClean="0"/>
              <a:t>9 (not delta-Y), 14.1 14.2 14.3 14.5 14.6 14.7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Not covered: 3.6, 3.8, 4.9, 6.6.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No calculators. We will give sin, </a:t>
            </a:r>
            <a:r>
              <a:rPr lang="en-US" dirty="0" err="1" smtClean="0"/>
              <a:t>cos</a:t>
            </a:r>
            <a:r>
              <a:rPr lang="en-US" dirty="0" smtClean="0"/>
              <a:t>, tan tables as </a:t>
            </a:r>
            <a:br>
              <a:rPr lang="en-US" dirty="0" smtClean="0"/>
            </a:br>
            <a:r>
              <a:rPr lang="en-US" dirty="0" smtClean="0"/>
              <a:t>shown on last slide of today’s notes..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0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4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9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9035" y="3598551"/>
            <a:ext cx="394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en-US" sz="36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1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234720" y="1730888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6900" y="3958581"/>
            <a:ext cx="31288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1996202" y="1472523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22047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t+30deg)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1109104" y="1143000"/>
            <a:ext cx="31452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119335" y="1276712"/>
            <a:ext cx="2674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0697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21" name="Group 33"/>
          <p:cNvGrpSpPr/>
          <p:nvPr/>
        </p:nvGrpSpPr>
        <p:grpSpPr>
          <a:xfrm>
            <a:off x="3451275" y="2430055"/>
            <a:ext cx="1739789" cy="1542982"/>
            <a:chOff x="1302564" y="1497002"/>
            <a:chExt cx="1739789" cy="1542982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itle 1"/>
            <p:cNvSpPr txBox="1">
              <a:spLocks/>
            </p:cNvSpPr>
            <p:nvPr/>
          </p:nvSpPr>
          <p:spPr>
            <a:xfrm>
              <a:off x="1302564" y="179400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mF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31"/>
          <p:cNvGrpSpPr/>
          <p:nvPr/>
        </p:nvGrpSpPr>
        <p:grpSpPr>
          <a:xfrm rot="10800000">
            <a:off x="4173647" y="123186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7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627348" y="3469077"/>
            <a:ext cx="979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144"/>
          <p:cNvGrpSpPr/>
          <p:nvPr/>
        </p:nvGrpSpPr>
        <p:grpSpPr>
          <a:xfrm>
            <a:off x="386874" y="1519420"/>
            <a:ext cx="969184" cy="1542982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5" name="Group 82"/>
          <p:cNvGrpSpPr/>
          <p:nvPr/>
        </p:nvGrpSpPr>
        <p:grpSpPr>
          <a:xfrm rot="10800000">
            <a:off x="3136354" y="1730888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 rot="5400000">
            <a:off x="1872322" y="3520944"/>
            <a:ext cx="8752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2929062" y="3580064"/>
            <a:ext cx="757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2978058" y="1515924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itle 1"/>
          <p:cNvSpPr txBox="1">
            <a:spLocks/>
          </p:cNvSpPr>
          <p:nvPr/>
        </p:nvSpPr>
        <p:spPr>
          <a:xfrm rot="5400000">
            <a:off x="2927358" y="21720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3668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2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5400000">
            <a:off x="1596680" y="29576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3966" y="2705868"/>
            <a:ext cx="3037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1524118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t+45deg)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473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4445141" y="1467008"/>
            <a:ext cx="706952" cy="1014111"/>
            <a:chOff x="5829214" y="1974064"/>
            <a:chExt cx="706952" cy="1014111"/>
          </a:xfrm>
        </p:grpSpPr>
        <p:sp>
          <p:nvSpPr>
            <p:cNvPr id="72" name="TextBox 71"/>
            <p:cNvSpPr txBox="1"/>
            <p:nvPr/>
          </p:nvSpPr>
          <p:spPr>
            <a:xfrm rot="5400000">
              <a:off x="5863839" y="193943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86281" y="261884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5829214" y="217041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1" name="Group 31"/>
          <p:cNvGrpSpPr/>
          <p:nvPr/>
        </p:nvGrpSpPr>
        <p:grpSpPr>
          <a:xfrm rot="10800000">
            <a:off x="4079051" y="115303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144"/>
          <p:cNvGrpSpPr/>
          <p:nvPr/>
        </p:nvGrpSpPr>
        <p:grpSpPr>
          <a:xfrm>
            <a:off x="386874" y="1290820"/>
            <a:ext cx="969184" cy="1415048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82"/>
          <p:cNvGrpSpPr/>
          <p:nvPr/>
        </p:nvGrpSpPr>
        <p:grpSpPr>
          <a:xfrm rot="16200000">
            <a:off x="3223547" y="422422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2952251" y="4648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6" name="Group 31"/>
          <p:cNvGrpSpPr/>
          <p:nvPr/>
        </p:nvGrpSpPr>
        <p:grpSpPr>
          <a:xfrm rot="10800000">
            <a:off x="2588015" y="1131236"/>
            <a:ext cx="719566" cy="1684994"/>
            <a:chOff x="736524" y="1601230"/>
            <a:chExt cx="719566" cy="1684994"/>
          </a:xfrm>
        </p:grpSpPr>
        <p:sp>
          <p:nvSpPr>
            <p:cNvPr id="8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10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08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Transfer function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66464" y="4843220"/>
            <a:ext cx="734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for this circuit. Sketch the magnitude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vs.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98" name="Straight Connector 197"/>
          <p:cNvCxnSpPr/>
          <p:nvPr/>
        </p:nvCxnSpPr>
        <p:spPr>
          <a:xfrm rot="10800000">
            <a:off x="333214" y="1206344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33217" y="4734733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3238339" y="30466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238339" y="4535904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225"/>
          <p:cNvGrpSpPr/>
          <p:nvPr/>
        </p:nvGrpSpPr>
        <p:grpSpPr>
          <a:xfrm>
            <a:off x="4626379" y="2985849"/>
            <a:ext cx="1114128" cy="1613281"/>
            <a:chOff x="4907532" y="2669569"/>
            <a:chExt cx="1114128" cy="1613281"/>
          </a:xfrm>
        </p:grpSpPr>
        <p:sp>
          <p:nvSpPr>
            <p:cNvPr id="13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8" name="Title 1"/>
          <p:cNvSpPr txBox="1">
            <a:spLocks/>
          </p:cNvSpPr>
          <p:nvPr/>
        </p:nvSpPr>
        <p:spPr>
          <a:xfrm>
            <a:off x="88226" y="2730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223925" y="114435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02232" y="46704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/>
          <p:cNvSpPr txBox="1"/>
          <p:nvPr/>
        </p:nvSpPr>
        <p:spPr>
          <a:xfrm>
            <a:off x="141620" y="1184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127322" y="438089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79" name="Group 405"/>
          <p:cNvGrpSpPr/>
          <p:nvPr/>
        </p:nvGrpSpPr>
        <p:grpSpPr>
          <a:xfrm rot="16200000">
            <a:off x="2467944" y="3681539"/>
            <a:ext cx="1542982" cy="160687"/>
            <a:chOff x="1809818" y="1385407"/>
            <a:chExt cx="1542982" cy="160687"/>
          </a:xfrm>
        </p:grpSpPr>
        <p:cxnSp>
          <p:nvCxnSpPr>
            <p:cNvPr id="159" name="Straight Connector 2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3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4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5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6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7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8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9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0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1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2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405"/>
          <p:cNvGrpSpPr/>
          <p:nvPr/>
        </p:nvGrpSpPr>
        <p:grpSpPr>
          <a:xfrm rot="16200000">
            <a:off x="1574990" y="2194845"/>
            <a:ext cx="1542982" cy="160687"/>
            <a:chOff x="1809818" y="1385407"/>
            <a:chExt cx="1542982" cy="160687"/>
          </a:xfrm>
        </p:grpSpPr>
        <p:cxnSp>
          <p:nvCxnSpPr>
            <p:cNvPr id="146" name="Straight Connector 14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6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8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9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20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21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22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H="1" flipV="1">
            <a:off x="2346658" y="1503700"/>
            <a:ext cx="8929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H="1" flipV="1">
            <a:off x="2342444" y="4533383"/>
            <a:ext cx="8958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itle 1"/>
          <p:cNvSpPr txBox="1">
            <a:spLocks/>
          </p:cNvSpPr>
          <p:nvPr/>
        </p:nvSpPr>
        <p:spPr>
          <a:xfrm rot="5400000">
            <a:off x="2952696" y="342997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 rot="5400000">
            <a:off x="2057144" y="19252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2725163" y="4634054"/>
            <a:ext cx="201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34"/>
          <p:cNvCxnSpPr/>
          <p:nvPr/>
        </p:nvCxnSpPr>
        <p:spPr>
          <a:xfrm rot="5400000" flipH="1" flipV="1">
            <a:off x="2667383" y="1355023"/>
            <a:ext cx="297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2"/>
          <p:cNvGrpSpPr/>
          <p:nvPr/>
        </p:nvGrpSpPr>
        <p:grpSpPr>
          <a:xfrm>
            <a:off x="3030572" y="1503698"/>
            <a:ext cx="378996" cy="1491705"/>
            <a:chOff x="2599211" y="4506635"/>
            <a:chExt cx="378996" cy="1890454"/>
          </a:xfrm>
        </p:grpSpPr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8" name="Arc 13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6" name="Arc 13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 rot="5400000">
            <a:off x="3030619" y="19801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9" name="Group 82"/>
          <p:cNvGrpSpPr/>
          <p:nvPr/>
        </p:nvGrpSpPr>
        <p:grpSpPr>
          <a:xfrm>
            <a:off x="2134678" y="3034520"/>
            <a:ext cx="378996" cy="1491705"/>
            <a:chOff x="2599211" y="4506635"/>
            <a:chExt cx="378996" cy="1890454"/>
          </a:xfrm>
        </p:grpSpPr>
        <p:cxnSp>
          <p:nvCxnSpPr>
            <p:cNvPr id="93" name="Straight Connector 9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5" name="Arc 1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3" name="Arc 1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itle 1"/>
          <p:cNvSpPr txBox="1">
            <a:spLocks/>
          </p:cNvSpPr>
          <p:nvPr/>
        </p:nvSpPr>
        <p:spPr>
          <a:xfrm rot="5400000">
            <a:off x="2133452" y="34668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10800000" flipH="1" flipV="1">
            <a:off x="2342447" y="3034521"/>
            <a:ext cx="8958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7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8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27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1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3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5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36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37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2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cheat sheet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351" y="1459468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will be provided with the exam.</a:t>
            </a:r>
            <a:endParaRPr lang="en-US" dirty="0"/>
          </a:p>
        </p:txBody>
      </p:sp>
      <p:pic>
        <p:nvPicPr>
          <p:cNvPr id="535554" name="Picture 2"/>
          <p:cNvPicPr>
            <a:picLocks noChangeAspect="1" noChangeArrowheads="1"/>
          </p:cNvPicPr>
          <p:nvPr/>
        </p:nvPicPr>
        <p:blipFill>
          <a:blip r:embed="rId2"/>
          <a:srcRect l="14224" t="43636" r="21379" b="11223"/>
          <a:stretch>
            <a:fillRect/>
          </a:stretch>
        </p:blipFill>
        <p:spPr bwMode="auto">
          <a:xfrm>
            <a:off x="835573" y="2198132"/>
            <a:ext cx="7851227" cy="331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KCL, KVL</a:t>
            </a:r>
          </a:p>
          <a:p>
            <a:r>
              <a:rPr lang="en-US" dirty="0" smtClean="0"/>
              <a:t>Nodal analysis</a:t>
            </a:r>
          </a:p>
          <a:p>
            <a:r>
              <a:rPr lang="en-US" dirty="0" smtClean="0"/>
              <a:t>Mesh analysis</a:t>
            </a:r>
          </a:p>
          <a:p>
            <a:r>
              <a:rPr lang="en-US" dirty="0" smtClean="0"/>
              <a:t>Thevenin/Norton theorem</a:t>
            </a:r>
          </a:p>
          <a:p>
            <a:r>
              <a:rPr lang="en-US" dirty="0" smtClean="0"/>
              <a:t>RL, RC circuits (time dependence)</a:t>
            </a:r>
          </a:p>
          <a:p>
            <a:r>
              <a:rPr lang="en-US" dirty="0" smtClean="0"/>
              <a:t>R,L,C circuits</a:t>
            </a:r>
          </a:p>
          <a:p>
            <a:pPr lvl="1"/>
            <a:r>
              <a:rPr lang="en-US" dirty="0" err="1" smtClean="0"/>
              <a:t>Phasors</a:t>
            </a:r>
            <a:endParaRPr lang="en-US" dirty="0" smtClean="0"/>
          </a:p>
          <a:p>
            <a:pPr lvl="1"/>
            <a:r>
              <a:rPr lang="en-US" dirty="0" smtClean="0"/>
              <a:t>Impedances</a:t>
            </a:r>
          </a:p>
          <a:p>
            <a:pPr lvl="1"/>
            <a:r>
              <a:rPr lang="en-US" dirty="0" smtClean="0"/>
              <a:t>Transfer 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586"/>
          </a:xfrm>
        </p:spPr>
        <p:txBody>
          <a:bodyPr/>
          <a:lstStyle/>
          <a:p>
            <a:r>
              <a:rPr lang="en-US" dirty="0" smtClean="0"/>
              <a:t>Thevenin, Norton Theorems: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64603" y="1386677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4603" y="2240692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48015" y="13241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8015" y="217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4646" y="10243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73426" y="23874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65710" y="13413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73105" y="188861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873756" y="2730750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215990" y="3856133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340960" y="4501730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99293" y="3835344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502076" y="37797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1983" y="4640006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832" y="3031209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988526" y="370029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988526" y="45543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025157" y="340054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13937" y="462210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06221" y="3717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13616" y="426478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11078" y="6349740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667" y="5478473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594648" y="55700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1313643" y="571981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1393809" y="559903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3643" y="563929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1313643" y="588086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313643" y="580033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340542" y="6296474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1313643" y="604190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313643" y="596138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313999" y="612242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1313999" y="6202944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337037" y="5542264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68984" y="565905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54710" y="5882892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425091" y="5572273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409416" y="6247284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-423420" y="55366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0723" y="4933772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02632" y="54253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302632" y="62793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339263" y="512556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28043" y="6488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220327" y="54425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227722" y="598980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286098" y="706990"/>
            <a:ext cx="6804737" cy="45259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Thevenin: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nothing to a-b.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Calculate voltage. This is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baseline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 1: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terminal a to b (short).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current from a to b. This is call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short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circuit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 circuit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u="sng" baseline="0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input resistance looking into terminals a-b after all the independent  sources have been turned off.  (Voltage sources become shorts, current sources become opens.)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Trick (if dependent sources present):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a 1 A current source 	to terminals a-b, find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/1A.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915" y="834586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4229422" y="5352796"/>
            <a:ext cx="2681742" cy="12171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Norton: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sz="2400" b="0" i="0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46" y="343988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173" y="765778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92173" y="2308761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013912" y="725524"/>
            <a:ext cx="2028441" cy="1542982"/>
            <a:chOff x="1013912" y="1497002"/>
            <a:chExt cx="2028441" cy="1542982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49"/>
          <p:cNvGrpSpPr/>
          <p:nvPr/>
        </p:nvGrpSpPr>
        <p:grpSpPr>
          <a:xfrm>
            <a:off x="306654" y="765783"/>
            <a:ext cx="670686" cy="1542982"/>
            <a:chOff x="785404" y="1743242"/>
            <a:chExt cx="670686" cy="1542982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RC circuit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119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121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221063" y="2975218"/>
            <a:ext cx="87832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This circuit is connected to a capacitor of value 1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F. The switch is in the closed position.</a:t>
            </a:r>
            <a:br>
              <a:rPr lang="en-US" dirty="0" smtClean="0"/>
            </a:br>
            <a:r>
              <a:rPr lang="en-US" dirty="0" smtClean="0"/>
              <a:t>After a long time, what are all the voltages and currents in this circuit?</a:t>
            </a:r>
          </a:p>
          <a:p>
            <a:pPr marL="342900" indent="-342900">
              <a:buAutoNum type="alphaUcParenR"/>
            </a:pPr>
            <a:r>
              <a:rPr lang="en-US" dirty="0" smtClean="0"/>
              <a:t>Next, the switch is opened. </a:t>
            </a:r>
            <a:br>
              <a:rPr lang="en-US" dirty="0" smtClean="0"/>
            </a:br>
            <a:r>
              <a:rPr lang="en-US" dirty="0" smtClean="0"/>
              <a:t>What are all the voltages and currents in this circuit as a function of time </a:t>
            </a:r>
            <a:br>
              <a:rPr lang="en-US" dirty="0" smtClean="0"/>
            </a:br>
            <a:r>
              <a:rPr lang="en-US" dirty="0" smtClean="0"/>
              <a:t>after the switch is opened?</a:t>
            </a:r>
          </a:p>
          <a:p>
            <a:pPr marL="342900" indent="-342900">
              <a:buAutoNum type="alphaUcParenR"/>
            </a:pPr>
            <a:r>
              <a:rPr lang="en-US" dirty="0" smtClean="0"/>
              <a:t>This circuit is now connected to a resistor R</a:t>
            </a:r>
            <a:r>
              <a:rPr lang="en-US" baseline="-25000" dirty="0" smtClean="0"/>
              <a:t>0</a:t>
            </a:r>
            <a:r>
              <a:rPr lang="en-US" dirty="0" smtClean="0"/>
              <a:t>. What is the power dissipated in R</a:t>
            </a:r>
            <a:r>
              <a:rPr lang="en-US" baseline="-25000" dirty="0" smtClean="0"/>
              <a:t>0</a:t>
            </a:r>
            <a:r>
              <a:rPr lang="en-US" dirty="0" smtClean="0"/>
              <a:t>?</a:t>
            </a:r>
          </a:p>
          <a:p>
            <a:pPr marL="342900" indent="-342900">
              <a:buAutoNum type="alphaUcParenR"/>
            </a:pPr>
            <a:r>
              <a:rPr lang="en-US" dirty="0" smtClean="0"/>
              <a:t>If you were to pick a value of R</a:t>
            </a:r>
            <a:r>
              <a:rPr lang="en-US" baseline="-25000" dirty="0" smtClean="0"/>
              <a:t>0</a:t>
            </a:r>
            <a:r>
              <a:rPr lang="en-US" dirty="0" smtClean="0"/>
              <a:t> to absorb as much power as possible, what would it be?</a:t>
            </a:r>
          </a:p>
          <a:p>
            <a:pPr marL="342900" indent="-342900">
              <a:buAutoNum type="alphaUcParenR"/>
            </a:pPr>
            <a:r>
              <a:rPr lang="en-US" dirty="0" smtClean="0"/>
              <a:t>Exercise: Do the same as A,B with an inductor instead.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pPr marL="342900" indent="-342900">
              <a:buAutoNum type="alphaU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7" name="Title 1"/>
          <p:cNvSpPr txBox="1">
            <a:spLocks/>
          </p:cNvSpPr>
          <p:nvPr/>
        </p:nvSpPr>
        <p:spPr>
          <a:xfrm>
            <a:off x="2815988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p:oleObj spid="_x0000_s512004" name="Equation" r:id="rId3" imgW="1066680" imgH="279360" progId="Equation.DSMT4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p:oleObj spid="_x0000_s512008" name="Equation" r:id="rId4" imgW="1447560" imgH="253800" progId="Equation.DSMT4">
              <p:embed/>
            </p:oleObj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p:oleObj spid="_x0000_s512009" name="Equation" r:id="rId5" imgW="355320" imgH="241200" progId="Equation.DSMT4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p:oleObj spid="_x0000_s512010" name="Equation" r:id="rId6" imgW="1485720" imgH="253800" progId="Equation.DSMT4">
              <p:embed/>
            </p:oleObj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p:oleObj spid="_x0000_s512011" name="Equation" r:id="rId7" imgW="355320" imgH="241200" progId="Equation.DSMT4">
              <p:embed/>
            </p:oleObj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p:oleObj spid="_x0000_s512012" name="Equation" r:id="rId8" imgW="1041120" imgH="279360" progId="Equation.DSMT4">
                <p:embed/>
              </p:oleObj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473</Words>
  <Application>Microsoft Office PowerPoint</Application>
  <PresentationFormat>On-screen Show (4:3)</PresentationFormat>
  <Paragraphs>235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EECS 70A: Network Analysis</vt:lpstr>
      <vt:lpstr>Topics covered</vt:lpstr>
      <vt:lpstr>Thevenin, Norton Theorems:</vt:lpstr>
      <vt:lpstr>Slide 4</vt:lpstr>
      <vt:lpstr>LR circuit</vt:lpstr>
      <vt:lpstr>Comprehensive Example</vt:lpstr>
      <vt:lpstr>Comprehensive Example</vt:lpstr>
      <vt:lpstr>Comprehensive Example</vt:lpstr>
      <vt:lpstr>Conversion procedures</vt:lpstr>
      <vt:lpstr>Circuits</vt:lpstr>
      <vt:lpstr>Series/Parallel Impedances</vt:lpstr>
      <vt:lpstr>Conversion procedures</vt:lpstr>
      <vt:lpstr>“Transfer Function”</vt:lpstr>
      <vt:lpstr>Phasor Example 1</vt:lpstr>
      <vt:lpstr>Phasor Example 2</vt:lpstr>
      <vt:lpstr>Example Transfer function</vt:lpstr>
      <vt:lpstr>Symbol library</vt:lpstr>
      <vt:lpstr>Exam cheat sheet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1175</cp:revision>
  <dcterms:created xsi:type="dcterms:W3CDTF">2010-03-26T00:11:49Z</dcterms:created>
  <dcterms:modified xsi:type="dcterms:W3CDTF">2010-06-02T20:17:51Z</dcterms:modified>
</cp:coreProperties>
</file>