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8" r:id="rId3"/>
    <p:sldId id="279" r:id="rId4"/>
    <p:sldId id="296" r:id="rId5"/>
    <p:sldId id="304" r:id="rId6"/>
    <p:sldId id="313" r:id="rId7"/>
    <p:sldId id="308" r:id="rId8"/>
    <p:sldId id="309" r:id="rId9"/>
    <p:sldId id="314" r:id="rId10"/>
    <p:sldId id="310" r:id="rId11"/>
    <p:sldId id="315" r:id="rId12"/>
    <p:sldId id="305" r:id="rId13"/>
    <p:sldId id="311" r:id="rId14"/>
    <p:sldId id="312" r:id="rId15"/>
    <p:sldId id="337" r:id="rId16"/>
    <p:sldId id="316" r:id="rId17"/>
    <p:sldId id="317" r:id="rId18"/>
    <p:sldId id="318" r:id="rId19"/>
    <p:sldId id="319" r:id="rId20"/>
    <p:sldId id="338" r:id="rId21"/>
    <p:sldId id="320" r:id="rId22"/>
    <p:sldId id="321" r:id="rId23"/>
    <p:sldId id="322" r:id="rId24"/>
    <p:sldId id="323" r:id="rId25"/>
    <p:sldId id="324" r:id="rId26"/>
    <p:sldId id="328" r:id="rId27"/>
    <p:sldId id="330" r:id="rId28"/>
    <p:sldId id="331" r:id="rId29"/>
    <p:sldId id="339" r:id="rId30"/>
    <p:sldId id="332" r:id="rId31"/>
    <p:sldId id="335" r:id="rId32"/>
    <p:sldId id="336" r:id="rId33"/>
    <p:sldId id="326" r:id="rId34"/>
    <p:sldId id="280" r:id="rId35"/>
    <p:sldId id="283" r:id="rId36"/>
    <p:sldId id="291" r:id="rId37"/>
    <p:sldId id="325" r:id="rId38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7" autoAdjust="0"/>
    <p:restoredTop sz="94343" autoAdjust="0"/>
  </p:normalViewPr>
  <p:slideViewPr>
    <p:cSldViewPr snapToObjects="1">
      <p:cViewPr>
        <p:scale>
          <a:sx n="120" d="100"/>
          <a:sy n="120" d="100"/>
        </p:scale>
        <p:origin x="-224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99" d="100"/>
          <a:sy n="99" d="100"/>
        </p:scale>
        <p:origin x="-3570" y="-90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3/31/2010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87948" y="4681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238" name="Group 237"/>
          <p:cNvGrpSpPr/>
          <p:nvPr/>
        </p:nvGrpSpPr>
        <p:grpSpPr>
          <a:xfrm>
            <a:off x="303309" y="720520"/>
            <a:ext cx="4798126" cy="4153746"/>
            <a:chOff x="1091147" y="720520"/>
            <a:chExt cx="4798126" cy="4153746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2702372" y="17596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551867" y="1374293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399467" y="2789104"/>
              <a:ext cx="1088673" cy="1414811"/>
              <a:chOff x="3581400" y="2645351"/>
              <a:chExt cx="1088673" cy="1414811"/>
            </a:xfrm>
          </p:grpSpPr>
          <p:sp>
            <p:nvSpPr>
              <p:cNvPr id="2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2396479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4" name="Group 52"/>
            <p:cNvGrpSpPr/>
            <p:nvPr/>
          </p:nvGrpSpPr>
          <p:grpSpPr>
            <a:xfrm>
              <a:off x="2524953" y="1287093"/>
              <a:ext cx="805211" cy="160687"/>
              <a:chOff x="457201" y="2514600"/>
              <a:chExt cx="9144001" cy="1824765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Straight Connector 154"/>
            <p:cNvCxnSpPr/>
            <p:nvPr/>
          </p:nvCxnSpPr>
          <p:spPr>
            <a:xfrm flipH="1" flipV="1">
              <a:off x="2220155" y="1367632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 flipV="1">
              <a:off x="3330166" y="136692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216267" y="1366901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808357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 rot="16200000">
              <a:off x="4259095" y="660029"/>
              <a:ext cx="160687" cy="1414811"/>
              <a:chOff x="4491675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8"/>
            <p:cNvGrpSpPr/>
            <p:nvPr/>
          </p:nvGrpSpPr>
          <p:grpSpPr>
            <a:xfrm>
              <a:off x="4800600" y="1366901"/>
              <a:ext cx="1088673" cy="1414811"/>
              <a:chOff x="3581400" y="2645351"/>
              <a:chExt cx="1088673" cy="1414811"/>
            </a:xfrm>
          </p:grpSpPr>
          <p:sp>
            <p:nvSpPr>
              <p:cNvPr id="18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8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18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6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16200000" flipH="1">
                    <a:off x="5033239" y="2971805"/>
                    <a:ext cx="1820723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4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8" name="Title 1"/>
            <p:cNvSpPr txBox="1">
              <a:spLocks/>
            </p:cNvSpPr>
            <p:nvPr/>
          </p:nvSpPr>
          <p:spPr>
            <a:xfrm>
              <a:off x="3866976" y="275856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39"/>
            <p:cNvGrpSpPr/>
            <p:nvPr/>
          </p:nvGrpSpPr>
          <p:grpSpPr>
            <a:xfrm rot="16200000">
              <a:off x="4245417" y="2081698"/>
              <a:ext cx="160687" cy="1414811"/>
              <a:chOff x="4491677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1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" name="Title 1"/>
            <p:cNvSpPr txBox="1">
              <a:spLocks/>
            </p:cNvSpPr>
            <p:nvPr/>
          </p:nvSpPr>
          <p:spPr>
            <a:xfrm>
              <a:off x="2342961" y="420358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6" name="Group 39"/>
            <p:cNvGrpSpPr/>
            <p:nvPr/>
          </p:nvGrpSpPr>
          <p:grpSpPr>
            <a:xfrm rot="16200000">
              <a:off x="2844284" y="3496711"/>
              <a:ext cx="160687" cy="1414811"/>
              <a:chOff x="4491675" y="3124200"/>
              <a:chExt cx="160687" cy="1414811"/>
            </a:xfrm>
          </p:grpSpPr>
          <p:grpSp>
            <p:nvGrpSpPr>
              <p:cNvPr id="217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5" name="Straight Connector 234"/>
            <p:cNvCxnSpPr/>
            <p:nvPr/>
          </p:nvCxnSpPr>
          <p:spPr>
            <a:xfrm>
              <a:off x="1216267" y="4204314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>
              <a:off x="1091147" y="128744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118427" y="414175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5984" y="298847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26518" y="15293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39"/>
          <p:cNvGrpSpPr/>
          <p:nvPr/>
        </p:nvGrpSpPr>
        <p:grpSpPr>
          <a:xfrm>
            <a:off x="2141478" y="1263373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989078" y="2678184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6" name="Straight Connector 155"/>
          <p:cNvCxnSpPr/>
          <p:nvPr/>
        </p:nvCxnSpPr>
        <p:spPr>
          <a:xfrm rot="10800000">
            <a:off x="807558" y="1256001"/>
            <a:ext cx="2829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1010883" y="25417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647947" y="40308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  <p:grpSp>
        <p:nvGrpSpPr>
          <p:cNvPr id="135" name="Group 39"/>
          <p:cNvGrpSpPr/>
          <p:nvPr/>
        </p:nvGrpSpPr>
        <p:grpSpPr>
          <a:xfrm rot="16200000">
            <a:off x="1434618" y="1954915"/>
            <a:ext cx="160687" cy="1414811"/>
            <a:chOff x="4491677" y="3124200"/>
            <a:chExt cx="160687" cy="1414811"/>
          </a:xfrm>
        </p:grpSpPr>
        <p:grpSp>
          <p:nvGrpSpPr>
            <p:cNvPr id="271" name="Group 52"/>
            <p:cNvGrpSpPr/>
            <p:nvPr/>
          </p:nvGrpSpPr>
          <p:grpSpPr>
            <a:xfrm rot="5400000">
              <a:off x="416941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4" name="Straight Connector 2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Group 325"/>
          <p:cNvGrpSpPr/>
          <p:nvPr/>
        </p:nvGrpSpPr>
        <p:grpSpPr>
          <a:xfrm>
            <a:off x="3421456" y="2652604"/>
            <a:ext cx="1088673" cy="1414811"/>
            <a:chOff x="3581400" y="2645351"/>
            <a:chExt cx="1088673" cy="1414811"/>
          </a:xfrm>
        </p:grpSpPr>
        <p:sp>
          <p:nvSpPr>
            <p:cNvPr id="32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2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2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0" name="Straight Connector 32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7" name="Straight Connector 346"/>
          <p:cNvCxnSpPr/>
          <p:nvPr/>
        </p:nvCxnSpPr>
        <p:spPr>
          <a:xfrm rot="5400000" flipH="1" flipV="1">
            <a:off x="-610941" y="2674499"/>
            <a:ext cx="2836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rot="5400000" flipH="1" flipV="1">
            <a:off x="2934285" y="1950252"/>
            <a:ext cx="14057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5" name="Group 364"/>
          <p:cNvGrpSpPr/>
          <p:nvPr/>
        </p:nvGrpSpPr>
        <p:grpSpPr>
          <a:xfrm>
            <a:off x="568017" y="4084702"/>
            <a:ext cx="1088673" cy="1414811"/>
            <a:chOff x="3581400" y="2645351"/>
            <a:chExt cx="1088673" cy="1414811"/>
          </a:xfrm>
        </p:grpSpPr>
        <p:sp>
          <p:nvSpPr>
            <p:cNvPr id="366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67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68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9" name="Straight Connector 36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2" name="Straight Connector 381"/>
          <p:cNvCxnSpPr/>
          <p:nvPr/>
        </p:nvCxnSpPr>
        <p:spPr>
          <a:xfrm rot="10800000">
            <a:off x="807557" y="4092995"/>
            <a:ext cx="1840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6" name="Group 385"/>
          <p:cNvGrpSpPr/>
          <p:nvPr/>
        </p:nvGrpSpPr>
        <p:grpSpPr>
          <a:xfrm>
            <a:off x="1989078" y="4084702"/>
            <a:ext cx="1088673" cy="1414811"/>
            <a:chOff x="3581400" y="2645351"/>
            <a:chExt cx="1088673" cy="1414811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8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0" name="Straight Connector 38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3" name="Group 402"/>
          <p:cNvGrpSpPr/>
          <p:nvPr/>
        </p:nvGrpSpPr>
        <p:grpSpPr>
          <a:xfrm>
            <a:off x="3421456" y="4084704"/>
            <a:ext cx="1088673" cy="1414811"/>
            <a:chOff x="3581400" y="2645351"/>
            <a:chExt cx="1088673" cy="1414811"/>
          </a:xfrm>
        </p:grpSpPr>
        <p:sp>
          <p:nvSpPr>
            <p:cNvPr id="40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5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06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09" name="Straight Connector 40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20" name="Straight Connector 419"/>
          <p:cNvCxnSpPr/>
          <p:nvPr/>
        </p:nvCxnSpPr>
        <p:spPr>
          <a:xfrm rot="10800000">
            <a:off x="800583" y="5499515"/>
            <a:ext cx="28541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rot="10800000">
            <a:off x="3131075" y="4092997"/>
            <a:ext cx="5236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7" name="Oval 426"/>
          <p:cNvSpPr/>
          <p:nvPr/>
        </p:nvSpPr>
        <p:spPr>
          <a:xfrm>
            <a:off x="3015191" y="40221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Straight Connector 427"/>
          <p:cNvCxnSpPr/>
          <p:nvPr/>
        </p:nvCxnSpPr>
        <p:spPr>
          <a:xfrm rot="10800000">
            <a:off x="2221645" y="2653145"/>
            <a:ext cx="1433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86200" y="29720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181600" y="5246112"/>
          <a:ext cx="3175000" cy="1316037"/>
        </p:xfrm>
        <a:graphic>
          <a:graphicData uri="http://schemas.openxmlformats.org/presentationml/2006/ole">
            <p:oleObj spid="_x0000_s5122" name="Equation" r:id="rId3" imgW="1041120" imgH="431640" progId="Equation.3">
              <p:embed/>
            </p:oleObj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30020" y="5257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important?</a:t>
            </a:r>
          </a:p>
          <a:p>
            <a:r>
              <a:rPr lang="en-US" dirty="0" smtClean="0"/>
              <a:t>Concept of source/load. (</a:t>
            </a:r>
            <a:r>
              <a:rPr lang="en-US" dirty="0" err="1" smtClean="0"/>
              <a:t>Thevenin</a:t>
            </a:r>
            <a:r>
              <a:rPr lang="en-US" dirty="0" smtClean="0"/>
              <a:t>…)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74873" y="637401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p:oleObj spid="_x0000_s69634" name="Equation" r:id="rId3" imgW="1587240" imgH="431640" progId="Equation.3">
              <p:embed/>
            </p:oleObj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p:oleObj spid="_x0000_s69635" name="Equation" r:id="rId4" imgW="901440" imgH="228600" progId="Equation.3">
              <p:embed/>
            </p:oleObj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p:oleObj spid="_x0000_s69636" name="Equation" r:id="rId5" imgW="901440" imgH="228600" progId="Equation.3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“Brownout”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622522" y="5943600"/>
            <a:ext cx="192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Battery/light bulbs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2586699" y="2974978"/>
            <a:ext cx="3127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>
            <a:off x="3043899" y="27654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>
            <a:off x="3043897" y="13525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586696" y="1143001"/>
            <a:ext cx="31276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703849" y="20812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itle 1"/>
          <p:cNvSpPr txBox="1">
            <a:spLocks/>
          </p:cNvSpPr>
          <p:nvPr/>
        </p:nvSpPr>
        <p:spPr>
          <a:xfrm>
            <a:off x="2536133" y="15621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582774" y="166201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36"/>
          <p:cNvGrpSpPr/>
          <p:nvPr/>
        </p:nvGrpSpPr>
        <p:grpSpPr>
          <a:xfrm>
            <a:off x="208104" y="1766196"/>
            <a:ext cx="485775" cy="565091"/>
            <a:chOff x="1450977" y="1649287"/>
            <a:chExt cx="485775" cy="565091"/>
          </a:xfrm>
        </p:grpSpPr>
        <p:sp>
          <p:nvSpPr>
            <p:cNvPr id="83" name="Oval 82"/>
            <p:cNvSpPr/>
            <p:nvPr/>
          </p:nvSpPr>
          <p:spPr>
            <a:xfrm>
              <a:off x="1450977" y="16880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itle 1"/>
            <p:cNvSpPr txBox="1">
              <a:spLocks/>
            </p:cNvSpPr>
            <p:nvPr/>
          </p:nvSpPr>
          <p:spPr>
            <a:xfrm>
              <a:off x="1579844" y="16492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5" name="Title 1"/>
            <p:cNvSpPr txBox="1">
              <a:spLocks/>
            </p:cNvSpPr>
            <p:nvPr/>
          </p:nvSpPr>
          <p:spPr>
            <a:xfrm>
              <a:off x="1586384" y="19082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1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 rot="16200000">
            <a:off x="4505994" y="276543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>
            <a:off x="4505992" y="135255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70581" y="2600779"/>
            <a:ext cx="742196" cy="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126207" y="1473998"/>
            <a:ext cx="661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4165944" y="2065928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 txBox="1">
            <a:spLocks/>
          </p:cNvSpPr>
          <p:nvPr/>
        </p:nvSpPr>
        <p:spPr>
          <a:xfrm>
            <a:off x="3998228" y="1546737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962108"/>
            <a:ext cx="3451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>
            <a:off x="2685786" y="52477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rot="16200000">
            <a:off x="5504299" y="278209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>
            <a:off x="5504297" y="136922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5164249" y="20825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Title 1"/>
          <p:cNvSpPr txBox="1">
            <a:spLocks/>
          </p:cNvSpPr>
          <p:nvPr/>
        </p:nvSpPr>
        <p:spPr>
          <a:xfrm>
            <a:off x="4996533" y="15634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rot="16200000">
            <a:off x="7939169" y="27500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>
            <a:off x="7939167" y="133718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599119" y="2050560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Title 1"/>
          <p:cNvSpPr txBox="1">
            <a:spLocks/>
          </p:cNvSpPr>
          <p:nvPr/>
        </p:nvSpPr>
        <p:spPr>
          <a:xfrm>
            <a:off x="7431403" y="153136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6822219" y="1159670"/>
            <a:ext cx="2879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22219" y="2959613"/>
            <a:ext cx="13152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657106" y="1159670"/>
            <a:ext cx="491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110165" y="960520"/>
            <a:ext cx="491611" cy="19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V="1">
            <a:off x="1047407" y="4130017"/>
            <a:ext cx="451134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Litebulb"/>
          <p:cNvSpPr>
            <a:spLocks noEditPoints="1" noChangeArrowheads="1"/>
          </p:cNvSpPr>
          <p:nvPr/>
        </p:nvSpPr>
        <p:spPr bwMode="auto">
          <a:xfrm>
            <a:off x="3783338" y="3753015"/>
            <a:ext cx="401300" cy="602571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rot="10800000">
            <a:off x="3382038" y="3223026"/>
            <a:ext cx="401300" cy="3153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 flipH="1" flipV="1">
            <a:off x="4156583" y="3251081"/>
            <a:ext cx="315307" cy="259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17558" y="3223025"/>
            <a:ext cx="1122993" cy="52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443835" y="3223026"/>
            <a:ext cx="3576298" cy="696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585263" y="2959613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506926" y="1159670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971359" y="3986254"/>
            <a:ext cx="116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Arial Black" pitchFamily="34" charset="0"/>
              </a:rPr>
              <a:t>DEMO…</a:t>
            </a:r>
            <a:endParaRPr lang="en-US" b="1" i="1" dirty="0">
              <a:latin typeface="Arial Black" pitchFamily="34" charset="0"/>
            </a:endParaRPr>
          </a:p>
        </p:txBody>
      </p:sp>
      <p:grpSp>
        <p:nvGrpSpPr>
          <p:cNvPr id="122" name="Group 54"/>
          <p:cNvGrpSpPr/>
          <p:nvPr/>
        </p:nvGrpSpPr>
        <p:grpSpPr>
          <a:xfrm>
            <a:off x="3173105" y="1316953"/>
            <a:ext cx="160687" cy="1414811"/>
            <a:chOff x="4491655" y="3124200"/>
            <a:chExt cx="160687" cy="1414811"/>
          </a:xfrm>
        </p:grpSpPr>
        <p:grpSp>
          <p:nvGrpSpPr>
            <p:cNvPr id="1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54"/>
          <p:cNvGrpSpPr/>
          <p:nvPr/>
        </p:nvGrpSpPr>
        <p:grpSpPr>
          <a:xfrm>
            <a:off x="4635200" y="1357211"/>
            <a:ext cx="160687" cy="1414811"/>
            <a:chOff x="4491655" y="3124200"/>
            <a:chExt cx="160687" cy="1414811"/>
          </a:xfrm>
        </p:grpSpPr>
        <p:grpSp>
          <p:nvGrpSpPr>
            <p:cNvPr id="13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54"/>
          <p:cNvGrpSpPr/>
          <p:nvPr/>
        </p:nvGrpSpPr>
        <p:grpSpPr>
          <a:xfrm>
            <a:off x="5633505" y="1369220"/>
            <a:ext cx="160687" cy="1414811"/>
            <a:chOff x="4491655" y="3124200"/>
            <a:chExt cx="160687" cy="1414811"/>
          </a:xfrm>
        </p:grpSpPr>
        <p:grpSp>
          <p:nvGrpSpPr>
            <p:cNvPr id="15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54"/>
          <p:cNvGrpSpPr/>
          <p:nvPr/>
        </p:nvGrpSpPr>
        <p:grpSpPr>
          <a:xfrm>
            <a:off x="8068913" y="1328956"/>
            <a:ext cx="160687" cy="1414811"/>
            <a:chOff x="4491655" y="3124200"/>
            <a:chExt cx="160687" cy="1414811"/>
          </a:xfrm>
        </p:grpSpPr>
        <p:grpSp>
          <p:nvGrpSpPr>
            <p:cNvPr id="16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9" name="Straight Connector 1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54"/>
          <p:cNvGrpSpPr/>
          <p:nvPr/>
        </p:nvGrpSpPr>
        <p:grpSpPr>
          <a:xfrm rot="5400000">
            <a:off x="1071845" y="435599"/>
            <a:ext cx="160687" cy="1414811"/>
            <a:chOff x="4491655" y="3124200"/>
            <a:chExt cx="160687" cy="1414811"/>
          </a:xfrm>
        </p:grpSpPr>
        <p:grpSp>
          <p:nvGrpSpPr>
            <p:cNvPr id="183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itle 1"/>
          <p:cNvSpPr txBox="1">
            <a:spLocks/>
          </p:cNvSpPr>
          <p:nvPr/>
        </p:nvSpPr>
        <p:spPr>
          <a:xfrm>
            <a:off x="637101" y="4569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2461576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2461576" y="108026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423172" y="2970094"/>
            <a:ext cx="14364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1859594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859594" y="108099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Left Brace 207"/>
          <p:cNvSpPr/>
          <p:nvPr/>
        </p:nvSpPr>
        <p:spPr>
          <a:xfrm rot="16200000">
            <a:off x="1074981" y="2447644"/>
            <a:ext cx="435639" cy="198640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661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144" y="3904451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one element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1595791" y="129485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588443" y="97495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573497" y="28180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1008851" y="3002678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1466051" y="27931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1466049" y="13802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1008848" y="1170701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83717" y="110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883717" y="294010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06254" y="11868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13649" y="262772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1417878" y="983949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1068847" y="3132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2514600" y="916972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813649" y="16536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6254" y="33528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grpSp>
        <p:nvGrpSpPr>
          <p:cNvPr id="36" name="Group 70"/>
          <p:cNvGrpSpPr/>
          <p:nvPr/>
        </p:nvGrpSpPr>
        <p:grpSpPr>
          <a:xfrm>
            <a:off x="1472538" y="4623868"/>
            <a:ext cx="160687" cy="1414811"/>
            <a:chOff x="4491655" y="3124200"/>
            <a:chExt cx="160687" cy="1414811"/>
          </a:xfrm>
        </p:grpSpPr>
        <p:grpSp>
          <p:nvGrpSpPr>
            <p:cNvPr id="37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rot="16200000">
            <a:off x="1342798" y="612213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1342796" y="47092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62170" y="47005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62170" y="55894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16200000" flipH="1">
            <a:off x="1412870" y="4562264"/>
            <a:ext cx="49860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1302674" y="39776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573497" y="498267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2514600" y="4084067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I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56482" y="5073294"/>
            <a:ext cx="634865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19400" y="5049448"/>
            <a:ext cx="425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chapter 2, text does not label each node.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is voltage drop across resistor 1.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02119" y="1719355"/>
            <a:ext cx="34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is the voltage </a:t>
            </a:r>
            <a:r>
              <a:rPr lang="en-US" i="1" dirty="0" smtClean="0"/>
              <a:t>drop</a:t>
            </a:r>
            <a:r>
              <a:rPr lang="en-US" dirty="0" smtClean="0"/>
              <a:t> from a to 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two elements in series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15092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8693" y="6096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706091" y="16630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750975" y="229060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63" name="Group 39"/>
          <p:cNvGrpSpPr/>
          <p:nvPr/>
        </p:nvGrpSpPr>
        <p:grpSpPr>
          <a:xfrm>
            <a:off x="824086" y="1462421"/>
            <a:ext cx="160687" cy="1414811"/>
            <a:chOff x="4491655" y="3124200"/>
            <a:chExt cx="160687" cy="1414811"/>
          </a:xfrm>
        </p:grpSpPr>
        <p:grpSp>
          <p:nvGrpSpPr>
            <p:cNvPr id="6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54"/>
          <p:cNvGrpSpPr/>
          <p:nvPr/>
        </p:nvGrpSpPr>
        <p:grpSpPr>
          <a:xfrm>
            <a:off x="824086" y="2822387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itle 1"/>
          <p:cNvSpPr txBox="1">
            <a:spLocks/>
          </p:cNvSpPr>
          <p:nvPr/>
        </p:nvSpPr>
        <p:spPr>
          <a:xfrm>
            <a:off x="0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itle 1"/>
          <p:cNvSpPr txBox="1">
            <a:spLocks/>
          </p:cNvSpPr>
          <p:nvPr/>
        </p:nvSpPr>
        <p:spPr>
          <a:xfrm>
            <a:off x="89808" y="18880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37833" y="11976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897812" y="26857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932223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304503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-128958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1974850" y="1455738"/>
          <a:ext cx="914400" cy="863600"/>
        </p:xfrm>
        <a:graphic>
          <a:graphicData uri="http://schemas.openxmlformats.org/presentationml/2006/ole">
            <p:oleObj spid="_x0000_s83971" name="Equation" r:id="rId3" imgW="457200" imgH="431640" progId="Equation.3">
              <p:embed/>
            </p:oleObj>
          </a:graphicData>
        </a:graphic>
      </p:graphicFrame>
      <p:graphicFrame>
        <p:nvGraphicFramePr>
          <p:cNvPr id="138" name="Object 2"/>
          <p:cNvGraphicFramePr>
            <a:graphicFrameLocks noChangeAspect="1"/>
          </p:cNvGraphicFramePr>
          <p:nvPr/>
        </p:nvGraphicFramePr>
        <p:xfrm>
          <a:off x="1974850" y="3127185"/>
          <a:ext cx="889000" cy="863600"/>
        </p:xfrm>
        <a:graphic>
          <a:graphicData uri="http://schemas.openxmlformats.org/presentationml/2006/ole">
            <p:oleObj spid="_x0000_s83972" name="Equation" r:id="rId4" imgW="444240" imgH="431640" progId="Equation.3">
              <p:embed/>
            </p:oleObj>
          </a:graphicData>
        </a:graphic>
      </p:graphicFrame>
      <p:cxnSp>
        <p:nvCxnSpPr>
          <p:cNvPr id="141" name="Straight Arrow Connector 140"/>
          <p:cNvCxnSpPr/>
          <p:nvPr/>
        </p:nvCxnSpPr>
        <p:spPr>
          <a:xfrm rot="16200000" flipH="1">
            <a:off x="304503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Title 1"/>
          <p:cNvSpPr txBox="1">
            <a:spLocks/>
          </p:cNvSpPr>
          <p:nvPr/>
        </p:nvSpPr>
        <p:spPr>
          <a:xfrm>
            <a:off x="-128958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rot="16200000" flipH="1">
            <a:off x="304503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4" name="Title 1"/>
          <p:cNvSpPr txBox="1">
            <a:spLocks/>
          </p:cNvSpPr>
          <p:nvPr/>
        </p:nvSpPr>
        <p:spPr>
          <a:xfrm>
            <a:off x="-128958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39"/>
          <p:cNvGrpSpPr/>
          <p:nvPr/>
        </p:nvGrpSpPr>
        <p:grpSpPr>
          <a:xfrm>
            <a:off x="5501747" y="1462421"/>
            <a:ext cx="160687" cy="1414811"/>
            <a:chOff x="4491665" y="3124200"/>
            <a:chExt cx="160687" cy="1414811"/>
          </a:xfrm>
        </p:grpSpPr>
        <p:grpSp>
          <p:nvGrpSpPr>
            <p:cNvPr id="2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0" name="Straight Connector 2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54"/>
          <p:cNvGrpSpPr/>
          <p:nvPr/>
        </p:nvGrpSpPr>
        <p:grpSpPr>
          <a:xfrm>
            <a:off x="5501749" y="2822387"/>
            <a:ext cx="160687" cy="1414811"/>
            <a:chOff x="4491667" y="3124200"/>
            <a:chExt cx="160687" cy="1414811"/>
          </a:xfrm>
        </p:grpSpPr>
        <p:grpSp>
          <p:nvGrpSpPr>
            <p:cNvPr id="205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Title 1"/>
          <p:cNvSpPr txBox="1">
            <a:spLocks/>
          </p:cNvSpPr>
          <p:nvPr/>
        </p:nvSpPr>
        <p:spPr>
          <a:xfrm>
            <a:off x="4767459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5609874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609874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7" name="Straight Arrow Connector 196"/>
          <p:cNvCxnSpPr/>
          <p:nvPr/>
        </p:nvCxnSpPr>
        <p:spPr>
          <a:xfrm rot="16200000" flipH="1">
            <a:off x="4982154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4548693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089775" y="1455738"/>
          <a:ext cx="812800" cy="863600"/>
        </p:xfrm>
        <a:graphic>
          <a:graphicData uri="http://schemas.openxmlformats.org/presentationml/2006/ole">
            <p:oleObj spid="_x0000_s83975" name="Equation" r:id="rId5" imgW="406080" imgH="431640" progId="Equation.3">
              <p:embed/>
            </p:oleObj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7123113" y="3127375"/>
          <a:ext cx="838200" cy="863600"/>
        </p:xfrm>
        <a:graphic>
          <a:graphicData uri="http://schemas.openxmlformats.org/presentationml/2006/ole">
            <p:oleObj spid="_x0000_s83976" name="Equation" r:id="rId6" imgW="419040" imgH="431640" progId="Equation.3">
              <p:embed/>
            </p:oleObj>
          </a:graphicData>
        </a:graphic>
      </p:graphicFrame>
      <p:cxnSp>
        <p:nvCxnSpPr>
          <p:cNvPr id="201" name="Straight Arrow Connector 200"/>
          <p:cNvCxnSpPr/>
          <p:nvPr/>
        </p:nvCxnSpPr>
        <p:spPr>
          <a:xfrm rot="16200000" flipH="1">
            <a:off x="4982154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2" name="Title 1"/>
          <p:cNvSpPr txBox="1">
            <a:spLocks/>
          </p:cNvSpPr>
          <p:nvPr/>
        </p:nvSpPr>
        <p:spPr>
          <a:xfrm>
            <a:off x="4548693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rot="16200000" flipH="1">
            <a:off x="4982154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" name="Title 1"/>
          <p:cNvSpPr txBox="1">
            <a:spLocks/>
          </p:cNvSpPr>
          <p:nvPr/>
        </p:nvSpPr>
        <p:spPr>
          <a:xfrm>
            <a:off x="4548693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3" name="Title 1"/>
          <p:cNvSpPr txBox="1">
            <a:spLocks/>
          </p:cNvSpPr>
          <p:nvPr/>
        </p:nvSpPr>
        <p:spPr>
          <a:xfrm>
            <a:off x="4617418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802308" y="30550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5847192" y="368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36" name="Title 1"/>
          <p:cNvSpPr txBox="1">
            <a:spLocks/>
          </p:cNvSpPr>
          <p:nvPr/>
        </p:nvSpPr>
        <p:spPr>
          <a:xfrm>
            <a:off x="5706091" y="32132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7" name="Title 1"/>
          <p:cNvSpPr txBox="1">
            <a:spLocks/>
          </p:cNvSpPr>
          <p:nvPr/>
        </p:nvSpPr>
        <p:spPr>
          <a:xfrm>
            <a:off x="279757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8" name="Title 1"/>
          <p:cNvSpPr txBox="1">
            <a:spLocks/>
          </p:cNvSpPr>
          <p:nvPr/>
        </p:nvSpPr>
        <p:spPr>
          <a:xfrm>
            <a:off x="5402700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2481699" y="2443656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itle 1"/>
          <p:cNvSpPr txBox="1">
            <a:spLocks/>
          </p:cNvSpPr>
          <p:nvPr/>
        </p:nvSpPr>
        <p:spPr>
          <a:xfrm>
            <a:off x="1768112" y="27484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562584" y="19986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561865" y="35861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2531407" y="260133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368186" y="229416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3063693" y="2354614"/>
          <a:ext cx="914400" cy="787400"/>
        </p:xfrm>
        <a:graphic>
          <a:graphicData uri="http://schemas.openxmlformats.org/presentationml/2006/ole">
            <p:oleObj spid="_x0000_s86018" name="Equation" r:id="rId4" imgW="457200" imgH="393480" progId="Equation.3">
              <p:embed/>
            </p:oleObj>
          </a:graphicData>
        </a:graphic>
      </p:graphicFrame>
      <p:sp>
        <p:nvSpPr>
          <p:cNvPr id="265" name="Rectangle 264"/>
          <p:cNvSpPr/>
          <p:nvPr/>
        </p:nvSpPr>
        <p:spPr>
          <a:xfrm>
            <a:off x="1600200" y="501134"/>
            <a:ext cx="672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Both</a:t>
            </a:r>
            <a:r>
              <a:rPr lang="en-US" dirty="0" smtClean="0"/>
              <a:t> can be used to label nodes, resistors, voltages, currents, etc.</a:t>
            </a:r>
            <a:endParaRPr lang="en-US" dirty="0"/>
          </a:p>
        </p:txBody>
      </p:sp>
      <p:sp>
        <p:nvSpPr>
          <p:cNvPr id="266" name="Cloud 265"/>
          <p:cNvSpPr/>
          <p:nvPr/>
        </p:nvSpPr>
        <p:spPr>
          <a:xfrm rot="5400000">
            <a:off x="-430395" y="2120336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H="1" flipV="1">
            <a:off x="1895293" y="3955485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16200000">
            <a:off x="2352493" y="374593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16200000">
            <a:off x="2301696" y="2272737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10800000">
            <a:off x="1809569" y="2021912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39"/>
          <p:cNvGrpSpPr/>
          <p:nvPr/>
        </p:nvGrpSpPr>
        <p:grpSpPr>
          <a:xfrm>
            <a:off x="6787183" y="2607385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29121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868068" y="216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867349" y="3749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6506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5789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6" name="Object 2"/>
          <p:cNvGraphicFramePr>
            <a:graphicFrameLocks noChangeAspect="1"/>
          </p:cNvGraphicFramePr>
          <p:nvPr/>
        </p:nvGraphicFramePr>
        <p:xfrm>
          <a:off x="7381876" y="2518343"/>
          <a:ext cx="889000" cy="787400"/>
        </p:xfrm>
        <a:graphic>
          <a:graphicData uri="http://schemas.openxmlformats.org/presentationml/2006/ole">
            <p:oleObj spid="_x0000_s86022" name="Equation" r:id="rId5" imgW="444240" imgH="393480" progId="Equation.3">
              <p:embed/>
            </p:oleObj>
          </a:graphicData>
        </a:graphic>
      </p:graphicFrame>
      <p:sp>
        <p:nvSpPr>
          <p:cNvPr id="157" name="Cloud 156"/>
          <p:cNvSpPr/>
          <p:nvPr/>
        </p:nvSpPr>
        <p:spPr>
          <a:xfrm rot="5400000">
            <a:off x="3875089" y="2284065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119214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390966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436466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185641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itle 1"/>
          <p:cNvSpPr txBox="1">
            <a:spLocks/>
          </p:cNvSpPr>
          <p:nvPr/>
        </p:nvSpPr>
        <p:spPr>
          <a:xfrm>
            <a:off x="663750" y="4534924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6867349" y="4698653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notation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9782" y="1229965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97703" y="31155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042587" y="3743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6868070" y="32896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874000" y="2948977"/>
          <a:ext cx="812800" cy="863600"/>
        </p:xfrm>
        <a:graphic>
          <a:graphicData uri="http://schemas.openxmlformats.org/presentationml/2006/ole">
            <p:oleObj spid="_x0000_s89091" name="Equation" r:id="rId3" imgW="406080" imgH="431640" progId="Equation.3">
              <p:embed/>
            </p:oleObj>
          </a:graphicData>
        </a:graphic>
      </p:graphicFrame>
      <p:grpSp>
        <p:nvGrpSpPr>
          <p:cNvPr id="7" name="Group 39"/>
          <p:cNvGrpSpPr/>
          <p:nvPr/>
        </p:nvGrpSpPr>
        <p:grpSpPr>
          <a:xfrm>
            <a:off x="6787183" y="2877363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3182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9611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88952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7" name="Cloud 156"/>
          <p:cNvSpPr/>
          <p:nvPr/>
        </p:nvSpPr>
        <p:spPr>
          <a:xfrm rot="5400000">
            <a:off x="3875089" y="2554043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38919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417964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706444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455619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itle 1"/>
          <p:cNvSpPr txBox="1">
            <a:spLocks/>
          </p:cNvSpPr>
          <p:nvPr/>
        </p:nvSpPr>
        <p:spPr>
          <a:xfrm>
            <a:off x="6867349" y="496863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9" name="Group 39"/>
          <p:cNvGrpSpPr/>
          <p:nvPr/>
        </p:nvGrpSpPr>
        <p:grpSpPr>
          <a:xfrm>
            <a:off x="2396854" y="2879467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itle 1"/>
          <p:cNvSpPr txBox="1">
            <a:spLocks/>
          </p:cNvSpPr>
          <p:nvPr/>
        </p:nvSpPr>
        <p:spPr>
          <a:xfrm>
            <a:off x="1683267" y="31842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77739" y="2434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477020" y="40219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 rot="16200000" flipH="1">
            <a:off x="2446562" y="303714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4" name="Title 1"/>
          <p:cNvSpPr txBox="1">
            <a:spLocks/>
          </p:cNvSpPr>
          <p:nvPr/>
        </p:nvSpPr>
        <p:spPr>
          <a:xfrm>
            <a:off x="2283341" y="2729976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9" name="Object 2"/>
          <p:cNvGraphicFramePr>
            <a:graphicFrameLocks noChangeAspect="1"/>
          </p:cNvGraphicFramePr>
          <p:nvPr/>
        </p:nvGraphicFramePr>
        <p:xfrm>
          <a:off x="2991547" y="2790425"/>
          <a:ext cx="889000" cy="787400"/>
        </p:xfrm>
        <a:graphic>
          <a:graphicData uri="http://schemas.openxmlformats.org/presentationml/2006/ole">
            <p:oleObj spid="_x0000_s89093" name="Equation" r:id="rId4" imgW="444240" imgH="393480" progId="Equation.3">
              <p:embed/>
            </p:oleObj>
          </a:graphicData>
        </a:graphic>
      </p:graphicFrame>
      <p:sp>
        <p:nvSpPr>
          <p:cNvPr id="111" name="Cloud 110"/>
          <p:cNvSpPr/>
          <p:nvPr/>
        </p:nvSpPr>
        <p:spPr>
          <a:xfrm rot="5400000">
            <a:off x="-515240" y="2556147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 rot="10800000" flipH="1" flipV="1">
            <a:off x="1810448" y="4391296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>
            <a:off x="2267648" y="418174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>
            <a:off x="2216851" y="2708548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>
            <a:off x="1724724" y="2457723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itle 1"/>
          <p:cNvSpPr txBox="1">
            <a:spLocks/>
          </p:cNvSpPr>
          <p:nvPr/>
        </p:nvSpPr>
        <p:spPr>
          <a:xfrm>
            <a:off x="2477020" y="4970735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2 due Wed week 3 in disc.</a:t>
            </a:r>
          </a:p>
          <a:p>
            <a:r>
              <a:rPr lang="en-US" dirty="0" smtClean="0"/>
              <a:t>Quiz #2 due Mon. </a:t>
            </a:r>
            <a:r>
              <a:rPr lang="en-US" dirty="0" err="1" smtClean="0"/>
              <a:t>midnt</a:t>
            </a:r>
            <a:r>
              <a:rPr lang="en-US" dirty="0" smtClean="0"/>
              <a:t>. Week 3</a:t>
            </a:r>
          </a:p>
          <a:p>
            <a:r>
              <a:rPr lang="en-US" dirty="0" smtClean="0"/>
              <a:t>Midterm next Thursday (</a:t>
            </a:r>
            <a:r>
              <a:rPr lang="en-US" dirty="0" err="1" smtClean="0"/>
              <a:t>ch</a:t>
            </a:r>
            <a:r>
              <a:rPr lang="en-US" dirty="0" smtClean="0"/>
              <a:t> 1-2)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p:oleObj spid="_x0000_s90114" name="Equation" r:id="rId3" imgW="558720" imgH="4316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 flipH="1" flipV="1">
            <a:off x="365155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386091" y="190417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23911" y="20954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8989" y="1447800"/>
            <a:ext cx="25114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12001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028302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8765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1245443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083263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20671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19050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29053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7432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14300" y="4762500"/>
            <a:ext cx="2057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3158664"/>
            <a:ext cx="442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(students)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143000" y="37338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43000" y="44196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" y="51054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43000" y="57912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1613477" y="358140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1790215" y="33433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H="1">
            <a:off x="1589139" y="429131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itle 1"/>
          <p:cNvSpPr txBox="1">
            <a:spLocks/>
          </p:cNvSpPr>
          <p:nvPr/>
        </p:nvSpPr>
        <p:spPr>
          <a:xfrm>
            <a:off x="1765877" y="405324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H="1">
            <a:off x="158775" y="523155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itle 1"/>
          <p:cNvSpPr txBox="1">
            <a:spLocks/>
          </p:cNvSpPr>
          <p:nvPr/>
        </p:nvSpPr>
        <p:spPr>
          <a:xfrm>
            <a:off x="335513" y="49934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0800000" flipH="1">
            <a:off x="1600200" y="562361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itle 1"/>
          <p:cNvSpPr txBox="1">
            <a:spLocks/>
          </p:cNvSpPr>
          <p:nvPr/>
        </p:nvSpPr>
        <p:spPr>
          <a:xfrm>
            <a:off x="1776938" y="53855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Power (sink/source)</a:t>
            </a:r>
          </a:p>
          <a:p>
            <a:pPr lvl="1"/>
            <a:r>
              <a:rPr lang="en-US" dirty="0" smtClean="0"/>
              <a:t>Current (</a:t>
            </a:r>
            <a:r>
              <a:rPr lang="en-US" dirty="0" err="1" smtClean="0"/>
              <a:t>postive</a:t>
            </a:r>
            <a:r>
              <a:rPr lang="en-US" dirty="0" smtClean="0"/>
              <a:t>/negative)</a:t>
            </a:r>
          </a:p>
          <a:p>
            <a:pPr lvl="1"/>
            <a:r>
              <a:rPr lang="en-US" dirty="0" smtClean="0"/>
              <a:t>Dependent sources</a:t>
            </a:r>
          </a:p>
          <a:p>
            <a:r>
              <a:rPr lang="en-US" dirty="0" smtClean="0"/>
              <a:t>Resistors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dirty="0" smtClean="0"/>
              <a:t>Examples</a:t>
            </a:r>
            <a:r>
              <a:rPr lang="en-US" sz="3100" dirty="0" smtClean="0"/>
              <a:t> (resistor circuits)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laws</a:t>
            </a:r>
          </a:p>
          <a:p>
            <a:r>
              <a:rPr lang="en-US" sz="3100" dirty="0" smtClean="0"/>
              <a:t>Example applications of </a:t>
            </a:r>
            <a:r>
              <a:rPr lang="en-US" sz="3100" dirty="0" err="1" smtClean="0"/>
              <a:t>Kirchoff</a:t>
            </a:r>
            <a:r>
              <a:rPr lang="en-US" sz="3100" dirty="0" smtClean="0"/>
              <a:t> laws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p:oleObj spid="_x0000_s98306" name="Equation" r:id="rId4" imgW="723600" imgH="4824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p:oleObj spid="_x0000_s98307" name="Equation" r:id="rId5" imgW="711000" imgH="482400" progId="Equation.3">
              <p:embed/>
            </p:oleObj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p:oleObj spid="_x0000_s98308" name="Equation" r:id="rId6" imgW="2489040" imgH="482400" progId="Equation.3">
              <p:embed/>
            </p:oleObj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p:oleObj spid="_x0000_s91138" name="Equation" r:id="rId3" imgW="583920" imgH="431640" progId="Equation.3">
              <p:embed/>
            </p:oleObj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72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92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33963" y="3946525"/>
          <a:ext cx="2324100" cy="1393825"/>
        </p:xfrm>
        <a:graphic>
          <a:graphicData uri="http://schemas.openxmlformats.org/presentationml/2006/ole">
            <p:oleObj spid="_x0000_s4098" name="Equation" r:id="rId4" imgW="761760" imgH="457200" progId="Equation.3">
              <p:embed/>
            </p:oleObj>
          </a:graphicData>
        </a:graphic>
      </p:graphicFrame>
      <p:grpSp>
        <p:nvGrpSpPr>
          <p:cNvPr id="90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92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p:oleObj spid="_x0000_s71682" name="Equation" r:id="rId4" imgW="711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1121127" y="4485743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121127" y="3263590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5460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257364" y="3167261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133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90055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75" name="Group 18"/>
          <p:cNvGrpSpPr/>
          <p:nvPr/>
        </p:nvGrpSpPr>
        <p:grpSpPr>
          <a:xfrm rot="5400000">
            <a:off x="4011614" y="759279"/>
            <a:ext cx="1088673" cy="1414811"/>
            <a:chOff x="3581400" y="2645351"/>
            <a:chExt cx="1088673" cy="1414811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5400000">
            <a:off x="4011614" y="1689315"/>
            <a:ext cx="1088673" cy="1414811"/>
            <a:chOff x="3581400" y="2645351"/>
            <a:chExt cx="1088673" cy="1414811"/>
          </a:xfrm>
        </p:grpSpPr>
        <p:sp>
          <p:nvSpPr>
            <p:cNvPr id="9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97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 rot="5400000">
            <a:off x="2404145" y="1205543"/>
            <a:ext cx="1088673" cy="1414811"/>
            <a:chOff x="3581400" y="2645351"/>
            <a:chExt cx="1088673" cy="1414811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8" name="Straight Connector 127"/>
          <p:cNvCxnSpPr/>
          <p:nvPr/>
        </p:nvCxnSpPr>
        <p:spPr>
          <a:xfrm rot="5400000">
            <a:off x="3383166" y="1620294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98338" y="1620655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H="1" flipV="1">
            <a:off x="5263356" y="1601906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H="1" flipV="1">
            <a:off x="3655887" y="1601178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 rot="5400000">
            <a:off x="5981568" y="1197970"/>
            <a:ext cx="1088673" cy="1414811"/>
            <a:chOff x="3581400" y="2645351"/>
            <a:chExt cx="1088673" cy="1414811"/>
          </a:xfrm>
        </p:grpSpPr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9" name="Group 39"/>
            <p:cNvGrpSpPr/>
            <p:nvPr/>
          </p:nvGrpSpPr>
          <p:grpSpPr>
            <a:xfrm>
              <a:off x="3733820" y="2645351"/>
              <a:ext cx="160687" cy="1414811"/>
              <a:chOff x="449167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TextBox 153"/>
          <p:cNvSpPr txBox="1"/>
          <p:nvPr/>
        </p:nvSpPr>
        <p:spPr>
          <a:xfrm>
            <a:off x="187948" y="645570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6" name="Oval 75"/>
          <p:cNvSpPr/>
          <p:nvPr/>
        </p:nvSpPr>
        <p:spPr>
          <a:xfrm>
            <a:off x="2115956" y="153934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233310" y="153104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1733989" y="1374293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664025" y="1374293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53"/>
          <p:cNvGrpSpPr/>
          <p:nvPr/>
        </p:nvGrpSpPr>
        <p:grpSpPr>
          <a:xfrm rot="16200000">
            <a:off x="677488" y="1776898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39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1966555" y="2789104"/>
            <a:ext cx="2601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67277" y="1374293"/>
            <a:ext cx="259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115"/>
          <p:cNvGrpSpPr/>
          <p:nvPr/>
        </p:nvGrpSpPr>
        <p:grpSpPr>
          <a:xfrm>
            <a:off x="4335726" y="1374293"/>
            <a:ext cx="1088673" cy="1414811"/>
            <a:chOff x="3581400" y="2645351"/>
            <a:chExt cx="1088673" cy="1414811"/>
          </a:xfrm>
        </p:grpSpPr>
        <p:sp>
          <p:nvSpPr>
            <p:cNvPr id="11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2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132"/>
          <p:cNvGrpSpPr/>
          <p:nvPr/>
        </p:nvGrpSpPr>
        <p:grpSpPr>
          <a:xfrm>
            <a:off x="3475653" y="1374293"/>
            <a:ext cx="1088673" cy="1414811"/>
            <a:chOff x="3581400" y="2645351"/>
            <a:chExt cx="1088673" cy="1414811"/>
          </a:xfrm>
        </p:grpSpPr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4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150"/>
          <p:cNvGrpSpPr/>
          <p:nvPr/>
        </p:nvGrpSpPr>
        <p:grpSpPr>
          <a:xfrm rot="16200000">
            <a:off x="717746" y="348456"/>
            <a:ext cx="1088673" cy="1414811"/>
            <a:chOff x="3581400" y="2645351"/>
            <a:chExt cx="1088673" cy="1414811"/>
          </a:xfrm>
        </p:grpSpPr>
        <p:sp>
          <p:nvSpPr>
            <p:cNvPr id="15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4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TextBox 167"/>
          <p:cNvSpPr txBox="1"/>
          <p:nvPr/>
        </p:nvSpPr>
        <p:spPr>
          <a:xfrm>
            <a:off x="187948" y="5115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108" name="Oval 107"/>
          <p:cNvSpPr/>
          <p:nvPr/>
        </p:nvSpPr>
        <p:spPr>
          <a:xfrm>
            <a:off x="429557" y="130507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81000" y="272654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878</Words>
  <Application>Microsoft Office PowerPoint</Application>
  <PresentationFormat>On-screen Show (4:3)</PresentationFormat>
  <Paragraphs>345</Paragraphs>
  <Slides>37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EECS 70A: Network Analysis</vt:lpstr>
      <vt:lpstr>Announcements</vt:lpstr>
      <vt:lpstr>Review &amp; agenda</vt:lpstr>
      <vt:lpstr>Resistors</vt:lpstr>
      <vt:lpstr>Generalize: N resistors in parallel</vt:lpstr>
      <vt:lpstr>Generalize: N resistors in series</vt:lpstr>
      <vt:lpstr>Example problems</vt:lpstr>
      <vt:lpstr>Example problems</vt:lpstr>
      <vt:lpstr>Example problems</vt:lpstr>
      <vt:lpstr>Example problems</vt:lpstr>
      <vt:lpstr>Example problems</vt:lpstr>
      <vt:lpstr>Voltage divider</vt:lpstr>
      <vt:lpstr>Source/load</vt:lpstr>
      <vt:lpstr>“Brownout”</vt:lpstr>
      <vt:lpstr>Questions?</vt:lpstr>
      <vt:lpstr>Notation: one element</vt:lpstr>
      <vt:lpstr>Notation: two elements in series</vt:lpstr>
      <vt:lpstr>Letters and numbers</vt:lpstr>
      <vt:lpstr>Chapter 2 notation</vt:lpstr>
      <vt:lpstr>Questions?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Questions?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439</cp:revision>
  <dcterms:created xsi:type="dcterms:W3CDTF">2010-03-26T00:11:49Z</dcterms:created>
  <dcterms:modified xsi:type="dcterms:W3CDTF">2010-04-06T03:10:23Z</dcterms:modified>
</cp:coreProperties>
</file>