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64" r:id="rId3"/>
    <p:sldId id="370" r:id="rId4"/>
    <p:sldId id="369" r:id="rId5"/>
    <p:sldId id="371" r:id="rId6"/>
    <p:sldId id="372" r:id="rId7"/>
    <p:sldId id="377" r:id="rId8"/>
    <p:sldId id="378" r:id="rId9"/>
    <p:sldId id="379" r:id="rId10"/>
    <p:sldId id="380" r:id="rId11"/>
    <p:sldId id="381" r:id="rId12"/>
    <p:sldId id="389" r:id="rId13"/>
    <p:sldId id="357" r:id="rId14"/>
    <p:sldId id="360" r:id="rId15"/>
    <p:sldId id="362" r:id="rId16"/>
    <p:sldId id="363" r:id="rId17"/>
    <p:sldId id="385" r:id="rId18"/>
    <p:sldId id="386" r:id="rId19"/>
    <p:sldId id="387" r:id="rId20"/>
    <p:sldId id="390" r:id="rId21"/>
    <p:sldId id="388" r:id="rId22"/>
    <p:sldId id="354" r:id="rId23"/>
    <p:sldId id="365" r:id="rId24"/>
    <p:sldId id="366" r:id="rId25"/>
    <p:sldId id="367" r:id="rId26"/>
    <p:sldId id="395" r:id="rId27"/>
    <p:sldId id="393" r:id="rId28"/>
    <p:sldId id="394" r:id="rId29"/>
    <p:sldId id="283" r:id="rId30"/>
    <p:sldId id="291" r:id="rId31"/>
    <p:sldId id="325" r:id="rId32"/>
  </p:sldIdLst>
  <p:sldSz cx="9144000" cy="6858000" type="screen4x3"/>
  <p:notesSz cx="6950075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>
        <p:scale>
          <a:sx n="120" d="100"/>
          <a:sy n="120" d="100"/>
        </p:scale>
        <p:origin x="-3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16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2888"/>
        <p:guide pos="219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8975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2010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4/20/2010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coloradocollege.edu/dept/PC/RepresentativePhy/Pages/Photoshop/Problem%20Pictures/Nuclear%20Plant.jpg" TargetMode="External"/><Relationship Id="rId2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pubs.usgs.gov/circ/c1143/html/fig3.jp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3.bp.blogspot.com/_tUGQsLoAUMs/SKDCcJcMdSI/AAAAAAAAAww/Hkpk6CcrDoA/s400/brightsource-solar-mojave2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lectricwiringdiagram.com/wp-content/uploads/2009/12/grumman-american-tiger-wiring-diagram-aircraft-499x375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jspallanzani.free.fr/ppl/skycanada/a38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arm2.static.flickr.com/1157/1485288493_34e601ce24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d/d3/Airbus-319-cockpi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nhlbi.nih.gov/health/dci/images/ek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le-west.co.uk/photos/SO-M0721-1-F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pperybrick.com/wp-content/uploads/2008/03/roadrunner-bluetooth-communicator.jpg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hyperlink" Target="http://www.warepin.com/wp-content/uploads/2010/01/what-common-types-of-computer-hardware-are-2.jpg" TargetMode="External"/><Relationship Id="rId2" Type="http://schemas.openxmlformats.org/officeDocument/2006/relationships/hyperlink" Target="http://mayang.com/textures/Manmade/images/Plastics%20and%20Related/electronic_circuit_board_913107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0" Type="http://schemas.openxmlformats.org/officeDocument/2006/relationships/hyperlink" Target="http://www.slipperybrick.com/wp-content/uploads/2008/01/joby-bluetooth-headset.jpg" TargetMode="External"/><Relationship Id="rId4" Type="http://schemas.openxmlformats.org/officeDocument/2006/relationships/hyperlink" Target="http://www.microsoft.com/library/media/1033/windowsxp/mediacenter/images/en-us/wireless_04.jpg" TargetMode="Externa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5</a:t>
            </a:r>
          </a:p>
        </p:txBody>
      </p:sp>
      <p:sp>
        <p:nvSpPr>
          <p:cNvPr id="4" name="Rectangle 3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1"/>
            <a:ext cx="8229600" cy="885071"/>
          </a:xfrm>
        </p:spPr>
        <p:txBody>
          <a:bodyPr/>
          <a:lstStyle/>
          <a:p>
            <a:r>
              <a:rPr lang="en-US" dirty="0" smtClean="0"/>
              <a:t>Diode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604900" y="863640"/>
            <a:ext cx="450058" cy="1767516"/>
            <a:chOff x="1139426" y="1048306"/>
            <a:chExt cx="450058" cy="1767516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1019572" y="1393190"/>
              <a:ext cx="6897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Isosceles Triangle 4"/>
            <p:cNvSpPr/>
            <p:nvPr/>
          </p:nvSpPr>
          <p:spPr>
            <a:xfrm rot="10800000">
              <a:off x="1139427" y="1738074"/>
              <a:ext cx="450057" cy="387980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39426" y="2126054"/>
              <a:ext cx="45005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019572" y="2470938"/>
              <a:ext cx="6897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30211" y="308052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cell is a diode.</a:t>
            </a:r>
          </a:p>
          <a:p>
            <a:r>
              <a:rPr lang="en-US" dirty="0" smtClean="0"/>
              <a:t>Behaves like:</a:t>
            </a:r>
            <a:endParaRPr lang="en-US" dirty="0"/>
          </a:p>
        </p:txBody>
      </p:sp>
      <p:grpSp>
        <p:nvGrpSpPr>
          <p:cNvPr id="11" name="Group 452"/>
          <p:cNvGrpSpPr/>
          <p:nvPr/>
        </p:nvGrpSpPr>
        <p:grpSpPr>
          <a:xfrm rot="10800000">
            <a:off x="534254" y="4059381"/>
            <a:ext cx="485775" cy="1542982"/>
            <a:chOff x="3455209" y="1743238"/>
            <a:chExt cx="485775" cy="1542982"/>
          </a:xfrm>
        </p:grpSpPr>
        <p:sp>
          <p:nvSpPr>
            <p:cNvPr id="12" name="Oval 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4336552" y="1002140"/>
          <a:ext cx="2073275" cy="493713"/>
        </p:xfrm>
        <a:graphic>
          <a:graphicData uri="http://schemas.openxmlformats.org/presentationml/2006/ole">
            <p:oleObj spid="_x0000_s196610" name="Equation" r:id="rId3" imgW="1015920" imgH="2412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18955" y="3024872"/>
            <a:ext cx="311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 wave detector is a diode.</a:t>
            </a:r>
          </a:p>
          <a:p>
            <a:r>
              <a:rPr lang="en-US" dirty="0" smtClean="0"/>
              <a:t>Behaves like: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6294588" y="5794272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85489" y="60997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2924796" y="609971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76"/>
          <p:cNvGrpSpPr/>
          <p:nvPr/>
        </p:nvGrpSpPr>
        <p:grpSpPr>
          <a:xfrm>
            <a:off x="2681908" y="4909409"/>
            <a:ext cx="485775" cy="485775"/>
            <a:chOff x="1869750" y="2046339"/>
            <a:chExt cx="485775" cy="485775"/>
          </a:xfrm>
        </p:grpSpPr>
        <p:sp>
          <p:nvSpPr>
            <p:cNvPr id="27" name="Oval 26"/>
            <p:cNvSpPr/>
            <p:nvPr/>
          </p:nvSpPr>
          <p:spPr>
            <a:xfrm>
              <a:off x="1869750" y="204633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43100" y="2168515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 rot="5400000" flipH="1" flipV="1">
            <a:off x="2576008" y="5750928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600490" y="459205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2924799" y="426774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flipH="1">
            <a:off x="3591551" y="42051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3591551" y="603715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2700000">
            <a:off x="6445863" y="5005189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524540" y="493296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524540" y="519195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6200000" flipV="1">
            <a:off x="6415174" y="4703971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6415968" y="5719644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319068" y="459205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643377" y="426774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 flipH="1">
            <a:off x="7310129" y="42051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rot="10800000" flipV="1">
            <a:off x="6643376" y="6143063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 flipH="1">
            <a:off x="7310131" y="608050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4595097" y="506337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108971" y="6107948"/>
            <a:ext cx="9648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4882433" y="589839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>
            <a:off x="4882431" y="448552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90802" y="4275971"/>
            <a:ext cx="10011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983851" y="421341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83851" y="60453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185644" y="4494689"/>
            <a:ext cx="2086944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0.1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79351" y="3857859"/>
            <a:ext cx="2706293" cy="253122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373190" y="3559820"/>
            <a:ext cx="98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Detector</a:t>
            </a:r>
            <a:endParaRPr lang="en-US" i="1" dirty="0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 rot="16200000">
            <a:off x="1385489" y="4688755"/>
            <a:ext cx="2086944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83447" y="1712858"/>
            <a:ext cx="446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Nodal/mesh analysis won’t work on this but…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01302" y="6389082"/>
            <a:ext cx="540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Nodal/mesh analysis works on these equivalent circuits!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1"/>
            <a:ext cx="8229600" cy="885071"/>
          </a:xfrm>
        </p:spPr>
        <p:txBody>
          <a:bodyPr/>
          <a:lstStyle/>
          <a:p>
            <a:r>
              <a:rPr lang="en-US" dirty="0" smtClean="0"/>
              <a:t>Transistors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118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switch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3916357" y="1766455"/>
            <a:ext cx="5165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838168" y="1766293"/>
            <a:ext cx="857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3762221" y="1766293"/>
            <a:ext cx="412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66793" y="1508165"/>
            <a:ext cx="212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66798" y="2024743"/>
            <a:ext cx="212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4222815" y="2281281"/>
            <a:ext cx="513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222646" y="1251467"/>
            <a:ext cx="513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 flipH="1">
            <a:off x="4416785" y="86964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flipH="1">
            <a:off x="4416785" y="25378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flipH="1">
            <a:off x="3637101" y="170373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544878" y="738842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4576690" y="2484426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3100539" y="1635488"/>
            <a:ext cx="499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gate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4785489" y="1508165"/>
            <a:ext cx="446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Nodal/mesh analysis won’t work on this but…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35921" y="3869356"/>
            <a:ext cx="656309" cy="990601"/>
            <a:chOff x="3693191" y="1904999"/>
            <a:chExt cx="656309" cy="990601"/>
          </a:xfrm>
        </p:grpSpPr>
        <p:cxnSp>
          <p:nvCxnSpPr>
            <p:cNvPr id="79" name="Straight Connector 78"/>
            <p:cNvCxnSpPr/>
            <p:nvPr/>
          </p:nvCxnSpPr>
          <p:spPr>
            <a:xfrm rot="10800000">
              <a:off x="3962400" y="1905000"/>
              <a:ext cx="387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3961688" y="2895600"/>
              <a:ext cx="387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3864025" y="2003375"/>
              <a:ext cx="1967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864026" y="2797225"/>
              <a:ext cx="1967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V="1">
              <a:off x="3566103" y="2309360"/>
              <a:ext cx="523388" cy="2692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83"/>
          <p:cNvSpPr/>
          <p:nvPr/>
        </p:nvSpPr>
        <p:spPr>
          <a:xfrm flipH="1">
            <a:off x="1091519" y="382817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219612" y="3697368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87" name="Oval 86"/>
          <p:cNvSpPr/>
          <p:nvPr/>
        </p:nvSpPr>
        <p:spPr>
          <a:xfrm flipH="1">
            <a:off x="1092230" y="47910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516892" y="5130278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graphicFrame>
        <p:nvGraphicFramePr>
          <p:cNvPr id="96" name="Table 95"/>
          <p:cNvGraphicFramePr>
            <a:graphicFrameLocks noGrp="1"/>
          </p:cNvGraphicFramePr>
          <p:nvPr/>
        </p:nvGraphicFramePr>
        <p:xfrm>
          <a:off x="192133" y="5046992"/>
          <a:ext cx="164208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043"/>
                <a:gridCol w="821043"/>
              </a:tblGrid>
              <a:tr h="3056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gate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</a:t>
                      </a:r>
                      <a:endParaRPr lang="en-US" dirty="0"/>
                    </a:p>
                  </a:txBody>
                  <a:tcPr/>
                </a:tc>
              </a:tr>
              <a:tr h="3056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+ 5 V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</a:tr>
              <a:tr h="305610">
                <a:tc>
                  <a:txBody>
                    <a:bodyPr/>
                    <a:lstStyle/>
                    <a:p>
                      <a:r>
                        <a:rPr lang="en-US" dirty="0" smtClean="0"/>
                        <a:t>0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2867240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potentiometer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 rot="5400000">
            <a:off x="2990834" y="4577556"/>
            <a:ext cx="645762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oup 5"/>
          <p:cNvGrpSpPr/>
          <p:nvPr/>
        </p:nvGrpSpPr>
        <p:grpSpPr>
          <a:xfrm>
            <a:off x="3465855" y="3869356"/>
            <a:ext cx="160687" cy="1414811"/>
            <a:chOff x="4491663" y="3124200"/>
            <a:chExt cx="160687" cy="1414811"/>
          </a:xfrm>
        </p:grpSpPr>
        <p:grpSp>
          <p:nvGrpSpPr>
            <p:cNvPr id="100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8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Arrow Connector 113"/>
          <p:cNvCxnSpPr/>
          <p:nvPr/>
        </p:nvCxnSpPr>
        <p:spPr>
          <a:xfrm rot="10800000">
            <a:off x="3626540" y="4536499"/>
            <a:ext cx="827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4081292" y="4911127"/>
            <a:ext cx="746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3587758" y="4719658"/>
            <a:ext cx="363139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itle 1"/>
          <p:cNvSpPr txBox="1">
            <a:spLocks/>
          </p:cNvSpPr>
          <p:nvPr/>
        </p:nvSpPr>
        <p:spPr>
          <a:xfrm>
            <a:off x="3465490" y="4387063"/>
            <a:ext cx="1319999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 flipH="1">
            <a:off x="3501424" y="376561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 flipH="1">
            <a:off x="4391772" y="52841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3600484" y="3697368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2440539" y="4203540"/>
            <a:ext cx="1319999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2670884" y="5613631"/>
            <a:ext cx="319181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 (constant) x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gate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862701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VCCS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24" name="Group 454"/>
          <p:cNvGrpSpPr/>
          <p:nvPr/>
        </p:nvGrpSpPr>
        <p:grpSpPr>
          <a:xfrm rot="10800000">
            <a:off x="7332552" y="3866304"/>
            <a:ext cx="402824" cy="1542983"/>
            <a:chOff x="5317373" y="1743238"/>
            <a:chExt cx="402824" cy="1542983"/>
          </a:xfrm>
        </p:grpSpPr>
        <p:sp>
          <p:nvSpPr>
            <p:cNvPr id="125" name="Rectangle 124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9" name="TextBox 128"/>
          <p:cNvSpPr txBox="1"/>
          <p:nvPr/>
        </p:nvSpPr>
        <p:spPr>
          <a:xfrm>
            <a:off x="1219612" y="4720334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7598579" y="5233641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131" name="Oval 130"/>
          <p:cNvSpPr/>
          <p:nvPr/>
        </p:nvSpPr>
        <p:spPr>
          <a:xfrm flipH="1">
            <a:off x="7473459" y="538753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 flipH="1">
            <a:off x="7472194" y="37504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7571254" y="3682235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134" name="Title 1"/>
          <p:cNvSpPr txBox="1">
            <a:spLocks/>
          </p:cNvSpPr>
          <p:nvPr/>
        </p:nvSpPr>
        <p:spPr>
          <a:xfrm>
            <a:off x="7744686" y="4367130"/>
            <a:ext cx="1046486" cy="531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gate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562147" y="6389470"/>
            <a:ext cx="540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Nodal/mesh analysis works on these equivalent circuits!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417"/>
            <a:ext cx="8229600" cy="1143000"/>
          </a:xfrm>
        </p:spPr>
        <p:txBody>
          <a:bodyPr/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20" name="Group 54"/>
          <p:cNvGrpSpPr/>
          <p:nvPr/>
        </p:nvGrpSpPr>
        <p:grpSpPr>
          <a:xfrm>
            <a:off x="2997870" y="1723732"/>
            <a:ext cx="160687" cy="1414811"/>
            <a:chOff x="4491667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1"/>
          <p:cNvSpPr txBox="1">
            <a:spLocks/>
          </p:cNvSpPr>
          <p:nvPr/>
        </p:nvSpPr>
        <p:spPr>
          <a:xfrm>
            <a:off x="2263580" y="20343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2721086" y="192294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2287625" y="169960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98429" y="1948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343313" y="25759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078749" y="21066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63498" y="19335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008382" y="256109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52" name="Group 39"/>
          <p:cNvGrpSpPr/>
          <p:nvPr/>
        </p:nvGrpSpPr>
        <p:grpSpPr>
          <a:xfrm>
            <a:off x="1759154" y="1732907"/>
            <a:ext cx="160687" cy="1414811"/>
            <a:chOff x="4491665" y="3124200"/>
            <a:chExt cx="160687" cy="1414811"/>
          </a:xfrm>
        </p:grpSpPr>
        <p:grpSp>
          <p:nvGrpSpPr>
            <p:cNvPr id="53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itle 1"/>
          <p:cNvSpPr txBox="1">
            <a:spLocks/>
          </p:cNvSpPr>
          <p:nvPr/>
        </p:nvSpPr>
        <p:spPr>
          <a:xfrm>
            <a:off x="1759514" y="20917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1510343" y="1926324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itle 1"/>
          <p:cNvSpPr txBox="1">
            <a:spLocks/>
          </p:cNvSpPr>
          <p:nvPr/>
        </p:nvSpPr>
        <p:spPr>
          <a:xfrm>
            <a:off x="1076882" y="1702986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874825" y="20917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622325"/>
            <a:ext cx="5408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2 examples, each with 2 resistors.</a:t>
            </a:r>
          </a:p>
          <a:p>
            <a:r>
              <a:rPr lang="en-US" dirty="0" smtClean="0"/>
              <a:t>For both problems, find i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Is it easier to solve for the currents or the voltages first?</a:t>
            </a:r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7063588" y="666655"/>
            <a:ext cx="1943405" cy="1574106"/>
            <a:chOff x="7063588" y="666655"/>
            <a:chExt cx="1943405" cy="1574106"/>
          </a:xfrm>
        </p:grpSpPr>
        <p:grpSp>
          <p:nvGrpSpPr>
            <p:cNvPr id="74" name="Group 54"/>
            <p:cNvGrpSpPr/>
            <p:nvPr/>
          </p:nvGrpSpPr>
          <p:grpSpPr>
            <a:xfrm>
              <a:off x="7837441" y="825950"/>
              <a:ext cx="160687" cy="1414811"/>
              <a:chOff x="4491667" y="3124200"/>
              <a:chExt cx="160687" cy="1414811"/>
            </a:xfrm>
          </p:grpSpPr>
          <p:grpSp>
            <p:nvGrpSpPr>
              <p:cNvPr id="75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itle 1"/>
            <p:cNvSpPr txBox="1">
              <a:spLocks/>
            </p:cNvSpPr>
            <p:nvPr/>
          </p:nvSpPr>
          <p:spPr>
            <a:xfrm>
              <a:off x="7103151" y="11444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rot="16200000" flipH="1">
              <a:off x="7497049" y="889993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Title 1"/>
            <p:cNvSpPr txBox="1">
              <a:spLocks/>
            </p:cNvSpPr>
            <p:nvPr/>
          </p:nvSpPr>
          <p:spPr>
            <a:xfrm>
              <a:off x="7063588" y="66665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138000" y="10586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182884" y="1686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7918320" y="121678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6" name="Group 451"/>
          <p:cNvGrpSpPr/>
          <p:nvPr/>
        </p:nvGrpSpPr>
        <p:grpSpPr>
          <a:xfrm>
            <a:off x="18428" y="1716652"/>
            <a:ext cx="994846" cy="1542982"/>
            <a:chOff x="1676400" y="1743238"/>
            <a:chExt cx="994846" cy="1542982"/>
          </a:xfrm>
        </p:grpSpPr>
        <p:grpSp>
          <p:nvGrpSpPr>
            <p:cNvPr id="12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2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7" name="Group 525"/>
          <p:cNvGrpSpPr/>
          <p:nvPr/>
        </p:nvGrpSpPr>
        <p:grpSpPr>
          <a:xfrm rot="16200000">
            <a:off x="17665" y="1647472"/>
            <a:ext cx="706952" cy="559236"/>
            <a:chOff x="5620837" y="2038275"/>
            <a:chExt cx="706952" cy="559236"/>
          </a:xfrm>
        </p:grpSpPr>
        <p:cxnSp>
          <p:nvCxnSpPr>
            <p:cNvPr id="118" name="Straight Arrow Connector 11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>
            <a:off x="770387" y="1732907"/>
            <a:ext cx="23076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73492" y="3259635"/>
            <a:ext cx="2304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1778764" y="3199089"/>
            <a:ext cx="121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3017478" y="3199089"/>
            <a:ext cx="121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5135110" y="670037"/>
            <a:ext cx="1928478" cy="1587850"/>
            <a:chOff x="5135110" y="670037"/>
            <a:chExt cx="1928478" cy="158785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5974915" y="120188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5228675" y="670037"/>
              <a:ext cx="1250306" cy="1587850"/>
              <a:chOff x="5228675" y="670037"/>
              <a:chExt cx="1250306" cy="1587850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6178899" y="10437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223783" y="1671261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  <p:grpSp>
            <p:nvGrpSpPr>
              <p:cNvPr id="97" name="Group 39"/>
              <p:cNvGrpSpPr/>
              <p:nvPr/>
            </p:nvGrpSpPr>
            <p:grpSpPr>
              <a:xfrm>
                <a:off x="5974555" y="843076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98" name="Group 52"/>
                <p:cNvGrpSpPr/>
                <p:nvPr/>
              </p:nvGrpSpPr>
              <p:grpSpPr>
                <a:xfrm rot="5400000">
                  <a:off x="416940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Straight Arrow Connector 112"/>
              <p:cNvCxnSpPr/>
              <p:nvPr/>
            </p:nvCxnSpPr>
            <p:spPr>
              <a:xfrm rot="16200000" flipH="1">
                <a:off x="5662136" y="893375"/>
                <a:ext cx="32003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5228675" y="670037"/>
                <a:ext cx="854007" cy="47783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5135110" y="113075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190246" y="4783743"/>
            <a:ext cx="1943405" cy="1574106"/>
            <a:chOff x="7063588" y="666655"/>
            <a:chExt cx="1943405" cy="1574106"/>
          </a:xfrm>
        </p:grpSpPr>
        <p:grpSp>
          <p:nvGrpSpPr>
            <p:cNvPr id="148" name="Group 54"/>
            <p:cNvGrpSpPr/>
            <p:nvPr/>
          </p:nvGrpSpPr>
          <p:grpSpPr>
            <a:xfrm>
              <a:off x="7837447" y="825950"/>
              <a:ext cx="160687" cy="1414811"/>
              <a:chOff x="4491673" y="3124200"/>
              <a:chExt cx="160687" cy="1414811"/>
            </a:xfrm>
          </p:grpSpPr>
          <p:grpSp>
            <p:nvGrpSpPr>
              <p:cNvPr id="155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itle 1"/>
            <p:cNvSpPr txBox="1">
              <a:spLocks/>
            </p:cNvSpPr>
            <p:nvPr/>
          </p:nvSpPr>
          <p:spPr>
            <a:xfrm>
              <a:off x="7103151" y="11444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rot="16200000" flipH="1">
              <a:off x="7497049" y="889993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1" name="Title 1"/>
            <p:cNvSpPr txBox="1">
              <a:spLocks/>
            </p:cNvSpPr>
            <p:nvPr/>
          </p:nvSpPr>
          <p:spPr>
            <a:xfrm>
              <a:off x="7063588" y="66665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138000" y="10586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182884" y="1686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7918320" y="121678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70" name="Title 1"/>
          <p:cNvSpPr txBox="1">
            <a:spLocks/>
          </p:cNvSpPr>
          <p:nvPr/>
        </p:nvSpPr>
        <p:spPr>
          <a:xfrm>
            <a:off x="1965902" y="41197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169886" y="39615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2214770" y="45890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175" name="Group 39"/>
          <p:cNvGrpSpPr/>
          <p:nvPr/>
        </p:nvGrpSpPr>
        <p:grpSpPr>
          <a:xfrm>
            <a:off x="1965550" y="3760914"/>
            <a:ext cx="160687" cy="1414811"/>
            <a:chOff x="4491673" y="3124200"/>
            <a:chExt cx="160687" cy="1414811"/>
          </a:xfrm>
        </p:grpSpPr>
        <p:grpSp>
          <p:nvGrpSpPr>
            <p:cNvPr id="178" name="Group 52"/>
            <p:cNvGrpSpPr/>
            <p:nvPr/>
          </p:nvGrpSpPr>
          <p:grpSpPr>
            <a:xfrm rot="5400000">
              <a:off x="416941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Straight Connector 17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6" name="Straight Arrow Connector 175"/>
          <p:cNvCxnSpPr/>
          <p:nvPr/>
        </p:nvCxnSpPr>
        <p:spPr>
          <a:xfrm rot="16200000" flipH="1">
            <a:off x="1653123" y="397023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7" name="Title 1"/>
          <p:cNvSpPr txBox="1">
            <a:spLocks/>
          </p:cNvSpPr>
          <p:nvPr/>
        </p:nvSpPr>
        <p:spPr>
          <a:xfrm>
            <a:off x="1219662" y="374689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1126097" y="404858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81844" y="4267015"/>
            <a:ext cx="969184" cy="1542982"/>
            <a:chOff x="2971800" y="1743238"/>
            <a:chExt cx="969184" cy="1542982"/>
          </a:xfrm>
        </p:grpSpPr>
        <p:sp>
          <p:nvSpPr>
            <p:cNvPr id="193" name="Oval 192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93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93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99" name="Straight Connector 198"/>
          <p:cNvCxnSpPr/>
          <p:nvPr/>
        </p:nvCxnSpPr>
        <p:spPr>
          <a:xfrm rot="10800000">
            <a:off x="808937" y="3760914"/>
            <a:ext cx="1237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 flipH="1" flipV="1">
            <a:off x="548876" y="4006955"/>
            <a:ext cx="52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10800000">
            <a:off x="808937" y="6357849"/>
            <a:ext cx="12353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>
            <a:off x="514034" y="6064536"/>
            <a:ext cx="5866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Notation: two elements in series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8693" y="609600"/>
            <a:ext cx="294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 chapter 2 notation: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706091" y="16630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750975" y="229060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p:oleObj spid="_x0000_s148482" name="Equation" r:id="rId4" imgW="457200" imgH="431640" progId="Equation.3">
              <p:embed/>
            </p:oleObj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p:oleObj spid="_x0000_s148483" name="Equation" r:id="rId5" imgW="444240" imgH="431640" progId="Equation.3">
              <p:embed/>
            </p:oleObj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39"/>
          <p:cNvGrpSpPr/>
          <p:nvPr/>
        </p:nvGrpSpPr>
        <p:grpSpPr>
          <a:xfrm>
            <a:off x="5501747" y="1462421"/>
            <a:ext cx="160687" cy="1414811"/>
            <a:chOff x="449166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4"/>
          <p:cNvGrpSpPr/>
          <p:nvPr/>
        </p:nvGrpSpPr>
        <p:grpSpPr>
          <a:xfrm>
            <a:off x="5501749" y="2822387"/>
            <a:ext cx="160687" cy="1414811"/>
            <a:chOff x="4491667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6" name="Straight Connector 20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Title 1"/>
          <p:cNvSpPr txBox="1">
            <a:spLocks/>
          </p:cNvSpPr>
          <p:nvPr/>
        </p:nvSpPr>
        <p:spPr>
          <a:xfrm>
            <a:off x="4767459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3" name="Title 1"/>
          <p:cNvSpPr txBox="1">
            <a:spLocks/>
          </p:cNvSpPr>
          <p:nvPr/>
        </p:nvSpPr>
        <p:spPr>
          <a:xfrm>
            <a:off x="5609874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609874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97" name="Straight Arrow Connector 196"/>
          <p:cNvCxnSpPr/>
          <p:nvPr/>
        </p:nvCxnSpPr>
        <p:spPr>
          <a:xfrm rot="16200000" flipH="1">
            <a:off x="4982154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8" name="Title 1"/>
          <p:cNvSpPr txBox="1">
            <a:spLocks/>
          </p:cNvSpPr>
          <p:nvPr/>
        </p:nvSpPr>
        <p:spPr>
          <a:xfrm>
            <a:off x="4548693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9" name="Object 2"/>
          <p:cNvGraphicFramePr>
            <a:graphicFrameLocks noChangeAspect="1"/>
          </p:cNvGraphicFramePr>
          <p:nvPr/>
        </p:nvGraphicFramePr>
        <p:xfrm>
          <a:off x="7089775" y="1455738"/>
          <a:ext cx="812800" cy="863600"/>
        </p:xfrm>
        <a:graphic>
          <a:graphicData uri="http://schemas.openxmlformats.org/presentationml/2006/ole">
            <p:oleObj spid="_x0000_s148484" name="Equation" r:id="rId6" imgW="406080" imgH="431640" progId="Equation.3">
              <p:embed/>
            </p:oleObj>
          </a:graphicData>
        </a:graphic>
      </p:graphicFrame>
      <p:graphicFrame>
        <p:nvGraphicFramePr>
          <p:cNvPr id="200" name="Object 2"/>
          <p:cNvGraphicFramePr>
            <a:graphicFrameLocks noChangeAspect="1"/>
          </p:cNvGraphicFramePr>
          <p:nvPr/>
        </p:nvGraphicFramePr>
        <p:xfrm>
          <a:off x="7123113" y="3127375"/>
          <a:ext cx="838200" cy="863600"/>
        </p:xfrm>
        <a:graphic>
          <a:graphicData uri="http://schemas.openxmlformats.org/presentationml/2006/ole">
            <p:oleObj spid="_x0000_s148485" name="Equation" r:id="rId7" imgW="419040" imgH="431640" progId="Equation.3">
              <p:embed/>
            </p:oleObj>
          </a:graphicData>
        </a:graphic>
      </p:graphicFrame>
      <p:cxnSp>
        <p:nvCxnSpPr>
          <p:cNvPr id="201" name="Straight Arrow Connector 200"/>
          <p:cNvCxnSpPr/>
          <p:nvPr/>
        </p:nvCxnSpPr>
        <p:spPr>
          <a:xfrm rot="16200000" flipH="1">
            <a:off x="4982154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2" name="Title 1"/>
          <p:cNvSpPr txBox="1">
            <a:spLocks/>
          </p:cNvSpPr>
          <p:nvPr/>
        </p:nvSpPr>
        <p:spPr>
          <a:xfrm>
            <a:off x="4548693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 rot="16200000" flipH="1">
            <a:off x="4982154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" name="Title 1"/>
          <p:cNvSpPr txBox="1">
            <a:spLocks/>
          </p:cNvSpPr>
          <p:nvPr/>
        </p:nvSpPr>
        <p:spPr>
          <a:xfrm>
            <a:off x="4548693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3" name="Title 1"/>
          <p:cNvSpPr txBox="1">
            <a:spLocks/>
          </p:cNvSpPr>
          <p:nvPr/>
        </p:nvSpPr>
        <p:spPr>
          <a:xfrm>
            <a:off x="4617418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5802308" y="30550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5" name="TextBox 234"/>
          <p:cNvSpPr txBox="1"/>
          <p:nvPr/>
        </p:nvSpPr>
        <p:spPr>
          <a:xfrm>
            <a:off x="5847192" y="368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36" name="Title 1"/>
          <p:cNvSpPr txBox="1">
            <a:spLocks/>
          </p:cNvSpPr>
          <p:nvPr/>
        </p:nvSpPr>
        <p:spPr>
          <a:xfrm>
            <a:off x="5706091" y="321322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8" name="Title 1"/>
          <p:cNvSpPr txBox="1">
            <a:spLocks/>
          </p:cNvSpPr>
          <p:nvPr/>
        </p:nvSpPr>
        <p:spPr>
          <a:xfrm>
            <a:off x="5402700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Nodal analysis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p:oleObj spid="_x0000_s152578" name="Equation" r:id="rId4" imgW="457200" imgH="431640" progId="Equation.3">
              <p:embed/>
            </p:oleObj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p:oleObj spid="_x0000_s152579" name="Equation" r:id="rId5" imgW="444240" imgH="431640" progId="Equation.3">
              <p:embed/>
            </p:oleObj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3417367" y="659045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Example (Ch. 2 notation)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1" name="Group 278"/>
          <p:cNvGrpSpPr/>
          <p:nvPr/>
        </p:nvGrpSpPr>
        <p:grpSpPr>
          <a:xfrm>
            <a:off x="1905000" y="897148"/>
            <a:ext cx="2493800" cy="671206"/>
            <a:chOff x="1905000" y="913877"/>
            <a:chExt cx="2493800" cy="671206"/>
          </a:xfrm>
        </p:grpSpPr>
        <p:grpSp>
          <p:nvGrpSpPr>
            <p:cNvPr id="185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66" name="TextBox 26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67" name="TextBox 26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6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193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62" name="TextBox 261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63" name="TextBox 262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61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4" name="Group 279"/>
          <p:cNvGrpSpPr/>
          <p:nvPr/>
        </p:nvGrpSpPr>
        <p:grpSpPr>
          <a:xfrm>
            <a:off x="1905000" y="2376794"/>
            <a:ext cx="2493800" cy="671206"/>
            <a:chOff x="1905000" y="913877"/>
            <a:chExt cx="2493800" cy="671206"/>
          </a:xfrm>
        </p:grpSpPr>
        <p:grpSp>
          <p:nvGrpSpPr>
            <p:cNvPr id="196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8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9" name="TextBox 288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8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9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5" name="TextBox 284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4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3" name="Group 290"/>
          <p:cNvGrpSpPr/>
          <p:nvPr/>
        </p:nvGrpSpPr>
        <p:grpSpPr>
          <a:xfrm>
            <a:off x="1905000" y="3748394"/>
            <a:ext cx="2493800" cy="671206"/>
            <a:chOff x="1905000" y="913877"/>
            <a:chExt cx="2493800" cy="671206"/>
          </a:xfrm>
        </p:grpSpPr>
        <p:grpSp>
          <p:nvGrpSpPr>
            <p:cNvPr id="204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205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300" name="TextBox 299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01" name="TextBox 300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9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6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7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96" name="TextBox 29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7" name="TextBox 29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8" name="Group 401"/>
          <p:cNvGrpSpPr/>
          <p:nvPr/>
        </p:nvGrpSpPr>
        <p:grpSpPr>
          <a:xfrm>
            <a:off x="4397727" y="1724065"/>
            <a:ext cx="1088673" cy="2410351"/>
            <a:chOff x="4397727" y="1724065"/>
            <a:chExt cx="1088673" cy="2410351"/>
          </a:xfrm>
        </p:grpSpPr>
        <p:grpSp>
          <p:nvGrpSpPr>
            <p:cNvPr id="209" name="Group 312"/>
            <p:cNvGrpSpPr/>
            <p:nvPr/>
          </p:nvGrpSpPr>
          <p:grpSpPr>
            <a:xfrm>
              <a:off x="4397727" y="1724065"/>
              <a:ext cx="1088673" cy="1006312"/>
              <a:chOff x="5057597" y="1954753"/>
              <a:chExt cx="1088673" cy="1006312"/>
            </a:xfrm>
          </p:grpSpPr>
          <p:grpSp>
            <p:nvGrpSpPr>
              <p:cNvPr id="210" name="Group 202"/>
              <p:cNvGrpSpPr/>
              <p:nvPr/>
            </p:nvGrpSpPr>
            <p:grpSpPr>
              <a:xfrm rot="16200000">
                <a:off x="4914112" y="2304020"/>
                <a:ext cx="1006312" cy="307777"/>
                <a:chOff x="1155827" y="1889057"/>
                <a:chExt cx="1006312" cy="307777"/>
              </a:xfrm>
            </p:grpSpPr>
            <p:sp>
              <p:nvSpPr>
                <p:cNvPr id="311" name="TextBox 310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2" name="TextBox 311"/>
                <p:cNvSpPr txBox="1"/>
                <p:nvPr/>
              </p:nvSpPr>
              <p:spPr>
                <a:xfrm rot="5400000">
                  <a:off x="1888667" y="1881043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0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1" name="Group 313"/>
            <p:cNvGrpSpPr/>
            <p:nvPr/>
          </p:nvGrpSpPr>
          <p:grpSpPr>
            <a:xfrm>
              <a:off x="4397727" y="3128104"/>
              <a:ext cx="1088673" cy="1006312"/>
              <a:chOff x="5057597" y="1954754"/>
              <a:chExt cx="1088673" cy="1006312"/>
            </a:xfrm>
          </p:grpSpPr>
          <p:grpSp>
            <p:nvGrpSpPr>
              <p:cNvPr id="212" name="Group 202"/>
              <p:cNvGrpSpPr/>
              <p:nvPr/>
            </p:nvGrpSpPr>
            <p:grpSpPr>
              <a:xfrm rot="16200000">
                <a:off x="4914114" y="2304021"/>
                <a:ext cx="1006312" cy="307777"/>
                <a:chOff x="1155831" y="1889054"/>
                <a:chExt cx="1006312" cy="307777"/>
              </a:xfrm>
            </p:grpSpPr>
            <p:sp>
              <p:nvSpPr>
                <p:cNvPr id="317" name="TextBox 316"/>
                <p:cNvSpPr txBox="1"/>
                <p:nvPr/>
              </p:nvSpPr>
              <p:spPr>
                <a:xfrm rot="10800000">
                  <a:off x="1155831" y="1889054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8" name="TextBox 317"/>
                <p:cNvSpPr txBox="1"/>
                <p:nvPr/>
              </p:nvSpPr>
              <p:spPr>
                <a:xfrm rot="5400000">
                  <a:off x="1888671" y="1881040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6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3" name="Group 402"/>
          <p:cNvGrpSpPr/>
          <p:nvPr/>
        </p:nvGrpSpPr>
        <p:grpSpPr>
          <a:xfrm>
            <a:off x="2949927" y="1752604"/>
            <a:ext cx="1088673" cy="2410351"/>
            <a:chOff x="4397727" y="1724067"/>
            <a:chExt cx="1088673" cy="2410351"/>
          </a:xfrm>
        </p:grpSpPr>
        <p:grpSp>
          <p:nvGrpSpPr>
            <p:cNvPr id="214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15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8" y="1889056"/>
                <a:chExt cx="1006312" cy="307777"/>
              </a:xfrm>
            </p:grpSpPr>
            <p:sp>
              <p:nvSpPr>
                <p:cNvPr id="412" name="TextBox 411"/>
                <p:cNvSpPr txBox="1"/>
                <p:nvPr/>
              </p:nvSpPr>
              <p:spPr>
                <a:xfrm rot="10800000">
                  <a:off x="1155828" y="1889056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13" name="TextBox 412"/>
                <p:cNvSpPr txBox="1"/>
                <p:nvPr/>
              </p:nvSpPr>
              <p:spPr>
                <a:xfrm rot="5400000">
                  <a:off x="1888668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1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6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17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08" name="TextBox 407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09" name="TextBox 408"/>
                <p:cNvSpPr txBox="1"/>
                <p:nvPr/>
              </p:nvSpPr>
              <p:spPr>
                <a:xfrm rot="5400000">
                  <a:off x="1888665" y="1881046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07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8" name="Group 413"/>
          <p:cNvGrpSpPr/>
          <p:nvPr/>
        </p:nvGrpSpPr>
        <p:grpSpPr>
          <a:xfrm>
            <a:off x="1524000" y="1691629"/>
            <a:ext cx="1088673" cy="2410351"/>
            <a:chOff x="4397727" y="1724067"/>
            <a:chExt cx="1088673" cy="2410351"/>
          </a:xfrm>
        </p:grpSpPr>
        <p:grpSp>
          <p:nvGrpSpPr>
            <p:cNvPr id="219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20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7" y="1889057"/>
                <a:chExt cx="1006312" cy="307777"/>
              </a:xfrm>
            </p:grpSpPr>
            <p:sp>
              <p:nvSpPr>
                <p:cNvPr id="423" name="TextBox 422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4" name="TextBox 423"/>
                <p:cNvSpPr txBox="1"/>
                <p:nvPr/>
              </p:nvSpPr>
              <p:spPr>
                <a:xfrm rot="5400000">
                  <a:off x="1888667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22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1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22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19" name="TextBox 418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0" name="TextBox 419"/>
                <p:cNvSpPr txBox="1"/>
                <p:nvPr/>
              </p:nvSpPr>
              <p:spPr>
                <a:xfrm rot="5400000">
                  <a:off x="1888665" y="1881045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8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19" name="TextBox 318"/>
          <p:cNvSpPr txBox="1"/>
          <p:nvPr/>
        </p:nvSpPr>
        <p:spPr>
          <a:xfrm>
            <a:off x="457201" y="5105400"/>
            <a:ext cx="337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Label voltages as </a:t>
            </a:r>
            <a:r>
              <a:rPr lang="en-US" u="sng" dirty="0" smtClean="0"/>
              <a:t>drops</a:t>
            </a:r>
            <a:r>
              <a:rPr lang="en-US" dirty="0" smtClean="0"/>
              <a:t> across resistors.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4911289" y="4951805"/>
            <a:ext cx="2852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drop across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28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29" name="Group 328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0" name="Oval 329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Arrow Connector 330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30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330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Same circuit: Nodal analysis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457200" y="4951805"/>
            <a:ext cx="439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 (Same as before)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of node 1 relative to </a:t>
            </a:r>
          </a:p>
          <a:p>
            <a:r>
              <a:rPr lang="en-US" dirty="0" smtClean="0"/>
              <a:t>	reference node. (Different from before)</a:t>
            </a:r>
          </a:p>
        </p:txBody>
      </p:sp>
      <p:sp>
        <p:nvSpPr>
          <p:cNvPr id="321" name="Title 1"/>
          <p:cNvSpPr txBox="1">
            <a:spLocks/>
          </p:cNvSpPr>
          <p:nvPr/>
        </p:nvSpPr>
        <p:spPr>
          <a:xfrm>
            <a:off x="241707" y="457200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KCL + ohm.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34" name="Group 333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Kramer’s rule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798702"/>
          <a:ext cx="2906422" cy="1634397"/>
        </p:xfrm>
        <a:graphic>
          <a:graphicData uri="http://schemas.openxmlformats.org/presentationml/2006/ole">
            <p:oleObj spid="_x0000_s198658" name="Equation" r:id="rId3" imgW="1218960" imgH="6858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Determinants: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846138"/>
          <a:ext cx="2392363" cy="2846388"/>
        </p:xfrm>
        <a:graphic>
          <a:graphicData uri="http://schemas.openxmlformats.org/presentationml/2006/ole">
            <p:oleObj spid="_x0000_s199682" name="Equation" r:id="rId3" imgW="1002960" imgH="119376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96793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1543504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525"/>
          <p:cNvGrpSpPr/>
          <p:nvPr/>
        </p:nvGrpSpPr>
        <p:grpSpPr>
          <a:xfrm>
            <a:off x="3012652" y="964764"/>
            <a:ext cx="706952" cy="559236"/>
            <a:chOff x="5620837" y="2038275"/>
            <a:chExt cx="706952" cy="559236"/>
          </a:xfrm>
        </p:grpSpPr>
        <p:cxnSp>
          <p:nvCxnSpPr>
            <p:cNvPr id="466" name="Straight Arrow Connector 465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7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1" name="Group 526"/>
          <p:cNvGrpSpPr/>
          <p:nvPr/>
        </p:nvGrpSpPr>
        <p:grpSpPr>
          <a:xfrm>
            <a:off x="1617185" y="964764"/>
            <a:ext cx="706952" cy="559236"/>
            <a:chOff x="5620837" y="2038275"/>
            <a:chExt cx="706952" cy="559236"/>
          </a:xfrm>
        </p:grpSpPr>
        <p:cxnSp>
          <p:nvCxnSpPr>
            <p:cNvPr id="528" name="Straight Arrow Connector 52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526"/>
          <p:cNvGrpSpPr/>
          <p:nvPr/>
        </p:nvGrpSpPr>
        <p:grpSpPr>
          <a:xfrm>
            <a:off x="787471" y="984268"/>
            <a:ext cx="706952" cy="559236"/>
            <a:chOff x="5620837" y="2038275"/>
            <a:chExt cx="706952" cy="559236"/>
          </a:xfrm>
        </p:grpSpPr>
        <p:cxnSp>
          <p:nvCxnSpPr>
            <p:cNvPr id="253" name="Straight Arrow Connector 252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4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56" name="Straight Connector 255"/>
          <p:cNvCxnSpPr/>
          <p:nvPr/>
        </p:nvCxnSpPr>
        <p:spPr>
          <a:xfrm>
            <a:off x="550792" y="2962809"/>
            <a:ext cx="40246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>
            <a:off x="3871864" y="2259212"/>
            <a:ext cx="14071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937303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Ground?</a:t>
            </a:r>
            <a:endParaRPr lang="en-US" dirty="0"/>
          </a:p>
        </p:txBody>
      </p:sp>
      <p:pic>
        <p:nvPicPr>
          <p:cNvPr id="201730" name="Picture 2" descr="C:\Users\Peter Burke\AppData\Local\Microsoft\Windows\Temporary Internet Files\Content.IE5\C7WT3379\MPj043850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506" y="1808342"/>
            <a:ext cx="3296506" cy="3199213"/>
          </a:xfrm>
          <a:prstGeom prst="rect">
            <a:avLst/>
          </a:prstGeom>
          <a:noFill/>
        </p:spPr>
      </p:pic>
      <p:pic>
        <p:nvPicPr>
          <p:cNvPr id="201732" name="Picture 4" descr="C:\Users\Peter Burke\AppData\Local\Microsoft\Windows\Temporary Internet Files\Content.IE5\OS54QNG3\MPj030582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773" y="1600200"/>
            <a:ext cx="2609088" cy="3657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729161" y="3102597"/>
            <a:ext cx="877929" cy="1588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9374" y="1808342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38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39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40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9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14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12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3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467892" y="3177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98048" y="124353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586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Lecture 3, Week 2: 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715292" y="3147774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2590797" y="4034585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2298090" y="17267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563219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916695" y="38328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450490" y="39627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018124" y="368318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361816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3600" y="2563333"/>
            <a:ext cx="1269564" cy="12695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03164" y="1696327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1246398" y="1676131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403164" y="3832896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246399" y="3832897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H="1">
            <a:off x="2590796" y="2285996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77460" y="1780848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610747" y="1829290"/>
            <a:ext cx="299547" cy="20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861853" y="4129840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370320" y="3964078"/>
            <a:ext cx="346252" cy="343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157442" y="149816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71600" y="1828800"/>
            <a:ext cx="2613542" cy="261850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Supernode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348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node with a voltage source in it…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916237" y="1960412"/>
            <a:ext cx="1050374" cy="170236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73999" y="2908394"/>
            <a:ext cx="25348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1425" y="16409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41425" y="23267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9425" y="34900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41425" y="41758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911902" y="1488568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2088640" y="12504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H="1">
            <a:off x="1887564" y="219848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2064302" y="196041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 flipH="1">
            <a:off x="457200" y="3616174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33938" y="337810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H="1">
            <a:off x="1898625" y="400823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075363" y="377016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198537" y="2133600"/>
            <a:ext cx="485775" cy="1488125"/>
            <a:chOff x="5172949" y="2484911"/>
            <a:chExt cx="485775" cy="1488125"/>
          </a:xfrm>
        </p:grpSpPr>
        <p:sp>
          <p:nvSpPr>
            <p:cNvPr id="49" name="Oval 48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171201" y="4572000"/>
            <a:ext cx="777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Must</a:t>
            </a:r>
            <a:r>
              <a:rPr lang="en-US" dirty="0" smtClean="0"/>
              <a:t> define a </a:t>
            </a:r>
            <a:r>
              <a:rPr lang="en-US" dirty="0" err="1" smtClean="0"/>
              <a:t>supernode</a:t>
            </a:r>
            <a:r>
              <a:rPr lang="en-US" dirty="0" smtClean="0"/>
              <a:t> if a voltage source appears when doing nodal analysis…</a:t>
            </a:r>
          </a:p>
          <a:p>
            <a:r>
              <a:rPr lang="en-US" dirty="0" smtClean="0"/>
              <a:t>(unless one end of voltage source connected to reference node)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267682" y="1591080"/>
            <a:ext cx="57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KCL:</a:t>
            </a:r>
            <a:endParaRPr lang="en-US" dirty="0"/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265378" y="5334000"/>
            <a:ext cx="3373422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KCL + ohm to all nodes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supernodes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KVL to loop with voltage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3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57" name="Group 450"/>
          <p:cNvGrpSpPr/>
          <p:nvPr/>
        </p:nvGrpSpPr>
        <p:grpSpPr>
          <a:xfrm rot="16200000">
            <a:off x="1125690" y="1204699"/>
            <a:ext cx="485775" cy="1542982"/>
            <a:chOff x="2185471" y="1743238"/>
            <a:chExt cx="485775" cy="1542982"/>
          </a:xfrm>
        </p:grpSpPr>
        <p:grpSp>
          <p:nvGrpSpPr>
            <p:cNvPr id="159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itle 1"/>
          <p:cNvSpPr txBox="1">
            <a:spLocks/>
          </p:cNvSpPr>
          <p:nvPr/>
        </p:nvSpPr>
        <p:spPr>
          <a:xfrm>
            <a:off x="887038" y="12242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2934374" y="1856558"/>
            <a:ext cx="969184" cy="1542982"/>
            <a:chOff x="2971800" y="1743238"/>
            <a:chExt cx="969184" cy="1542982"/>
          </a:xfrm>
        </p:grpSpPr>
        <p:sp>
          <p:nvSpPr>
            <p:cNvPr id="166" name="Oval 16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6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>
            <a:off x="597087" y="3395655"/>
            <a:ext cx="3068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3" name="Group 449"/>
          <p:cNvGrpSpPr/>
          <p:nvPr/>
        </p:nvGrpSpPr>
        <p:grpSpPr>
          <a:xfrm rot="5400000">
            <a:off x="2558768" y="945294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209"/>
          <p:cNvGrpSpPr/>
          <p:nvPr/>
        </p:nvGrpSpPr>
        <p:grpSpPr>
          <a:xfrm rot="5400000">
            <a:off x="1533151" y="-11351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17" name="Straight Connector 216"/>
          <p:cNvCxnSpPr/>
          <p:nvPr/>
        </p:nvCxnSpPr>
        <p:spPr>
          <a:xfrm>
            <a:off x="2773332" y="900475"/>
            <a:ext cx="892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 flipH="1" flipV="1">
            <a:off x="3186768" y="1377722"/>
            <a:ext cx="957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 flipH="1" flipV="1">
            <a:off x="56185" y="1440660"/>
            <a:ext cx="10803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0800000">
            <a:off x="597088" y="898886"/>
            <a:ext cx="6491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848952" y="239805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Arrow Connector 166"/>
          <p:cNvCxnSpPr/>
          <p:nvPr/>
        </p:nvCxnSpPr>
        <p:spPr>
          <a:xfrm rot="5400000" flipH="1" flipV="1">
            <a:off x="4934678" y="262188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6" idx="0"/>
          </p:cNvCxnSpPr>
          <p:nvPr/>
        </p:nvCxnSpPr>
        <p:spPr>
          <a:xfrm rot="5400000" flipH="1" flipV="1">
            <a:off x="4885180" y="2191390"/>
            <a:ext cx="413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66" idx="4"/>
          </p:cNvCxnSpPr>
          <p:nvPr/>
        </p:nvCxnSpPr>
        <p:spPr>
          <a:xfrm rot="5400000">
            <a:off x="4834682" y="314098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itle 1"/>
          <p:cNvSpPr txBox="1">
            <a:spLocks/>
          </p:cNvSpPr>
          <p:nvPr/>
        </p:nvSpPr>
        <p:spPr>
          <a:xfrm rot="16200000">
            <a:off x="4156548" y="22756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>
            <a:off x="597087" y="3395655"/>
            <a:ext cx="4495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449"/>
          <p:cNvGrpSpPr/>
          <p:nvPr/>
        </p:nvGrpSpPr>
        <p:grpSpPr>
          <a:xfrm rot="5400000">
            <a:off x="2665292" y="-114699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09"/>
          <p:cNvGrpSpPr/>
          <p:nvPr/>
        </p:nvGrpSpPr>
        <p:grpSpPr>
          <a:xfrm rot="5400000">
            <a:off x="2436234" y="96145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4" name="Group 49"/>
          <p:cNvGrpSpPr/>
          <p:nvPr/>
        </p:nvGrpSpPr>
        <p:grpSpPr>
          <a:xfrm>
            <a:off x="3585260" y="1984730"/>
            <a:ext cx="160687" cy="1414811"/>
            <a:chOff x="4491655" y="3124200"/>
            <a:chExt cx="160687" cy="1414811"/>
          </a:xfrm>
        </p:grpSpPr>
        <p:grpSp>
          <p:nvGrpSpPr>
            <p:cNvPr id="75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 rot="10800000">
            <a:off x="596369" y="1973070"/>
            <a:ext cx="16324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65426" y="1984730"/>
            <a:ext cx="14256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3214874" y="1442343"/>
            <a:ext cx="1061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 flipH="1" flipV="1">
            <a:off x="1618245" y="1442699"/>
            <a:ext cx="10607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>
            <a:off x="2149335" y="912327"/>
            <a:ext cx="79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itle 1"/>
          <p:cNvSpPr txBox="1">
            <a:spLocks/>
          </p:cNvSpPr>
          <p:nvPr/>
        </p:nvSpPr>
        <p:spPr>
          <a:xfrm>
            <a:off x="3480849" y="233187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 rot="10800000">
            <a:off x="3104888" y="154889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 rot="5400000">
            <a:off x="1171971" y="152107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 rot="5400000">
            <a:off x="3056218" y="18831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 rot="5400000">
            <a:off x="785092" y="161128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450"/>
          <p:cNvGrpSpPr/>
          <p:nvPr/>
        </p:nvGrpSpPr>
        <p:grpSpPr>
          <a:xfrm>
            <a:off x="318492" y="2242570"/>
            <a:ext cx="485775" cy="1542982"/>
            <a:chOff x="2185471" y="1743238"/>
            <a:chExt cx="485775" cy="1542982"/>
          </a:xfrm>
        </p:grpSpPr>
        <p:grpSp>
          <p:nvGrpSpPr>
            <p:cNvPr id="21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 rot="10800000">
            <a:off x="480859" y="686040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3" name="Straight Connector 222"/>
          <p:cNvCxnSpPr/>
          <p:nvPr/>
        </p:nvCxnSpPr>
        <p:spPr>
          <a:xfrm>
            <a:off x="591350" y="3785553"/>
            <a:ext cx="25940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1166871" y="2242570"/>
            <a:ext cx="995797" cy="1542983"/>
            <a:chOff x="4724400" y="1743238"/>
            <a:chExt cx="995797" cy="1542983"/>
          </a:xfrm>
        </p:grpSpPr>
        <p:sp>
          <p:nvSpPr>
            <p:cNvPr id="76" name="Rectangle 75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82" name="Group 449"/>
          <p:cNvGrpSpPr/>
          <p:nvPr/>
        </p:nvGrpSpPr>
        <p:grpSpPr>
          <a:xfrm rot="10800000">
            <a:off x="1878948" y="702448"/>
            <a:ext cx="670688" cy="1542982"/>
            <a:chOff x="785404" y="1743244"/>
            <a:chExt cx="670688" cy="1542982"/>
          </a:xfrm>
        </p:grpSpPr>
        <p:sp>
          <p:nvSpPr>
            <p:cNvPr id="8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7" name="Straight Connector 96"/>
          <p:cNvCxnSpPr/>
          <p:nvPr/>
        </p:nvCxnSpPr>
        <p:spPr>
          <a:xfrm>
            <a:off x="564485" y="702446"/>
            <a:ext cx="26209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2747476" y="1140380"/>
            <a:ext cx="875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2768266" y="3368408"/>
            <a:ext cx="8342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itle 1"/>
          <p:cNvSpPr txBox="1">
            <a:spLocks/>
          </p:cNvSpPr>
          <p:nvPr/>
        </p:nvSpPr>
        <p:spPr>
          <a:xfrm rot="5400000">
            <a:off x="-334769" y="26159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http://electricwiringdiagram.com/wp-content/uploads/2009/12/wiring-diagram-grumman-aa-5b-ultralight-airplane-electri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611"/>
            <a:ext cx="8458200" cy="6758389"/>
          </a:xfrm>
          <a:prstGeom prst="rect">
            <a:avLst/>
          </a:prstGeom>
          <a:noFill/>
        </p:spPr>
      </p:pic>
      <p:pic>
        <p:nvPicPr>
          <p:cNvPr id="153602" name="Picture 2" descr="grumman american tiger wiring diagram aircraft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5791200" y="228600"/>
            <a:ext cx="3200400" cy="240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ttp://jspallanzani.free.fr/ppl/skycanada/a38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6134"/>
          </a:xfrm>
          <a:prstGeom prst="rect">
            <a:avLst/>
          </a:prstGeom>
          <a:noFill/>
        </p:spPr>
      </p:pic>
      <p:pic>
        <p:nvPicPr>
          <p:cNvPr id="184326" name="Picture 6" descr="http://upload.wikimedia.org/wikipedia/commons/d/d3/Airbus-319-cockpi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2881"/>
            <a:ext cx="3806825" cy="2855119"/>
          </a:xfrm>
          <a:prstGeom prst="rect">
            <a:avLst/>
          </a:prstGeom>
          <a:noFill/>
        </p:spPr>
      </p:pic>
      <p:pic>
        <p:nvPicPr>
          <p:cNvPr id="184328" name="Picture 8" descr="http://farm2.static.flickr.com/1157/1485288493_34e601ce24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352800" cy="223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www.nhlbi.nih.gov/health/dci/images/ek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600200"/>
            <a:ext cx="4524375" cy="3743325"/>
          </a:xfrm>
          <a:prstGeom prst="rect">
            <a:avLst/>
          </a:prstGeom>
          <a:noFill/>
        </p:spPr>
      </p:pic>
      <p:pic>
        <p:nvPicPr>
          <p:cNvPr id="192516" name="Picture 4" descr="http://www.le-west.co.uk/photos/SO-M0721-1-F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009775"/>
            <a:ext cx="4191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http://mayang.com/textures/Manmade/images/Plastics%20and%20Related/electronic_circuit_board_913107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3542" name="Picture 6" descr="http://www.microsoft.com/library/media/1033/windowsxp/mediacenter/images/en-us/wireless_0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81000"/>
            <a:ext cx="3505200" cy="2609851"/>
          </a:xfrm>
          <a:prstGeom prst="rect">
            <a:avLst/>
          </a:prstGeom>
          <a:noFill/>
        </p:spPr>
      </p:pic>
      <p:pic>
        <p:nvPicPr>
          <p:cNvPr id="193544" name="Picture 8" descr="http://t2.gstatic.com/images?q=tbn:JU8aTaqnzgRaoM:http://www.thetechherald.com/media/images/200836/wifilogo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9662" y="381000"/>
            <a:ext cx="1285875" cy="857251"/>
          </a:xfrm>
          <a:prstGeom prst="rect">
            <a:avLst/>
          </a:prstGeom>
          <a:noFill/>
        </p:spPr>
      </p:pic>
      <p:pic>
        <p:nvPicPr>
          <p:cNvPr id="193546" name="Picture 10" descr="http://t3.gstatic.com/images?q=tbn:H9pH5wsYmnHIVM:http://i303.photobucket.com/albums/nn146/razerserver/BlueToot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0"/>
            <a:ext cx="1057275" cy="1057276"/>
          </a:xfrm>
          <a:prstGeom prst="rect">
            <a:avLst/>
          </a:prstGeom>
          <a:noFill/>
        </p:spPr>
      </p:pic>
      <p:pic>
        <p:nvPicPr>
          <p:cNvPr id="193550" name="Picture 14" descr="http://www.slipperybrick.com/wp-content/uploads/2008/03/roadrunner-bluetooth-communicator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0695" y="4351210"/>
            <a:ext cx="2446210" cy="2446210"/>
          </a:xfrm>
          <a:prstGeom prst="rect">
            <a:avLst/>
          </a:prstGeom>
          <a:noFill/>
        </p:spPr>
      </p:pic>
      <p:pic>
        <p:nvPicPr>
          <p:cNvPr id="193552" name="Picture 16" descr="http://www.slipperybrick.com/wp-content/uploads/2008/01/joby-bluetooth-headse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4351210"/>
            <a:ext cx="3429000" cy="2359153"/>
          </a:xfrm>
          <a:prstGeom prst="rect">
            <a:avLst/>
          </a:prstGeom>
          <a:noFill/>
        </p:spPr>
      </p:pic>
      <p:pic>
        <p:nvPicPr>
          <p:cNvPr id="193554" name="Picture 18" descr="http://www.warepin.com/wp-content/uploads/2010/01/what-common-types-of-computer-hardware-are-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180251"/>
            <a:ext cx="2362200" cy="2115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9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2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6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9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20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0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8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2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4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6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23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3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5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6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68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0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86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8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0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2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4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20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22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36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0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64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6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8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3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5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1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3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5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6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9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48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8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8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94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96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8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10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2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24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6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3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0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56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58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79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1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93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5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11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1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5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27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9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41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3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212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(Monster HW problem)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5"/>
          <p:cNvGrpSpPr/>
          <p:nvPr/>
        </p:nvGrpSpPr>
        <p:grpSpPr>
          <a:xfrm rot="5400000">
            <a:off x="-145038" y="1086320"/>
            <a:ext cx="1542982" cy="160687"/>
            <a:chOff x="1809818" y="1385407"/>
            <a:chExt cx="1542982" cy="160687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2"/>
          <p:cNvGrpSpPr/>
          <p:nvPr/>
        </p:nvGrpSpPr>
        <p:grpSpPr>
          <a:xfrm>
            <a:off x="1460794" y="395172"/>
            <a:ext cx="485775" cy="1542982"/>
            <a:chOff x="3455209" y="1743238"/>
            <a:chExt cx="485775" cy="1542982"/>
          </a:xfrm>
        </p:grpSpPr>
        <p:sp>
          <p:nvSpPr>
            <p:cNvPr id="17" name="Oval 16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453"/>
          <p:cNvGrpSpPr/>
          <p:nvPr/>
        </p:nvGrpSpPr>
        <p:grpSpPr>
          <a:xfrm>
            <a:off x="2660267" y="2312606"/>
            <a:ext cx="402824" cy="1542983"/>
            <a:chOff x="4362561" y="1743238"/>
            <a:chExt cx="402824" cy="1542983"/>
          </a:xfrm>
        </p:grpSpPr>
        <p:sp>
          <p:nvSpPr>
            <p:cNvPr id="23" name="Rectangle 22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54"/>
          <p:cNvGrpSpPr/>
          <p:nvPr/>
        </p:nvGrpSpPr>
        <p:grpSpPr>
          <a:xfrm>
            <a:off x="2665753" y="368759"/>
            <a:ext cx="402824" cy="1542983"/>
            <a:chOff x="5317373" y="1743238"/>
            <a:chExt cx="402824" cy="1542983"/>
          </a:xfrm>
        </p:grpSpPr>
        <p:sp>
          <p:nvSpPr>
            <p:cNvPr id="30" name="Rectangle 29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154488" y="938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15931" y="965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0800000">
            <a:off x="3492917" y="285380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398030" y="1025835"/>
            <a:ext cx="126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Nodal analysis</a:t>
            </a:r>
          </a:p>
          <a:p>
            <a:pPr algn="ctr"/>
            <a:r>
              <a:rPr lang="en-US" sz="1400" dirty="0" smtClean="0"/>
              <a:t>(simplified)</a:t>
            </a:r>
            <a:endParaRPr lang="en-US" sz="1400" dirty="0"/>
          </a:p>
        </p:txBody>
      </p:sp>
      <p:grpSp>
        <p:nvGrpSpPr>
          <p:cNvPr id="108" name="Group 450"/>
          <p:cNvGrpSpPr/>
          <p:nvPr/>
        </p:nvGrpSpPr>
        <p:grpSpPr>
          <a:xfrm>
            <a:off x="1697602" y="2292359"/>
            <a:ext cx="485775" cy="1542982"/>
            <a:chOff x="2185471" y="1743238"/>
            <a:chExt cx="485775" cy="1542982"/>
          </a:xfrm>
        </p:grpSpPr>
        <p:grpSp>
          <p:nvGrpSpPr>
            <p:cNvPr id="110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eft Brace 117"/>
          <p:cNvSpPr/>
          <p:nvPr/>
        </p:nvSpPr>
        <p:spPr>
          <a:xfrm rot="10800000">
            <a:off x="5247772" y="321687"/>
            <a:ext cx="1258294" cy="31801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622017" y="1287444"/>
            <a:ext cx="242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Nodal analysis</a:t>
            </a:r>
          </a:p>
          <a:p>
            <a:pPr algn="ctr"/>
            <a:r>
              <a:rPr lang="en-US" sz="2800" dirty="0" smtClean="0"/>
              <a:t>(complete)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260735" y="4137303"/>
            <a:ext cx="192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 in course: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553104" y="4490533"/>
            <a:ext cx="485775" cy="1889957"/>
            <a:chOff x="6295456" y="1352289"/>
            <a:chExt cx="485775" cy="1889957"/>
          </a:xfrm>
        </p:grpSpPr>
        <p:sp>
          <p:nvSpPr>
            <p:cNvPr id="122" name="Oval 121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6827535" y="4674530"/>
            <a:ext cx="1922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our methods can also be used with these elements.</a:t>
            </a:r>
            <a:endParaRPr lang="en-US" dirty="0"/>
          </a:p>
        </p:txBody>
      </p:sp>
      <p:sp>
        <p:nvSpPr>
          <p:cNvPr id="127" name="Left Brace 126"/>
          <p:cNvSpPr/>
          <p:nvPr/>
        </p:nvSpPr>
        <p:spPr>
          <a:xfrm rot="10800000">
            <a:off x="5963137" y="4353151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 rot="5400000" flipH="1" flipV="1">
            <a:off x="1306363" y="4992553"/>
            <a:ext cx="62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392378" y="5303271"/>
            <a:ext cx="449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392379" y="5455671"/>
            <a:ext cx="449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1306363" y="5766389"/>
            <a:ext cx="62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/>
          <p:cNvGrpSpPr/>
          <p:nvPr/>
        </p:nvGrpSpPr>
        <p:grpSpPr>
          <a:xfrm>
            <a:off x="2978207" y="4599929"/>
            <a:ext cx="299055" cy="1491706"/>
            <a:chOff x="2599211" y="4506635"/>
            <a:chExt cx="378996" cy="1890454"/>
          </a:xfrm>
        </p:grpSpPr>
        <p:cxnSp>
          <p:nvCxnSpPr>
            <p:cNvPr id="145" name="Straight Connector 14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66" name="Arc 16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Arc 16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0" name="Arc 16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Arc 17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3" name="Arc 17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Arc 17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Arc 1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9" name="Arc 17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Arc 17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3" name="Straight Connector 182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1940490" y="5129843"/>
          <a:ext cx="1017718" cy="618466"/>
        </p:xfrm>
        <a:graphic>
          <a:graphicData uri="http://schemas.openxmlformats.org/presentationml/2006/ole">
            <p:oleObj spid="_x0000_s194562" name="Equation" r:id="rId3" imgW="647640" imgH="393480" progId="Equation.3">
              <p:embed/>
            </p:oleObj>
          </a:graphicData>
        </a:graphic>
      </p:graphicFrame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3311525" y="5237163"/>
          <a:ext cx="1216954" cy="362992"/>
        </p:xfrm>
        <a:graphic>
          <a:graphicData uri="http://schemas.openxmlformats.org/presentationml/2006/ole">
            <p:oleObj spid="_x0000_s194563" name="Equation" r:id="rId4" imgW="5968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5"/>
          <p:cNvGrpSpPr/>
          <p:nvPr/>
        </p:nvGrpSpPr>
        <p:grpSpPr>
          <a:xfrm rot="5400000">
            <a:off x="-145038" y="1086320"/>
            <a:ext cx="1542982" cy="160687"/>
            <a:chOff x="1809818" y="1385407"/>
            <a:chExt cx="1542982" cy="160687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52"/>
          <p:cNvGrpSpPr/>
          <p:nvPr/>
        </p:nvGrpSpPr>
        <p:grpSpPr>
          <a:xfrm>
            <a:off x="1461589" y="2730305"/>
            <a:ext cx="485775" cy="1542982"/>
            <a:chOff x="3455209" y="1743238"/>
            <a:chExt cx="485775" cy="1542982"/>
          </a:xfrm>
        </p:grpSpPr>
        <p:sp>
          <p:nvSpPr>
            <p:cNvPr id="17" name="Oval 16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53"/>
          <p:cNvGrpSpPr/>
          <p:nvPr/>
        </p:nvGrpSpPr>
        <p:grpSpPr>
          <a:xfrm>
            <a:off x="2582325" y="515954"/>
            <a:ext cx="402824" cy="1542983"/>
            <a:chOff x="4362561" y="1743238"/>
            <a:chExt cx="402824" cy="1542983"/>
          </a:xfrm>
        </p:grpSpPr>
        <p:sp>
          <p:nvSpPr>
            <p:cNvPr id="23" name="Rectangle 22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4"/>
          <p:cNvGrpSpPr/>
          <p:nvPr/>
        </p:nvGrpSpPr>
        <p:grpSpPr>
          <a:xfrm>
            <a:off x="2666548" y="2703892"/>
            <a:ext cx="402824" cy="1542983"/>
            <a:chOff x="5317373" y="1743238"/>
            <a:chExt cx="402824" cy="1542983"/>
          </a:xfrm>
        </p:grpSpPr>
        <p:sp>
          <p:nvSpPr>
            <p:cNvPr id="30" name="Rectangle 29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154488" y="938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15931" y="965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0800000">
            <a:off x="3492917" y="285380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410054" y="1025835"/>
            <a:ext cx="124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Mesh analysis</a:t>
            </a:r>
          </a:p>
          <a:p>
            <a:pPr algn="ctr"/>
            <a:r>
              <a:rPr lang="en-US" sz="1400" dirty="0" smtClean="0"/>
              <a:t>(simplified)</a:t>
            </a:r>
            <a:endParaRPr lang="en-US" sz="1400" dirty="0"/>
          </a:p>
        </p:txBody>
      </p:sp>
      <p:grpSp>
        <p:nvGrpSpPr>
          <p:cNvPr id="21" name="Group 450"/>
          <p:cNvGrpSpPr/>
          <p:nvPr/>
        </p:nvGrpSpPr>
        <p:grpSpPr>
          <a:xfrm>
            <a:off x="1454714" y="515954"/>
            <a:ext cx="485775" cy="1542982"/>
            <a:chOff x="2185471" y="1743238"/>
            <a:chExt cx="485775" cy="1542982"/>
          </a:xfrm>
        </p:grpSpPr>
        <p:grpSp>
          <p:nvGrpSpPr>
            <p:cNvPr id="22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eft Brace 117"/>
          <p:cNvSpPr/>
          <p:nvPr/>
        </p:nvSpPr>
        <p:spPr>
          <a:xfrm rot="10800000">
            <a:off x="5247772" y="321687"/>
            <a:ext cx="1258294" cy="31801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622017" y="1287444"/>
            <a:ext cx="242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Mesh analysis</a:t>
            </a:r>
          </a:p>
          <a:p>
            <a:pPr algn="ctr"/>
            <a:r>
              <a:rPr lang="en-US" sz="2800" dirty="0" smtClean="0"/>
              <a:t>(complete)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880</Words>
  <Application>Microsoft Office PowerPoint</Application>
  <PresentationFormat>On-screen Show (4:3)</PresentationFormat>
  <Paragraphs>422</Paragraphs>
  <Slides>31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EECS 70A: Network Analysis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Diode</vt:lpstr>
      <vt:lpstr>Transistors</vt:lpstr>
      <vt:lpstr>Nodal vs. mesh analysis</vt:lpstr>
      <vt:lpstr>Notation: two elements in series</vt:lpstr>
      <vt:lpstr>Nodal analysis</vt:lpstr>
      <vt:lpstr>Example (Ch. 2 notation)</vt:lpstr>
      <vt:lpstr>Same circuit: Nodal analysis</vt:lpstr>
      <vt:lpstr>Kramer’s rule</vt:lpstr>
      <vt:lpstr>Determinants:</vt:lpstr>
      <vt:lpstr>Nodal analysis example</vt:lpstr>
      <vt:lpstr>Ground?</vt:lpstr>
      <vt:lpstr>Nodal analysis example</vt:lpstr>
      <vt:lpstr>Questions?</vt:lpstr>
      <vt:lpstr>KCL examples</vt:lpstr>
      <vt:lpstr>“Supernode”</vt:lpstr>
      <vt:lpstr>Example nodal w/voltage source</vt:lpstr>
      <vt:lpstr>Questions?</vt:lpstr>
      <vt:lpstr>Example nodal w/voltage source</vt:lpstr>
      <vt:lpstr>Example nodal w/voltage source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Sony Customer</cp:lastModifiedBy>
  <cp:revision>708</cp:revision>
  <dcterms:created xsi:type="dcterms:W3CDTF">2010-03-26T00:11:49Z</dcterms:created>
  <dcterms:modified xsi:type="dcterms:W3CDTF">2010-04-20T16:50:59Z</dcterms:modified>
</cp:coreProperties>
</file>