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12" r:id="rId3"/>
    <p:sldId id="415" r:id="rId4"/>
    <p:sldId id="416" r:id="rId5"/>
    <p:sldId id="396" r:id="rId6"/>
    <p:sldId id="410" r:id="rId7"/>
    <p:sldId id="441" r:id="rId8"/>
    <p:sldId id="442" r:id="rId9"/>
    <p:sldId id="445" r:id="rId10"/>
    <p:sldId id="443" r:id="rId11"/>
    <p:sldId id="444" r:id="rId12"/>
    <p:sldId id="425" r:id="rId13"/>
    <p:sldId id="397" r:id="rId14"/>
    <p:sldId id="426" r:id="rId15"/>
    <p:sldId id="427" r:id="rId16"/>
    <p:sldId id="428" r:id="rId17"/>
    <p:sldId id="429" r:id="rId18"/>
    <p:sldId id="422" r:id="rId19"/>
    <p:sldId id="417" r:id="rId20"/>
    <p:sldId id="418" r:id="rId21"/>
    <p:sldId id="419" r:id="rId22"/>
    <p:sldId id="420" r:id="rId23"/>
    <p:sldId id="421" r:id="rId24"/>
    <p:sldId id="409" r:id="rId25"/>
    <p:sldId id="401" r:id="rId26"/>
    <p:sldId id="431" r:id="rId27"/>
    <p:sldId id="432" r:id="rId28"/>
    <p:sldId id="433" r:id="rId29"/>
    <p:sldId id="434" r:id="rId30"/>
    <p:sldId id="435" r:id="rId31"/>
    <p:sldId id="438" r:id="rId32"/>
    <p:sldId id="439" r:id="rId33"/>
    <p:sldId id="440" r:id="rId34"/>
    <p:sldId id="408" r:id="rId35"/>
    <p:sldId id="402" r:id="rId36"/>
    <p:sldId id="423" r:id="rId37"/>
    <p:sldId id="283" r:id="rId38"/>
    <p:sldId id="291" r:id="rId39"/>
    <p:sldId id="325" r:id="rId4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75" d="100"/>
          <a:sy n="75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2010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4/29/2010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wiringdiagram.com/wp-content/uploads/2009/12/grumman-american-tiger-wiring-diagram-aircraft-499x375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jspallanzani.free.fr/ppl/skycanada/a380.jpg" TargetMode="External"/><Relationship Id="rId7" Type="http://schemas.openxmlformats.org/officeDocument/2006/relationships/hyperlink" Target="http://farm2.static.flickr.com/1157/1485288493_34e601ce24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d/d3/Airbus-319-cockpit.jpg" TargetMode="Externa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dci/images/ekg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le-west.co.uk/photos/SO-M0721-1-F.JPG" TargetMode="Externa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hyperlink" Target="http://mayang.com/textures/Manmade/images/Plastics%20and%20Related/electronic_circuit_board_9131073.JPG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www.slipperybrick.com/wp-content/uploads/2008/01/joby-bluetooth-headset.jpg" TargetMode="External"/><Relationship Id="rId5" Type="http://schemas.openxmlformats.org/officeDocument/2006/relationships/hyperlink" Target="http://www.microsoft.com/library/media/1033/windowsxp/mediacenter/images/en-us/wireless_04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hyperlink" Target="http://www.slipperybrick.com/wp-content/uploads/2008/03/roadrunner-bluetooth-communicator.jpg" TargetMode="External"/><Relationship Id="rId1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8666" y="0"/>
            <a:ext cx="490762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Next quiz will be due on Monday next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Next HW will be due on Wednesday next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Graded midterms are being scanned today;</a:t>
            </a:r>
            <a:br>
              <a:rPr lang="en-US" dirty="0" smtClean="0"/>
            </a:br>
            <a:r>
              <a:rPr lang="en-US" dirty="0" smtClean="0"/>
              <a:t>available for pickup Wednesday from 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4"/>
          <a:srcRect l="28646" t="28495" r="14844" b="40143"/>
          <a:stretch>
            <a:fillRect/>
          </a:stretch>
        </p:blipFill>
        <p:spPr bwMode="auto">
          <a:xfrm>
            <a:off x="0" y="0"/>
            <a:ext cx="55118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mesh currents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… i</a:t>
            </a:r>
            <a:r>
              <a:rPr lang="en-US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KVL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mesh currents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solve for voltages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mesh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4" y="1121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16" y="112186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562538" y="1571184"/>
            <a:ext cx="485775" cy="1488125"/>
            <a:chOff x="5172949" y="2484911"/>
            <a:chExt cx="485775" cy="1488125"/>
          </a:xfrm>
        </p:grpSpPr>
        <p:sp>
          <p:nvSpPr>
            <p:cNvPr id="97" name="Oval 9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8"/>
          <p:cNvGrpSpPr/>
          <p:nvPr/>
        </p:nvGrpSpPr>
        <p:grpSpPr>
          <a:xfrm rot="16200000">
            <a:off x="1432487" y="863772"/>
            <a:ext cx="160687" cy="1414811"/>
            <a:chOff x="449166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3"/>
          <p:cNvGrpSpPr/>
          <p:nvPr/>
        </p:nvGrpSpPr>
        <p:grpSpPr>
          <a:xfrm rot="16200000">
            <a:off x="2847298" y="864472"/>
            <a:ext cx="160687" cy="1414811"/>
            <a:chOff x="4491667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3"/>
          <p:cNvGrpSpPr/>
          <p:nvPr/>
        </p:nvGrpSpPr>
        <p:grpSpPr>
          <a:xfrm>
            <a:off x="2143011" y="1564853"/>
            <a:ext cx="160687" cy="1494983"/>
            <a:chOff x="2228175" y="2300571"/>
            <a:chExt cx="160687" cy="1494983"/>
          </a:xfrm>
        </p:grpSpPr>
        <p:grpSp>
          <p:nvGrpSpPr>
            <p:cNvPr id="25" name="Group 93"/>
            <p:cNvGrpSpPr/>
            <p:nvPr/>
          </p:nvGrpSpPr>
          <p:grpSpPr>
            <a:xfrm>
              <a:off x="2228175" y="2300571"/>
              <a:ext cx="160687" cy="1414811"/>
              <a:chOff x="4491669" y="3124200"/>
              <a:chExt cx="160687" cy="1414811"/>
            </a:xfrm>
          </p:grpSpPr>
          <p:grpSp>
            <p:nvGrpSpPr>
              <p:cNvPr id="2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52282" y="2104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17" name="Group 75"/>
          <p:cNvGrpSpPr/>
          <p:nvPr/>
        </p:nvGrpSpPr>
        <p:grpSpPr>
          <a:xfrm>
            <a:off x="3390431" y="1576827"/>
            <a:ext cx="485775" cy="1488125"/>
            <a:chOff x="5172949" y="2484911"/>
            <a:chExt cx="485775" cy="1488125"/>
          </a:xfrm>
        </p:grpSpPr>
        <p:sp>
          <p:nvSpPr>
            <p:cNvPr id="20" name="Oval 1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76206" y="21205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758" y="206778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08530" y="3064953"/>
            <a:ext cx="2827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9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8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19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7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1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2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35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6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37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TLTC Midterm Student Feedback Survey</a:t>
            </a:r>
          </a:p>
          <a:p>
            <a:r>
              <a:rPr lang="en-US" dirty="0" smtClean="0"/>
              <a:t>Midterm 1 results</a:t>
            </a:r>
          </a:p>
          <a:p>
            <a:r>
              <a:rPr lang="en-US" dirty="0" smtClean="0"/>
              <a:t>Review of Nodal Analysis</a:t>
            </a:r>
          </a:p>
          <a:p>
            <a:r>
              <a:rPr lang="en-US" dirty="0" smtClean="0"/>
              <a:t>Review of Mesh Analysis</a:t>
            </a:r>
          </a:p>
          <a:p>
            <a:r>
              <a:rPr lang="en-US" dirty="0" smtClean="0"/>
              <a:t>Example problems using both techniques</a:t>
            </a:r>
          </a:p>
          <a:p>
            <a:r>
              <a:rPr lang="en-US" dirty="0" err="1" smtClean="0"/>
              <a:t>Thevinin</a:t>
            </a:r>
            <a:r>
              <a:rPr lang="en-US" dirty="0" smtClean="0"/>
              <a:t>/Norton theorem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6856" y="1791295"/>
            <a:ext cx="33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brick image.</a:t>
            </a:r>
          </a:p>
          <a:p>
            <a:r>
              <a:rPr lang="en-US" dirty="0" smtClean="0"/>
              <a:t>And ask class to show their own…</a:t>
            </a:r>
          </a:p>
          <a:p>
            <a:r>
              <a:rPr lang="en-US" dirty="0" smtClean="0"/>
              <a:t>Demo: Computer?</a:t>
            </a:r>
            <a:endParaRPr lang="en-US" dirty="0"/>
          </a:p>
        </p:txBody>
      </p:sp>
      <p:pic>
        <p:nvPicPr>
          <p:cNvPr id="4" name="Picture 18" descr="http://www.warepin.com/wp-content/uploads/2010/01/what-common-types-of-computer-hardware-are-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" y="1680439"/>
            <a:ext cx="4982488" cy="446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Compartmentalization:</a:t>
            </a:r>
            <a:br>
              <a:rPr lang="en-US" dirty="0" smtClean="0"/>
            </a:br>
            <a:r>
              <a:rPr lang="en-US" dirty="0" smtClean="0"/>
              <a:t>Need for simplicity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3" name="Group 449"/>
          <p:cNvGrpSpPr/>
          <p:nvPr/>
        </p:nvGrpSpPr>
        <p:grpSpPr>
          <a:xfrm rot="5400000">
            <a:off x="2249152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439"/>
          <p:cNvGrpSpPr/>
          <p:nvPr/>
        </p:nvGrpSpPr>
        <p:grpSpPr>
          <a:xfrm>
            <a:off x="1570120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1695090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753423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852054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816113" y="5610752"/>
            <a:ext cx="3697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3094386" y="4739485"/>
            <a:ext cx="2366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p:oleObj spid="_x0000_s224258" name="Equation" r:id="rId4" imgW="1587240" imgH="431640" progId="Equation.3">
              <p:embed/>
            </p:oleObj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p:oleObj spid="_x0000_s224259" name="Equation" r:id="rId5" imgW="901440" imgH="228600" progId="Equation.3">
              <p:embed/>
            </p:oleObj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p:oleObj spid="_x0000_s224260" name="Equation" r:id="rId6" imgW="901440" imgH="228600" progId="Equation.3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p:oleObj spid="_x0000_s225282" name="Equation" r:id="rId4" imgW="1587240" imgH="431640" progId="Equation.3">
              <p:embed/>
            </p:oleObj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p:oleObj spid="_x0000_s225283" name="Equation" r:id="rId5" imgW="901440" imgH="228600" progId="Equation.3">
              <p:embed/>
            </p:oleObj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p:oleObj spid="_x0000_s225284" name="Equation" r:id="rId6" imgW="901440" imgH="228600" progId="Equation.3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0456" y="914400"/>
            <a:ext cx="32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TLTC Midterm Feedback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Recorded lectures</a:t>
            </a:r>
          </a:p>
          <a:p>
            <a:pPr lvl="1"/>
            <a:r>
              <a:rPr lang="en-US" dirty="0" smtClean="0"/>
              <a:t>online notes/tablet pc</a:t>
            </a:r>
          </a:p>
          <a:p>
            <a:r>
              <a:rPr lang="en-US" dirty="0" smtClean="0"/>
              <a:t>To improve:</a:t>
            </a:r>
          </a:p>
          <a:p>
            <a:pPr lvl="1"/>
            <a:r>
              <a:rPr lang="en-US" dirty="0" smtClean="0"/>
              <a:t>Need more complex examples in class</a:t>
            </a:r>
          </a:p>
          <a:p>
            <a:r>
              <a:rPr lang="en-US" dirty="0" smtClean="0"/>
              <a:t>To drop:</a:t>
            </a:r>
          </a:p>
          <a:p>
            <a:pPr lvl="1"/>
            <a:r>
              <a:rPr lang="en-US" dirty="0" smtClean="0"/>
              <a:t>Demos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786552" y="5610752"/>
            <a:ext cx="3726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11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1788141" y="4739485"/>
            <a:ext cx="3672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6200000">
            <a:off x="1870122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 flipH="1" flipV="1">
            <a:off x="2589117" y="498083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 flipV="1">
            <a:off x="2669283" y="4860048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589117" y="490030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2589117" y="51418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89117" y="506135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616016" y="5557486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2589117" y="53029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89117" y="52223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89473" y="53834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2589473" y="546395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612511" y="4803276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44458" y="492006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630184" y="5143904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rot="5400000" flipH="1" flipV="1">
            <a:off x="1700565" y="4833285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</p:cNvCxnSpPr>
          <p:nvPr/>
        </p:nvCxnSpPr>
        <p:spPr>
          <a:xfrm rot="16200000" flipH="1">
            <a:off x="1684890" y="5508296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 rot="16200000">
            <a:off x="852054" y="47976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5" name="Group 449"/>
          <p:cNvGrpSpPr/>
          <p:nvPr/>
        </p:nvGrpSpPr>
        <p:grpSpPr>
          <a:xfrm>
            <a:off x="2729403" y="1386840"/>
            <a:ext cx="670686" cy="1542982"/>
            <a:chOff x="785404" y="1743242"/>
            <a:chExt cx="670686" cy="1542982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27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Connector 141"/>
          <p:cNvCxnSpPr/>
          <p:nvPr/>
        </p:nvCxnSpPr>
        <p:spPr>
          <a:xfrm>
            <a:off x="1788250" y="2921611"/>
            <a:ext cx="4223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0800000">
            <a:off x="4037319" y="1378629"/>
            <a:ext cx="995797" cy="1542983"/>
            <a:chOff x="4724400" y="1743238"/>
            <a:chExt cx="995797" cy="1542983"/>
          </a:xfrm>
        </p:grpSpPr>
        <p:sp>
          <p:nvSpPr>
            <p:cNvPr id="157" name="Rectangle 156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3" name="Group 451"/>
          <p:cNvGrpSpPr/>
          <p:nvPr/>
        </p:nvGrpSpPr>
        <p:grpSpPr>
          <a:xfrm>
            <a:off x="1036291" y="1378629"/>
            <a:ext cx="994846" cy="1542982"/>
            <a:chOff x="1676400" y="1743238"/>
            <a:chExt cx="994846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6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30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2" name="Group 449"/>
          <p:cNvGrpSpPr/>
          <p:nvPr/>
        </p:nvGrpSpPr>
        <p:grpSpPr>
          <a:xfrm rot="5400000">
            <a:off x="2224392" y="354251"/>
            <a:ext cx="670688" cy="1542982"/>
            <a:chOff x="785404" y="1743244"/>
            <a:chExt cx="670688" cy="1542982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Straight Connector 198"/>
          <p:cNvCxnSpPr/>
          <p:nvPr/>
        </p:nvCxnSpPr>
        <p:spPr>
          <a:xfrm>
            <a:off x="3319569" y="1386839"/>
            <a:ext cx="2692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6024869" y="13279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24869" y="28596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061500" y="10282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6050280" y="3068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942564" y="1345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949959" y="25701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323833" y="1587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331228" y="23176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 rot="5400000">
            <a:off x="3042089" y="18632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34750" y="605732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(Monster HW problem: Part 2):Find the </a:t>
            </a:r>
            <a:r>
              <a:rPr lang="en-US" sz="800" dirty="0" err="1" smtClean="0"/>
              <a:t>Thevenin</a:t>
            </a:r>
            <a:r>
              <a:rPr lang="en-US" sz="800" dirty="0" smtClean="0"/>
              <a:t> &amp; Norton equivalent circuit of the circuit below with respect to terminals a and b:</a:t>
            </a:r>
          </a:p>
          <a:p>
            <a:endParaRPr lang="en-US" sz="800" dirty="0"/>
          </a:p>
        </p:txBody>
      </p: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090" y="5297867"/>
            <a:ext cx="112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Midterm results</a:t>
            </a:r>
            <a:endParaRPr lang="en-US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/>
          <a:srcRect l="24497" t="24868" r="24074" b="29669"/>
          <a:stretch>
            <a:fillRect/>
          </a:stretch>
        </p:blipFill>
        <p:spPr bwMode="auto">
          <a:xfrm>
            <a:off x="783773" y="1143000"/>
            <a:ext cx="7662578" cy="40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28156" y="5759532"/>
            <a:ext cx="708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solutions posted online. Please make sure you understand them!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reference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remaining nodes (e.g.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KCL + Ohm’s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nodal voltages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currents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457200" y="6152134"/>
            <a:ext cx="579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We will do this entire problem in class… </a:t>
            </a:r>
          </a:p>
          <a:p>
            <a:r>
              <a:rPr lang="en-US" sz="1200" i="1" dirty="0" smtClean="0"/>
              <a:t>Using these techniques, you can attempt the “monster problem” as extra credit on HW3…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3632200"/>
            <a:ext cx="8750300" cy="322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964</Words>
  <Application>Microsoft Office PowerPoint</Application>
  <PresentationFormat>On-screen Show (4:3)</PresentationFormat>
  <Paragraphs>454</Paragraphs>
  <Slides>39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EECS 70A: Network Analysis</vt:lpstr>
      <vt:lpstr>Today’s Agenda</vt:lpstr>
      <vt:lpstr>TLTC Midterm Feedback Survey</vt:lpstr>
      <vt:lpstr>Midterm results</vt:lpstr>
      <vt:lpstr>Nodal analysis summary</vt:lpstr>
      <vt:lpstr>Nodal analysis example</vt:lpstr>
      <vt:lpstr>Slide 7</vt:lpstr>
      <vt:lpstr>Slide 8</vt:lpstr>
      <vt:lpstr>Slide 9</vt:lpstr>
      <vt:lpstr>Slide 10</vt:lpstr>
      <vt:lpstr>Slide 11</vt:lpstr>
      <vt:lpstr>Mesh analysis summary</vt:lpstr>
      <vt:lpstr>Assigning mesh currents</vt:lpstr>
      <vt:lpstr>Nodal vs. mesh analysis?</vt:lpstr>
      <vt:lpstr>Nodal analysis example</vt:lpstr>
      <vt:lpstr>Nodal vs. Mesh Analysis</vt:lpstr>
      <vt:lpstr>Nodal vs. Mesh Analysis</vt:lpstr>
      <vt:lpstr>Slide 18</vt:lpstr>
      <vt:lpstr>Slide 19</vt:lpstr>
      <vt:lpstr>Slide 20</vt:lpstr>
      <vt:lpstr>Slide 21</vt:lpstr>
      <vt:lpstr>Slide 22</vt:lpstr>
      <vt:lpstr>Slide 23</vt:lpstr>
      <vt:lpstr>Compartmentalization: Need for simplicity</vt:lpstr>
      <vt:lpstr>Thevenin’s Theorem</vt:lpstr>
      <vt:lpstr>Finding Vth, Rth</vt:lpstr>
      <vt:lpstr>Source/load</vt:lpstr>
      <vt:lpstr>Source/load</vt:lpstr>
      <vt:lpstr>Example</vt:lpstr>
      <vt:lpstr>Norton’s Theorem</vt:lpstr>
      <vt:lpstr>Finding Vth, Rth</vt:lpstr>
      <vt:lpstr>Example</vt:lpstr>
      <vt:lpstr>Slide 33</vt:lpstr>
      <vt:lpstr>Power</vt:lpstr>
      <vt:lpstr>Questions?</vt:lpstr>
      <vt:lpstr>Ground?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811</cp:revision>
  <dcterms:created xsi:type="dcterms:W3CDTF">2010-03-26T00:11:49Z</dcterms:created>
  <dcterms:modified xsi:type="dcterms:W3CDTF">2010-04-29T16:22:07Z</dcterms:modified>
</cp:coreProperties>
</file>