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79" r:id="rId3"/>
    <p:sldId id="320" r:id="rId4"/>
    <p:sldId id="322" r:id="rId5"/>
    <p:sldId id="324" r:id="rId6"/>
    <p:sldId id="323" r:id="rId7"/>
    <p:sldId id="328" r:id="rId8"/>
    <p:sldId id="330" r:id="rId9"/>
    <p:sldId id="331" r:id="rId10"/>
    <p:sldId id="339" r:id="rId11"/>
    <p:sldId id="332" r:id="rId12"/>
    <p:sldId id="335" r:id="rId13"/>
    <p:sldId id="336" r:id="rId14"/>
    <p:sldId id="326" r:id="rId15"/>
    <p:sldId id="340" r:id="rId16"/>
    <p:sldId id="341" r:id="rId17"/>
    <p:sldId id="342" r:id="rId18"/>
    <p:sldId id="343" r:id="rId19"/>
    <p:sldId id="344" r:id="rId20"/>
    <p:sldId id="346" r:id="rId21"/>
    <p:sldId id="347" r:id="rId22"/>
    <p:sldId id="349" r:id="rId23"/>
    <p:sldId id="280" r:id="rId24"/>
    <p:sldId id="350" r:id="rId25"/>
    <p:sldId id="351" r:id="rId26"/>
    <p:sldId id="352" r:id="rId27"/>
    <p:sldId id="354" r:id="rId28"/>
    <p:sldId id="353" r:id="rId29"/>
    <p:sldId id="355" r:id="rId30"/>
    <p:sldId id="356" r:id="rId31"/>
    <p:sldId id="357" r:id="rId32"/>
    <p:sldId id="283" r:id="rId33"/>
    <p:sldId id="291" r:id="rId34"/>
    <p:sldId id="325" r:id="rId3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7" autoAdjust="0"/>
    <p:restoredTop sz="94297" autoAdjust="0"/>
  </p:normalViewPr>
  <p:slideViewPr>
    <p:cSldViewPr snapToObjects="1">
      <p:cViewPr varScale="1">
        <p:scale>
          <a:sx n="188" d="100"/>
          <a:sy n="188" d="100"/>
        </p:scale>
        <p:origin x="-4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94" y="-10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4/15/14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4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4/15/14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2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4/15/14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916878" y="16417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</a:p>
        </p:txBody>
      </p:sp>
      <p:sp>
        <p:nvSpPr>
          <p:cNvPr id="6" name="Rectangle 5"/>
          <p:cNvSpPr/>
          <p:nvPr/>
        </p:nvSpPr>
        <p:spPr>
          <a:xfrm>
            <a:off x="6432855" y="-784"/>
            <a:ext cx="178875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Midterm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Tutoring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5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7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7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2873554" y="297180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14784" y="3514646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583668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589" y="-28000"/>
            <a:ext cx="6222207" cy="527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application</a:t>
            </a:r>
            <a:endParaRPr lang="en-US" dirty="0"/>
          </a:p>
        </p:txBody>
      </p:sp>
      <p:grpSp>
        <p:nvGrpSpPr>
          <p:cNvPr id="45" name="Group 28"/>
          <p:cNvGrpSpPr/>
          <p:nvPr/>
        </p:nvGrpSpPr>
        <p:grpSpPr>
          <a:xfrm>
            <a:off x="1133698" y="1976322"/>
            <a:ext cx="485775" cy="1889957"/>
            <a:chOff x="1576218" y="1143005"/>
            <a:chExt cx="485775" cy="1889957"/>
          </a:xfrm>
        </p:grpSpPr>
        <p:sp>
          <p:nvSpPr>
            <p:cNvPr id="46" name="Oval 45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296241" y="3866279"/>
            <a:ext cx="160687" cy="1414811"/>
            <a:chOff x="4491655" y="3124200"/>
            <a:chExt cx="160687" cy="1414811"/>
          </a:xfrm>
        </p:grpSpPr>
        <p:grpSp>
          <p:nvGrpSpPr>
            <p:cNvPr id="5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1586215" y="40239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631099" y="465151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1456582" y="41980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1376407" y="2523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10800000">
            <a:off x="135007" y="1976322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-1517377" y="3628706"/>
            <a:ext cx="33047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135008" y="5281090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28"/>
          <p:cNvGrpSpPr/>
          <p:nvPr/>
        </p:nvGrpSpPr>
        <p:grpSpPr>
          <a:xfrm rot="10800000">
            <a:off x="4241404" y="2546065"/>
            <a:ext cx="485775" cy="1889957"/>
            <a:chOff x="1576218" y="1143005"/>
            <a:chExt cx="485775" cy="1889957"/>
          </a:xfrm>
        </p:grpSpPr>
        <p:sp>
          <p:nvSpPr>
            <p:cNvPr id="77" name="Oval 76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5649177" y="2763700"/>
            <a:ext cx="160687" cy="1414811"/>
            <a:chOff x="4491655" y="3124200"/>
            <a:chExt cx="160687" cy="1414811"/>
          </a:xfrm>
        </p:grpSpPr>
        <p:grpSp>
          <p:nvGrpSpPr>
            <p:cNvPr id="8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5820878" y="29511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5865762" y="357863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28" name="Title 1"/>
          <p:cNvSpPr txBox="1">
            <a:spLocks/>
          </p:cNvSpPr>
          <p:nvPr/>
        </p:nvSpPr>
        <p:spPr>
          <a:xfrm>
            <a:off x="5691245" y="312519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itle 1"/>
          <p:cNvSpPr txBox="1">
            <a:spLocks/>
          </p:cNvSpPr>
          <p:nvPr/>
        </p:nvSpPr>
        <p:spPr>
          <a:xfrm>
            <a:off x="3515250" y="317138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rot="10800000">
            <a:off x="4481009" y="254606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0800000">
            <a:off x="4484293" y="443602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580221" y="269482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5561305" y="426835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28"/>
          <p:cNvGrpSpPr/>
          <p:nvPr/>
        </p:nvGrpSpPr>
        <p:grpSpPr>
          <a:xfrm>
            <a:off x="4237740" y="4678135"/>
            <a:ext cx="485775" cy="1889957"/>
            <a:chOff x="1576218" y="1143005"/>
            <a:chExt cx="485775" cy="1889957"/>
          </a:xfrm>
        </p:grpSpPr>
        <p:sp>
          <p:nvSpPr>
            <p:cNvPr id="140" name="Oval 13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4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5645513" y="4895770"/>
            <a:ext cx="160687" cy="1414811"/>
            <a:chOff x="4491655" y="3124200"/>
            <a:chExt cx="160687" cy="1414811"/>
          </a:xfrm>
        </p:grpSpPr>
        <p:grpSp>
          <p:nvGrpSpPr>
            <p:cNvPr id="14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TextBox 159"/>
          <p:cNvSpPr txBox="1"/>
          <p:nvPr/>
        </p:nvSpPr>
        <p:spPr>
          <a:xfrm>
            <a:off x="5817214" y="5083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5862098" y="571070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62" name="Title 1"/>
          <p:cNvSpPr txBox="1">
            <a:spLocks/>
          </p:cNvSpPr>
          <p:nvPr/>
        </p:nvSpPr>
        <p:spPr>
          <a:xfrm>
            <a:off x="5687581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3505200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 rot="10800000">
            <a:off x="4477345" y="467813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>
            <a:off x="4480629" y="656809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5576557" y="482689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5557641" y="640042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0" y="657800"/>
            <a:ext cx="3900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69" name="Group 28"/>
          <p:cNvGrpSpPr/>
          <p:nvPr/>
        </p:nvGrpSpPr>
        <p:grpSpPr>
          <a:xfrm rot="10800000">
            <a:off x="4247791" y="499030"/>
            <a:ext cx="485775" cy="1889957"/>
            <a:chOff x="1576218" y="1143005"/>
            <a:chExt cx="485775" cy="1889957"/>
          </a:xfrm>
        </p:grpSpPr>
        <p:sp>
          <p:nvSpPr>
            <p:cNvPr id="170" name="Oval 16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7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5655564" y="716665"/>
            <a:ext cx="160687" cy="1414811"/>
            <a:chOff x="4491655" y="3124200"/>
            <a:chExt cx="160687" cy="1414811"/>
          </a:xfrm>
        </p:grpSpPr>
        <p:grpSp>
          <p:nvGrpSpPr>
            <p:cNvPr id="17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TextBox 189"/>
          <p:cNvSpPr txBox="1"/>
          <p:nvPr/>
        </p:nvSpPr>
        <p:spPr>
          <a:xfrm>
            <a:off x="5820878" y="15811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5862098" y="91731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5697632" y="107816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3521637" y="11243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10800000">
            <a:off x="4487396" y="499029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>
            <a:off x="4490680" y="2388986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 flipH="1" flipV="1">
            <a:off x="5586608" y="647785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5567692" y="2221316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8" name="Group 190"/>
          <p:cNvGrpSpPr/>
          <p:nvPr/>
        </p:nvGrpSpPr>
        <p:grpSpPr>
          <a:xfrm>
            <a:off x="762001" y="2306905"/>
            <a:ext cx="257175" cy="1488124"/>
            <a:chOff x="3382667" y="1835079"/>
            <a:chExt cx="257175" cy="1488124"/>
          </a:xfrm>
        </p:grpSpPr>
        <p:sp>
          <p:nvSpPr>
            <p:cNvPr id="99" name="Rectangle 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90"/>
          <p:cNvGrpSpPr/>
          <p:nvPr/>
        </p:nvGrpSpPr>
        <p:grpSpPr>
          <a:xfrm rot="5400000">
            <a:off x="1506063" y="1562844"/>
            <a:ext cx="257175" cy="1488124"/>
            <a:chOff x="3382667" y="1835079"/>
            <a:chExt cx="257175" cy="1488124"/>
          </a:xfrm>
        </p:grpSpPr>
        <p:sp>
          <p:nvSpPr>
            <p:cNvPr id="183" name="Rectangle 1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90"/>
          <p:cNvGrpSpPr/>
          <p:nvPr/>
        </p:nvGrpSpPr>
        <p:grpSpPr>
          <a:xfrm rot="5400000">
            <a:off x="1506064" y="3050967"/>
            <a:ext cx="257175" cy="1488124"/>
            <a:chOff x="3382667" y="1835079"/>
            <a:chExt cx="257175" cy="1488124"/>
          </a:xfrm>
        </p:grpSpPr>
        <p:sp>
          <p:nvSpPr>
            <p:cNvPr id="191" name="Rectangle 190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0"/>
          <p:cNvGrpSpPr/>
          <p:nvPr/>
        </p:nvGrpSpPr>
        <p:grpSpPr>
          <a:xfrm rot="5400000">
            <a:off x="2994187" y="1562846"/>
            <a:ext cx="257175" cy="1488124"/>
            <a:chOff x="3382667" y="1835079"/>
            <a:chExt cx="257175" cy="1488124"/>
          </a:xfrm>
        </p:grpSpPr>
        <p:sp>
          <p:nvSpPr>
            <p:cNvPr id="195" name="Rectangle 194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0"/>
          <p:cNvGrpSpPr/>
          <p:nvPr/>
        </p:nvGrpSpPr>
        <p:grpSpPr>
          <a:xfrm rot="5400000">
            <a:off x="2994188" y="3050968"/>
            <a:ext cx="257175" cy="1488124"/>
            <a:chOff x="3382667" y="1835079"/>
            <a:chExt cx="257175" cy="1488124"/>
          </a:xfrm>
        </p:grpSpPr>
        <p:sp>
          <p:nvSpPr>
            <p:cNvPr id="199" name="Rectangle 1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190"/>
          <p:cNvGrpSpPr/>
          <p:nvPr/>
        </p:nvGrpSpPr>
        <p:grpSpPr>
          <a:xfrm>
            <a:off x="3738249" y="2306907"/>
            <a:ext cx="257175" cy="1488124"/>
            <a:chOff x="3382667" y="1835079"/>
            <a:chExt cx="257175" cy="1488124"/>
          </a:xfrm>
        </p:grpSpPr>
        <p:sp>
          <p:nvSpPr>
            <p:cNvPr id="203" name="Rectangle 20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4" name="Straight Connector 20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1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69499" y="31829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510719" y="251916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809573" y="39236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1207333" y="392361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5" name="Title 1"/>
          <p:cNvSpPr txBox="1">
            <a:spLocks/>
          </p:cNvSpPr>
          <p:nvPr/>
        </p:nvSpPr>
        <p:spPr>
          <a:xfrm>
            <a:off x="1143000" y="39576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0" name="Group 219"/>
          <p:cNvGrpSpPr/>
          <p:nvPr/>
        </p:nvGrpSpPr>
        <p:grpSpPr>
          <a:xfrm>
            <a:off x="2649576" y="3957608"/>
            <a:ext cx="1088673" cy="704673"/>
            <a:chOff x="2649576" y="3487295"/>
            <a:chExt cx="1088673" cy="704673"/>
          </a:xfrm>
        </p:grpSpPr>
        <p:sp>
          <p:nvSpPr>
            <p:cNvPr id="216" name="TextBox 215"/>
            <p:cNvSpPr txBox="1"/>
            <p:nvPr/>
          </p:nvSpPr>
          <p:spPr>
            <a:xfrm>
              <a:off x="3316149" y="348729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2713909" y="348729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2649576" y="352128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 rot="10800000">
            <a:off x="2713909" y="1825983"/>
            <a:ext cx="902322" cy="369332"/>
            <a:chOff x="2713909" y="1355670"/>
            <a:chExt cx="902322" cy="369332"/>
          </a:xfrm>
        </p:grpSpPr>
        <p:sp>
          <p:nvSpPr>
            <p:cNvPr id="222" name="TextBox 221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4" name="Title 1"/>
          <p:cNvSpPr txBox="1">
            <a:spLocks/>
          </p:cNvSpPr>
          <p:nvPr/>
        </p:nvSpPr>
        <p:spPr>
          <a:xfrm>
            <a:off x="2649576" y="149064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6" name="Group 225"/>
          <p:cNvGrpSpPr/>
          <p:nvPr/>
        </p:nvGrpSpPr>
        <p:grpSpPr>
          <a:xfrm rot="10800000">
            <a:off x="1207333" y="1825983"/>
            <a:ext cx="902322" cy="369332"/>
            <a:chOff x="2713909" y="1355670"/>
            <a:chExt cx="902322" cy="369332"/>
          </a:xfrm>
        </p:grpSpPr>
        <p:sp>
          <p:nvSpPr>
            <p:cNvPr id="227" name="TextBox 226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143000" y="149064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1093916" y="1338675"/>
            <a:ext cx="1088673" cy="888939"/>
            <a:chOff x="1093916" y="1338675"/>
            <a:chExt cx="1088673" cy="888939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29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47702" y="2306902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2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 rot="10800000"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 rot="10800000"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(student)</a:t>
            </a:r>
            <a:endParaRPr lang="en-US" dirty="0"/>
          </a:p>
        </p:txBody>
      </p:sp>
      <p:grpSp>
        <p:nvGrpSpPr>
          <p:cNvPr id="3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 rot="10800000">
            <a:off x="1143000" y="1858282"/>
            <a:ext cx="962069" cy="369332"/>
            <a:chOff x="1143000" y="1858282"/>
            <a:chExt cx="962069" cy="369332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093916" y="133867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647701" y="2307785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41"/>
          <p:cNvGrpSpPr/>
          <p:nvPr/>
        </p:nvGrpSpPr>
        <p:grpSpPr>
          <a:xfrm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" name="Group 162"/>
          <p:cNvGrpSpPr/>
          <p:nvPr/>
        </p:nvGrpSpPr>
        <p:grpSpPr>
          <a:xfrm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Box 205"/>
          <p:cNvSpPr txBox="1"/>
          <p:nvPr/>
        </p:nvSpPr>
        <p:spPr>
          <a:xfrm>
            <a:off x="140622" y="0"/>
            <a:ext cx="353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voltage across R1 (student)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465884" y="49530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1432678" y="4579898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75"/>
          <p:cNvGrpSpPr/>
          <p:nvPr/>
        </p:nvGrpSpPr>
        <p:grpSpPr>
          <a:xfrm>
            <a:off x="1432677" y="3464875"/>
            <a:ext cx="485775" cy="1488125"/>
            <a:chOff x="5172949" y="2484911"/>
            <a:chExt cx="485775" cy="1488125"/>
          </a:xfrm>
        </p:grpSpPr>
        <p:sp>
          <p:nvSpPr>
            <p:cNvPr id="154" name="Oval 15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5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3" name="Straight Connector 16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75"/>
          <p:cNvGrpSpPr/>
          <p:nvPr/>
        </p:nvGrpSpPr>
        <p:grpSpPr>
          <a:xfrm>
            <a:off x="1432676" y="2399026"/>
            <a:ext cx="485775" cy="1488125"/>
            <a:chOff x="5172949" y="2484911"/>
            <a:chExt cx="485775" cy="1488125"/>
          </a:xfrm>
        </p:grpSpPr>
        <p:sp>
          <p:nvSpPr>
            <p:cNvPr id="166" name="Oval 165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7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75"/>
          <p:cNvGrpSpPr/>
          <p:nvPr/>
        </p:nvGrpSpPr>
        <p:grpSpPr>
          <a:xfrm>
            <a:off x="1432674" y="458523"/>
            <a:ext cx="485775" cy="1488125"/>
            <a:chOff x="5172949" y="2484911"/>
            <a:chExt cx="485775" cy="1488125"/>
          </a:xfrm>
        </p:grpSpPr>
        <p:sp>
          <p:nvSpPr>
            <p:cNvPr id="179" name="Oval 17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0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Title 1"/>
          <p:cNvSpPr txBox="1">
            <a:spLocks/>
          </p:cNvSpPr>
          <p:nvPr/>
        </p:nvSpPr>
        <p:spPr>
          <a:xfrm>
            <a:off x="465884" y="38871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7" name="Title 1"/>
          <p:cNvSpPr txBox="1">
            <a:spLocks/>
          </p:cNvSpPr>
          <p:nvPr/>
        </p:nvSpPr>
        <p:spPr>
          <a:xfrm>
            <a:off x="465884" y="28213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8" name="Title 1"/>
          <p:cNvSpPr txBox="1">
            <a:spLocks/>
          </p:cNvSpPr>
          <p:nvPr/>
        </p:nvSpPr>
        <p:spPr>
          <a:xfrm>
            <a:off x="465884" y="1765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9" name="Title 1"/>
          <p:cNvSpPr txBox="1">
            <a:spLocks/>
          </p:cNvSpPr>
          <p:nvPr/>
        </p:nvSpPr>
        <p:spPr>
          <a:xfrm>
            <a:off x="465884" y="80444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93"/>
          <p:cNvGrpSpPr/>
          <p:nvPr/>
        </p:nvGrpSpPr>
        <p:grpSpPr>
          <a:xfrm>
            <a:off x="2743200" y="2472341"/>
            <a:ext cx="160687" cy="1414811"/>
            <a:chOff x="4491655" y="3124200"/>
            <a:chExt cx="160687" cy="1414811"/>
          </a:xfrm>
        </p:grpSpPr>
        <p:grpSp>
          <p:nvGrpSpPr>
            <p:cNvPr id="19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75"/>
          <p:cNvGrpSpPr/>
          <p:nvPr/>
        </p:nvGrpSpPr>
        <p:grpSpPr>
          <a:xfrm>
            <a:off x="1432675" y="1371972"/>
            <a:ext cx="485775" cy="1488125"/>
            <a:chOff x="5172949" y="2484911"/>
            <a:chExt cx="485775" cy="1488125"/>
          </a:xfrm>
        </p:grpSpPr>
        <p:sp>
          <p:nvSpPr>
            <p:cNvPr id="173" name="Oval 17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6" name="Straight Connector 17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0" name="Straight Connector 209"/>
          <p:cNvCxnSpPr/>
          <p:nvPr/>
        </p:nvCxnSpPr>
        <p:spPr>
          <a:xfrm rot="5400000" flipH="1" flipV="1">
            <a:off x="1817177" y="1465433"/>
            <a:ext cx="20138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1675561" y="458523"/>
            <a:ext cx="11485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1678670" y="6068024"/>
            <a:ext cx="1144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1732929" y="4977588"/>
            <a:ext cx="21808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Title 1"/>
          <p:cNvSpPr txBox="1">
            <a:spLocks/>
          </p:cNvSpPr>
          <p:nvPr/>
        </p:nvSpPr>
        <p:spPr>
          <a:xfrm>
            <a:off x="1918453" y="28311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334000" y="308029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Resistor circuits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r>
              <a:rPr lang="en-US" dirty="0" err="1" smtClean="0"/>
              <a:t>Kirchoff’s</a:t>
            </a:r>
            <a:r>
              <a:rPr lang="en-US" dirty="0" smtClean="0"/>
              <a:t> current law (KCL)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sz="3100" dirty="0" smtClean="0"/>
              <a:t>Examples of KCL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voltage law (KVL)</a:t>
            </a:r>
          </a:p>
          <a:p>
            <a:r>
              <a:rPr lang="en-US" sz="3100" dirty="0" smtClean="0"/>
              <a:t>Examples with KVL, KCL, Ohm</a:t>
            </a:r>
          </a:p>
          <a:p>
            <a:r>
              <a:rPr lang="en-US" sz="3100" dirty="0" smtClean="0">
                <a:latin typeface="Symbol" pitchFamily="18" charset="2"/>
              </a:rPr>
              <a:t>D</a:t>
            </a:r>
            <a:r>
              <a:rPr lang="en-US" sz="3100" dirty="0" smtClean="0"/>
              <a:t>-Y transformations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Dimming circuit</a:t>
            </a:r>
            <a:endParaRPr lang="en-US" dirty="0"/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1219200" y="2304672"/>
            <a:ext cx="838200" cy="125859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267200"/>
            <a:ext cx="1714500" cy="1714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667434"/>
            <a:ext cx="8858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the four elements below: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Design a circuit that continuously dims the light. </a:t>
            </a:r>
            <a:br>
              <a:rPr lang="en-US" dirty="0" smtClean="0"/>
            </a:br>
            <a:r>
              <a:rPr lang="en-US" dirty="0" smtClean="0"/>
              <a:t>(It needs to go from completely dim to completely bright.)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Calculate the power supplied by the battery when the bulb is brightest and when it is off.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877909" y="2302750"/>
            <a:ext cx="828170" cy="1665051"/>
            <a:chOff x="3877909" y="2302750"/>
            <a:chExt cx="828170" cy="1665051"/>
          </a:xfrm>
        </p:grpSpPr>
        <p:grpSp>
          <p:nvGrpSpPr>
            <p:cNvPr id="6" name="Group 5"/>
            <p:cNvGrpSpPr/>
            <p:nvPr/>
          </p:nvGrpSpPr>
          <p:grpSpPr>
            <a:xfrm>
              <a:off x="3877909" y="2427870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13876" y="125028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9"/>
          <p:cNvGrpSpPr/>
          <p:nvPr/>
        </p:nvGrpSpPr>
        <p:grpSpPr>
          <a:xfrm>
            <a:off x="1634376" y="1250464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109"/>
          <p:cNvGrpSpPr/>
          <p:nvPr/>
        </p:nvGrpSpPr>
        <p:grpSpPr>
          <a:xfrm>
            <a:off x="3043315" y="1250814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Straight Connector 185"/>
          <p:cNvCxnSpPr/>
          <p:nvPr/>
        </p:nvCxnSpPr>
        <p:spPr>
          <a:xfrm>
            <a:off x="294042" y="1250814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294042" y="2665098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3124200" y="1481378"/>
            <a:ext cx="1088673" cy="1033145"/>
            <a:chOff x="4576002" y="1786178"/>
            <a:chExt cx="1088673" cy="1033145"/>
          </a:xfrm>
        </p:grpSpPr>
        <p:sp>
          <p:nvSpPr>
            <p:cNvPr id="190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1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2" name="TextBox 191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1672398" y="1486538"/>
            <a:ext cx="1088673" cy="1033145"/>
            <a:chOff x="4576002" y="1786178"/>
            <a:chExt cx="1088673" cy="1033145"/>
          </a:xfrm>
        </p:grpSpPr>
        <p:sp>
          <p:nvSpPr>
            <p:cNvPr id="196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7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8" name="TextBox 197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00" name="Group 199"/>
          <p:cNvGrpSpPr/>
          <p:nvPr/>
        </p:nvGrpSpPr>
        <p:grpSpPr>
          <a:xfrm>
            <a:off x="300798" y="1481377"/>
            <a:ext cx="1088673" cy="1033145"/>
            <a:chOff x="4576002" y="1786178"/>
            <a:chExt cx="1088673" cy="1033145"/>
          </a:xfrm>
        </p:grpSpPr>
        <p:sp>
          <p:nvSpPr>
            <p:cNvPr id="201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2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03" name="TextBox 202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21" name="Group 49"/>
          <p:cNvGrpSpPr/>
          <p:nvPr/>
        </p:nvGrpSpPr>
        <p:grpSpPr>
          <a:xfrm>
            <a:off x="1917303" y="3766966"/>
            <a:ext cx="160687" cy="1414811"/>
            <a:chOff x="4491655" y="3124200"/>
            <a:chExt cx="160687" cy="1414811"/>
          </a:xfrm>
        </p:grpSpPr>
        <p:grpSp>
          <p:nvGrpSpPr>
            <p:cNvPr id="222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3" name="Straight Connector 22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109"/>
          <p:cNvGrpSpPr/>
          <p:nvPr/>
        </p:nvGrpSpPr>
        <p:grpSpPr>
          <a:xfrm>
            <a:off x="3326242" y="3767316"/>
            <a:ext cx="160687" cy="1414811"/>
            <a:chOff x="4491655" y="3124200"/>
            <a:chExt cx="160687" cy="1414811"/>
          </a:xfrm>
        </p:grpSpPr>
        <p:grpSp>
          <p:nvGrpSpPr>
            <p:cNvPr id="237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8" name="Straight Connector 2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1" name="Straight Connector 250"/>
          <p:cNvCxnSpPr/>
          <p:nvPr/>
        </p:nvCxnSpPr>
        <p:spPr>
          <a:xfrm>
            <a:off x="576969" y="3767316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576969" y="5181600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3" name="Group 252"/>
          <p:cNvGrpSpPr/>
          <p:nvPr/>
        </p:nvGrpSpPr>
        <p:grpSpPr>
          <a:xfrm>
            <a:off x="3407127" y="3997880"/>
            <a:ext cx="1088673" cy="1033145"/>
            <a:chOff x="4576002" y="1786178"/>
            <a:chExt cx="1088673" cy="1033145"/>
          </a:xfrm>
        </p:grpSpPr>
        <p:sp>
          <p:nvSpPr>
            <p:cNvPr id="254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5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56" name="TextBox 255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57" name="TextBox 256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58" name="Group 257"/>
          <p:cNvGrpSpPr/>
          <p:nvPr/>
        </p:nvGrpSpPr>
        <p:grpSpPr>
          <a:xfrm>
            <a:off x="1955325" y="4003040"/>
            <a:ext cx="1088673" cy="1033145"/>
            <a:chOff x="4576002" y="1786178"/>
            <a:chExt cx="1088673" cy="1033145"/>
          </a:xfrm>
        </p:grpSpPr>
        <p:sp>
          <p:nvSpPr>
            <p:cNvPr id="259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0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61" name="TextBox 260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68" name="TextBox 267"/>
          <p:cNvSpPr txBox="1"/>
          <p:nvPr/>
        </p:nvSpPr>
        <p:spPr>
          <a:xfrm>
            <a:off x="257319" y="3397457"/>
            <a:ext cx="399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(students)</a:t>
            </a:r>
            <a:endParaRPr lang="en-US" dirty="0"/>
          </a:p>
        </p:txBody>
      </p:sp>
      <p:grpSp>
        <p:nvGrpSpPr>
          <p:cNvPr id="269" name="Group 75"/>
          <p:cNvGrpSpPr/>
          <p:nvPr/>
        </p:nvGrpSpPr>
        <p:grpSpPr>
          <a:xfrm>
            <a:off x="334081" y="3703992"/>
            <a:ext cx="485775" cy="1488125"/>
            <a:chOff x="5172949" y="2484911"/>
            <a:chExt cx="485775" cy="1488125"/>
          </a:xfrm>
        </p:grpSpPr>
        <p:sp>
          <p:nvSpPr>
            <p:cNvPr id="270" name="Oval 2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Title 1"/>
          <p:cNvSpPr txBox="1">
            <a:spLocks/>
          </p:cNvSpPr>
          <p:nvPr/>
        </p:nvSpPr>
        <p:spPr>
          <a:xfrm>
            <a:off x="-365730" y="408586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155" name="Group 154"/>
          <p:cNvGrpSpPr/>
          <p:nvPr/>
        </p:nvGrpSpPr>
        <p:grpSpPr>
          <a:xfrm rot="16200000">
            <a:off x="1265138" y="2078478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1978410" y="1371250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557558" y="2745079"/>
            <a:ext cx="160687" cy="1414811"/>
            <a:chOff x="4491655" y="3124200"/>
            <a:chExt cx="160687" cy="1414811"/>
          </a:xfrm>
        </p:grpSpPr>
        <p:grpSp>
          <p:nvGrpSpPr>
            <p:cNvPr id="187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 rot="16200000">
            <a:off x="2679944" y="2077936"/>
            <a:ext cx="160687" cy="1414811"/>
            <a:chOff x="4491655" y="3124200"/>
            <a:chExt cx="160687" cy="1414811"/>
          </a:xfrm>
        </p:grpSpPr>
        <p:grpSp>
          <p:nvGrpSpPr>
            <p:cNvPr id="267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9" name="Straight Connector 2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3387349" y="1371600"/>
            <a:ext cx="160687" cy="1414811"/>
            <a:chOff x="4491655" y="3124200"/>
            <a:chExt cx="160687" cy="1414811"/>
          </a:xfrm>
        </p:grpSpPr>
        <p:grpSp>
          <p:nvGrpSpPr>
            <p:cNvPr id="28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92" name="Straight Connector 29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0" name="Straight Connector 2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/>
          <p:cNvGrpSpPr/>
          <p:nvPr/>
        </p:nvGrpSpPr>
        <p:grpSpPr>
          <a:xfrm rot="16200000">
            <a:off x="1264786" y="3452484"/>
            <a:ext cx="160687" cy="1414811"/>
            <a:chOff x="4491655" y="3124200"/>
            <a:chExt cx="160687" cy="1414811"/>
          </a:xfrm>
        </p:grpSpPr>
        <p:grpSp>
          <p:nvGrpSpPr>
            <p:cNvPr id="304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07" name="Straight Connector 30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5" name="Straight Connector 30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 317"/>
          <p:cNvGrpSpPr/>
          <p:nvPr/>
        </p:nvGrpSpPr>
        <p:grpSpPr>
          <a:xfrm rot="16200000">
            <a:off x="2686349" y="3452828"/>
            <a:ext cx="160687" cy="1414811"/>
            <a:chOff x="4491655" y="3124200"/>
            <a:chExt cx="160687" cy="1414811"/>
          </a:xfrm>
        </p:grpSpPr>
        <p:grpSp>
          <p:nvGrpSpPr>
            <p:cNvPr id="319" name="Group 52"/>
            <p:cNvGrpSpPr/>
            <p:nvPr/>
          </p:nvGrpSpPr>
          <p:grpSpPr>
            <a:xfrm rot="5400000">
              <a:off x="416940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22" name="Straight Connector 3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0" name="Straight Connector 3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3" name="Group 332"/>
          <p:cNvGrpSpPr/>
          <p:nvPr/>
        </p:nvGrpSpPr>
        <p:grpSpPr>
          <a:xfrm>
            <a:off x="1978949" y="2784798"/>
            <a:ext cx="160687" cy="1414811"/>
            <a:chOff x="4491655" y="3124200"/>
            <a:chExt cx="160687" cy="1414811"/>
          </a:xfrm>
        </p:grpSpPr>
        <p:grpSp>
          <p:nvGrpSpPr>
            <p:cNvPr id="334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5" name="Straight Connector 33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" name="Group 347"/>
          <p:cNvGrpSpPr/>
          <p:nvPr/>
        </p:nvGrpSpPr>
        <p:grpSpPr>
          <a:xfrm>
            <a:off x="3387001" y="2745600"/>
            <a:ext cx="160687" cy="1414811"/>
            <a:chOff x="4491655" y="3124200"/>
            <a:chExt cx="160687" cy="1414811"/>
          </a:xfrm>
        </p:grpSpPr>
        <p:grpSp>
          <p:nvGrpSpPr>
            <p:cNvPr id="34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0" name="Straight Connector 34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4" name="Title 1"/>
          <p:cNvSpPr txBox="1">
            <a:spLocks/>
          </p:cNvSpPr>
          <p:nvPr/>
        </p:nvSpPr>
        <p:spPr>
          <a:xfrm>
            <a:off x="0" y="1689623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9" name="Group 75"/>
          <p:cNvGrpSpPr/>
          <p:nvPr/>
        </p:nvGrpSpPr>
        <p:grpSpPr>
          <a:xfrm>
            <a:off x="394836" y="1378092"/>
            <a:ext cx="485775" cy="1488125"/>
            <a:chOff x="5172949" y="2484911"/>
            <a:chExt cx="485775" cy="1488125"/>
          </a:xfrm>
        </p:grpSpPr>
        <p:sp>
          <p:nvSpPr>
            <p:cNvPr id="370" name="Oval 3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6" name="Straight Connector 375"/>
          <p:cNvCxnSpPr/>
          <p:nvPr/>
        </p:nvCxnSpPr>
        <p:spPr>
          <a:xfrm>
            <a:off x="637723" y="1371600"/>
            <a:ext cx="28363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2057400" y="1542785"/>
            <a:ext cx="651907" cy="1033145"/>
            <a:chOff x="5337610" y="1763730"/>
            <a:chExt cx="651907" cy="1033145"/>
          </a:xfrm>
        </p:grpSpPr>
        <p:sp>
          <p:nvSpPr>
            <p:cNvPr id="38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4" name="TextBox 38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85" name="TextBox 38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86" name="Group 385"/>
          <p:cNvGrpSpPr/>
          <p:nvPr/>
        </p:nvGrpSpPr>
        <p:grpSpPr>
          <a:xfrm>
            <a:off x="3462893" y="1575337"/>
            <a:ext cx="651907" cy="1033145"/>
            <a:chOff x="5337610" y="1763730"/>
            <a:chExt cx="651907" cy="1033145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9" name="TextBox 38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1" name="Group 390"/>
          <p:cNvGrpSpPr/>
          <p:nvPr/>
        </p:nvGrpSpPr>
        <p:grpSpPr>
          <a:xfrm>
            <a:off x="643493" y="3015889"/>
            <a:ext cx="651907" cy="1033145"/>
            <a:chOff x="5337610" y="1763730"/>
            <a:chExt cx="651907" cy="1033145"/>
          </a:xfrm>
        </p:grpSpPr>
        <p:sp>
          <p:nvSpPr>
            <p:cNvPr id="39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4" name="TextBox 39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6" name="Group 395"/>
          <p:cNvGrpSpPr/>
          <p:nvPr/>
        </p:nvGrpSpPr>
        <p:grpSpPr>
          <a:xfrm>
            <a:off x="3462893" y="2935368"/>
            <a:ext cx="651907" cy="1033145"/>
            <a:chOff x="5337610" y="1763730"/>
            <a:chExt cx="651907" cy="1033145"/>
          </a:xfrm>
        </p:grpSpPr>
        <p:sp>
          <p:nvSpPr>
            <p:cNvPr id="39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9" name="TextBox 39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0" name="TextBox 39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01" name="Group 400"/>
          <p:cNvGrpSpPr/>
          <p:nvPr/>
        </p:nvGrpSpPr>
        <p:grpSpPr>
          <a:xfrm>
            <a:off x="2057400" y="2976692"/>
            <a:ext cx="651907" cy="1033145"/>
            <a:chOff x="5337610" y="1763730"/>
            <a:chExt cx="651907" cy="1033145"/>
          </a:xfrm>
        </p:grpSpPr>
        <p:sp>
          <p:nvSpPr>
            <p:cNvPr id="40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404" name="TextBox 40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5" name="Group 414"/>
          <p:cNvGrpSpPr/>
          <p:nvPr/>
        </p:nvGrpSpPr>
        <p:grpSpPr>
          <a:xfrm>
            <a:off x="949973" y="2040926"/>
            <a:ext cx="797760" cy="704674"/>
            <a:chOff x="1155614" y="2530267"/>
            <a:chExt cx="797760" cy="704674"/>
          </a:xfrm>
        </p:grpSpPr>
        <p:sp>
          <p:nvSpPr>
            <p:cNvPr id="40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1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09" name="TextBox 40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6" name="Group 415"/>
          <p:cNvGrpSpPr/>
          <p:nvPr/>
        </p:nvGrpSpPr>
        <p:grpSpPr>
          <a:xfrm>
            <a:off x="2362200" y="2114726"/>
            <a:ext cx="797760" cy="704674"/>
            <a:chOff x="1155614" y="2530267"/>
            <a:chExt cx="797760" cy="704674"/>
          </a:xfrm>
        </p:grpSpPr>
        <p:sp>
          <p:nvSpPr>
            <p:cNvPr id="41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8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19" name="TextBox 41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20" name="TextBox 41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422" name="Title 1"/>
          <p:cNvSpPr txBox="1">
            <a:spLocks/>
          </p:cNvSpPr>
          <p:nvPr/>
        </p:nvSpPr>
        <p:spPr>
          <a:xfrm>
            <a:off x="1020022" y="4206117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3" name="Group 410"/>
          <p:cNvGrpSpPr/>
          <p:nvPr/>
        </p:nvGrpSpPr>
        <p:grpSpPr>
          <a:xfrm>
            <a:off x="906339" y="4114800"/>
            <a:ext cx="797760" cy="369332"/>
            <a:chOff x="4912522" y="3115985"/>
            <a:chExt cx="797760" cy="369332"/>
          </a:xfrm>
        </p:grpSpPr>
        <p:sp>
          <p:nvSpPr>
            <p:cNvPr id="424" name="TextBox 423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5" name="TextBox 424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426" name="Title 1"/>
          <p:cNvSpPr txBox="1">
            <a:spLocks/>
          </p:cNvSpPr>
          <p:nvPr/>
        </p:nvSpPr>
        <p:spPr>
          <a:xfrm>
            <a:off x="2421386" y="4224420"/>
            <a:ext cx="814575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7" name="Group 410"/>
          <p:cNvGrpSpPr/>
          <p:nvPr/>
        </p:nvGrpSpPr>
        <p:grpSpPr>
          <a:xfrm>
            <a:off x="2307703" y="4126468"/>
            <a:ext cx="797760" cy="369332"/>
            <a:chOff x="4912522" y="3115985"/>
            <a:chExt cx="797760" cy="369332"/>
          </a:xfrm>
        </p:grpSpPr>
        <p:sp>
          <p:nvSpPr>
            <p:cNvPr id="428" name="TextBox 427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9" name="TextBox 428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 of voltage drop</a:t>
            </a:r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762000" y="936963"/>
            <a:ext cx="2667000" cy="760984"/>
            <a:chOff x="762000" y="936963"/>
            <a:chExt cx="2667000" cy="760984"/>
          </a:xfrm>
        </p:grpSpPr>
        <p:grpSp>
          <p:nvGrpSpPr>
            <p:cNvPr id="6" name="Group 78"/>
            <p:cNvGrpSpPr/>
            <p:nvPr/>
          </p:nvGrpSpPr>
          <p:grpSpPr>
            <a:xfrm rot="16200000">
              <a:off x="2074862" y="910198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Box 98"/>
            <p:cNvSpPr txBox="1"/>
            <p:nvPr/>
          </p:nvSpPr>
          <p:spPr>
            <a:xfrm>
              <a:off x="1953902" y="1034534"/>
              <a:ext cx="402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endParaRPr lang="en-US" sz="24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1190449" y="1455218"/>
              <a:ext cx="40975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1042464" y="93696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10800000">
              <a:off x="762000" y="1617781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0800000">
              <a:off x="2743200" y="1617782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78"/>
          <p:cNvGrpSpPr/>
          <p:nvPr/>
        </p:nvGrpSpPr>
        <p:grpSpPr>
          <a:xfrm rot="16200000">
            <a:off x="5630069" y="909833"/>
            <a:ext cx="160687" cy="1414811"/>
            <a:chOff x="4491660" y="3124200"/>
            <a:chExt cx="160687" cy="1414811"/>
          </a:xfrm>
        </p:grpSpPr>
        <p:grpSp>
          <p:nvGrpSpPr>
            <p:cNvPr id="164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5509109" y="1034174"/>
            <a:ext cx="40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745656" y="1454858"/>
            <a:ext cx="4097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4597671" y="93660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rot="10800000">
            <a:off x="4317207" y="1617421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6298407" y="1617422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1600200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+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5139592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-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6" name="Arc 185"/>
          <p:cNvSpPr/>
          <p:nvPr/>
        </p:nvSpPr>
        <p:spPr>
          <a:xfrm rot="18949938">
            <a:off x="1142570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Arc 186"/>
          <p:cNvSpPr/>
          <p:nvPr/>
        </p:nvSpPr>
        <p:spPr>
          <a:xfrm rot="18949938">
            <a:off x="4697777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Ohm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-292986" y="569645"/>
            <a:ext cx="5299235" cy="2972799"/>
            <a:chOff x="-292986" y="685800"/>
            <a:chExt cx="5299235" cy="2972799"/>
          </a:xfrm>
        </p:grpSpPr>
        <p:sp>
          <p:nvSpPr>
            <p:cNvPr id="206" name="TextBox 205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212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78"/>
            <p:cNvGrpSpPr/>
            <p:nvPr/>
          </p:nvGrpSpPr>
          <p:grpSpPr>
            <a:xfrm rot="16200000">
              <a:off x="1543757" y="926367"/>
              <a:ext cx="160687" cy="1414811"/>
              <a:chOff x="4491655" y="3124200"/>
              <a:chExt cx="160687" cy="1414811"/>
            </a:xfrm>
          </p:grpSpPr>
          <p:grpSp>
            <p:nvGrpSpPr>
              <p:cNvPr id="6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11"/>
            <p:cNvGrpSpPr/>
            <p:nvPr/>
          </p:nvGrpSpPr>
          <p:grpSpPr>
            <a:xfrm rot="16200000">
              <a:off x="1546862" y="2414489"/>
              <a:ext cx="160687" cy="1414811"/>
              <a:chOff x="4491655" y="3124200"/>
              <a:chExt cx="160687" cy="1414811"/>
            </a:xfrm>
          </p:grpSpPr>
          <p:grpSp>
            <p:nvGrpSpPr>
              <p:cNvPr id="8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78"/>
            <p:cNvGrpSpPr/>
            <p:nvPr/>
          </p:nvGrpSpPr>
          <p:grpSpPr>
            <a:xfrm>
              <a:off x="2254267" y="1669080"/>
              <a:ext cx="160687" cy="1414811"/>
              <a:chOff x="4491655" y="3124200"/>
              <a:chExt cx="160687" cy="1414811"/>
            </a:xfrm>
          </p:grpSpPr>
          <p:grpSp>
            <p:nvGrpSpPr>
              <p:cNvPr id="50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-292986" y="3657600"/>
            <a:ext cx="5299235" cy="2972799"/>
            <a:chOff x="-292986" y="685800"/>
            <a:chExt cx="5299235" cy="2972799"/>
          </a:xfrm>
        </p:grpSpPr>
        <p:sp>
          <p:nvSpPr>
            <p:cNvPr id="94" name="TextBox 93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95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78"/>
            <p:cNvGrpSpPr/>
            <p:nvPr/>
          </p:nvGrpSpPr>
          <p:grpSpPr>
            <a:xfrm rot="16200000">
              <a:off x="1543757" y="926362"/>
              <a:ext cx="160687" cy="1414811"/>
              <a:chOff x="4491660" y="3124200"/>
              <a:chExt cx="160687" cy="1414811"/>
            </a:xfrm>
          </p:grpSpPr>
          <p:grpSp>
            <p:nvGrpSpPr>
              <p:cNvPr id="146" name="Group 52"/>
              <p:cNvGrpSpPr/>
              <p:nvPr/>
            </p:nvGrpSpPr>
            <p:grpSpPr>
              <a:xfrm rot="5400000">
                <a:off x="4169398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111"/>
            <p:cNvGrpSpPr/>
            <p:nvPr/>
          </p:nvGrpSpPr>
          <p:grpSpPr>
            <a:xfrm rot="16200000">
              <a:off x="1546862" y="2414482"/>
              <a:ext cx="160687" cy="1414811"/>
              <a:chOff x="4491662" y="3124200"/>
              <a:chExt cx="160687" cy="1414811"/>
            </a:xfrm>
          </p:grpSpPr>
          <p:grpSp>
            <p:nvGrpSpPr>
              <p:cNvPr id="132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78"/>
            <p:cNvGrpSpPr/>
            <p:nvPr/>
          </p:nvGrpSpPr>
          <p:grpSpPr>
            <a:xfrm>
              <a:off x="2254274" y="1669080"/>
              <a:ext cx="160687" cy="1414811"/>
              <a:chOff x="4491662" y="3124200"/>
              <a:chExt cx="160687" cy="1414811"/>
            </a:xfrm>
          </p:grpSpPr>
          <p:grpSp>
            <p:nvGrpSpPr>
              <p:cNvPr id="105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KCL + Ohm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2431" y="685800"/>
            <a:ext cx="555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currents flowing in the circuit below (instructor):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198084" y="20626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768710" y="1689581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638659" y="982179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3053470" y="982881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641764" y="2470301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3053470" y="2470651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/>
          <p:cNvGrpSpPr/>
          <p:nvPr/>
        </p:nvGrpSpPr>
        <p:grpSpPr>
          <a:xfrm>
            <a:off x="2349169" y="1683250"/>
            <a:ext cx="160687" cy="1494983"/>
            <a:chOff x="2228161" y="2300571"/>
            <a:chExt cx="160687" cy="1494983"/>
          </a:xfrm>
        </p:grpSpPr>
        <p:grpSp>
          <p:nvGrpSpPr>
            <p:cNvPr id="99" name="Group 93"/>
            <p:cNvGrpSpPr/>
            <p:nvPr/>
          </p:nvGrpSpPr>
          <p:grpSpPr>
            <a:xfrm>
              <a:off x="2228161" y="2300571"/>
              <a:ext cx="160687" cy="1414811"/>
              <a:chOff x="4491655" y="3124200"/>
              <a:chExt cx="160687" cy="1414811"/>
            </a:xfrm>
          </p:grpSpPr>
          <p:grpSp>
            <p:nvGrpSpPr>
              <p:cNvPr id="100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3760875" y="1690464"/>
            <a:ext cx="160687" cy="1494983"/>
            <a:chOff x="2228161" y="2300571"/>
            <a:chExt cx="160687" cy="1494983"/>
          </a:xfrm>
        </p:grpSpPr>
        <p:grpSp>
          <p:nvGrpSpPr>
            <p:cNvPr id="186" name="Group 93"/>
            <p:cNvGrpSpPr/>
            <p:nvPr/>
          </p:nvGrpSpPr>
          <p:grpSpPr>
            <a:xfrm>
              <a:off x="2228170" y="2300571"/>
              <a:ext cx="160687" cy="1414811"/>
              <a:chOff x="4491664" y="3124200"/>
              <a:chExt cx="160687" cy="1414811"/>
            </a:xfrm>
          </p:grpSpPr>
          <p:grpSp>
            <p:nvGrpSpPr>
              <p:cNvPr id="188" name="Group 52"/>
              <p:cNvGrpSpPr/>
              <p:nvPr/>
            </p:nvGrpSpPr>
            <p:grpSpPr>
              <a:xfrm rot="5400000">
                <a:off x="4169402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7" name="Straight Connector 186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TextBox 201"/>
          <p:cNvSpPr txBox="1"/>
          <p:nvPr/>
        </p:nvSpPr>
        <p:spPr>
          <a:xfrm>
            <a:off x="1468306" y="1239905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851988" y="1240261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921571" y="210883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827292" y="3258393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858454" y="222262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468306" y="325839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3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52"/>
          <p:cNvGrpSpPr/>
          <p:nvPr/>
        </p:nvGrpSpPr>
        <p:grpSpPr>
          <a:xfrm rot="10800000">
            <a:off x="952544" y="2990592"/>
            <a:ext cx="805211" cy="160687"/>
            <a:chOff x="457201" y="2514600"/>
            <a:chExt cx="9144001" cy="1824765"/>
          </a:xfrm>
        </p:grpSpPr>
        <p:cxnSp>
          <p:nvCxnSpPr>
            <p:cNvPr id="87" name="Straight Connector 86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>
            <a:off x="1757753" y="3070754"/>
            <a:ext cx="80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08154" y="3071465"/>
            <a:ext cx="44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itle 1"/>
          <p:cNvSpPr txBox="1">
            <a:spLocks/>
          </p:cNvSpPr>
          <p:nvPr/>
        </p:nvSpPr>
        <p:spPr>
          <a:xfrm>
            <a:off x="851073" y="298687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-Y transformations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909072" y="14048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39"/>
          <p:cNvGrpSpPr/>
          <p:nvPr/>
        </p:nvGrpSpPr>
        <p:grpSpPr>
          <a:xfrm>
            <a:off x="6521520" y="2115822"/>
            <a:ext cx="160687" cy="1414811"/>
            <a:chOff x="4491667" y="3124200"/>
            <a:chExt cx="160687" cy="1414811"/>
          </a:xfrm>
        </p:grpSpPr>
        <p:grpSp>
          <p:nvGrpSpPr>
            <p:cNvPr id="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 rot="2700000">
            <a:off x="7027626" y="925290"/>
            <a:ext cx="160687" cy="1414811"/>
            <a:chOff x="4491655" y="3124200"/>
            <a:chExt cx="160687" cy="1414811"/>
          </a:xfrm>
        </p:grpSpPr>
        <p:grpSp>
          <p:nvGrpSpPr>
            <p:cNvPr id="99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 rot="18900000">
            <a:off x="6020931" y="947693"/>
            <a:ext cx="160687" cy="1414811"/>
            <a:chOff x="4491655" y="3124200"/>
            <a:chExt cx="160687" cy="1414811"/>
          </a:xfrm>
        </p:grpSpPr>
        <p:grpSp>
          <p:nvGrpSpPr>
            <p:cNvPr id="11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itle 1"/>
          <p:cNvSpPr txBox="1">
            <a:spLocks/>
          </p:cNvSpPr>
          <p:nvPr/>
        </p:nvSpPr>
        <p:spPr>
          <a:xfrm>
            <a:off x="5272130" y="142747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0" name="Title 1"/>
          <p:cNvSpPr txBox="1">
            <a:spLocks/>
          </p:cNvSpPr>
          <p:nvPr/>
        </p:nvSpPr>
        <p:spPr>
          <a:xfrm>
            <a:off x="6519383" y="255514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1" name="Title 1"/>
          <p:cNvSpPr txBox="1">
            <a:spLocks/>
          </p:cNvSpPr>
          <p:nvPr/>
        </p:nvSpPr>
        <p:spPr>
          <a:xfrm>
            <a:off x="2566923" y="22000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32" name="Group 39"/>
          <p:cNvGrpSpPr/>
          <p:nvPr/>
        </p:nvGrpSpPr>
        <p:grpSpPr>
          <a:xfrm rot="5400000">
            <a:off x="2130100" y="1163525"/>
            <a:ext cx="160687" cy="1414811"/>
            <a:chOff x="4491667" y="3124200"/>
            <a:chExt cx="160687" cy="1414811"/>
          </a:xfrm>
        </p:grpSpPr>
        <p:grpSp>
          <p:nvGrpSpPr>
            <p:cNvPr id="133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 rot="2700000">
            <a:off x="2727384" y="1663050"/>
            <a:ext cx="160687" cy="1414811"/>
            <a:chOff x="4491655" y="3124200"/>
            <a:chExt cx="160687" cy="1414811"/>
          </a:xfrm>
        </p:grpSpPr>
        <p:grpSp>
          <p:nvGrpSpPr>
            <p:cNvPr id="148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 rot="18900000">
            <a:off x="1720689" y="1685453"/>
            <a:ext cx="160687" cy="1414811"/>
            <a:chOff x="4491655" y="3124200"/>
            <a:chExt cx="160687" cy="1414811"/>
          </a:xfrm>
        </p:grpSpPr>
        <p:grpSp>
          <p:nvGrpSpPr>
            <p:cNvPr id="163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Title 1"/>
          <p:cNvSpPr txBox="1">
            <a:spLocks/>
          </p:cNvSpPr>
          <p:nvPr/>
        </p:nvSpPr>
        <p:spPr>
          <a:xfrm>
            <a:off x="929981" y="22226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8" name="Title 1"/>
          <p:cNvSpPr txBox="1">
            <a:spLocks/>
          </p:cNvSpPr>
          <p:nvPr/>
        </p:nvSpPr>
        <p:spPr>
          <a:xfrm>
            <a:off x="1763556" y="119943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>
            <a:off x="2917849" y="1870741"/>
            <a:ext cx="3899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>
            <a:off x="1300696" y="1870741"/>
            <a:ext cx="2023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>
            <a:off x="2073298" y="3099369"/>
            <a:ext cx="4566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 flipH="1" flipV="1">
            <a:off x="3307814" y="1544990"/>
            <a:ext cx="347782" cy="347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V="1">
            <a:off x="929981" y="1499404"/>
            <a:ext cx="370714" cy="370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343400" y="2193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609599" y="3886200"/>
            <a:ext cx="6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If: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641946" y="3954431"/>
          <a:ext cx="1968523" cy="769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6" name="Equation" r:id="rId3" imgW="1104840" imgH="431640" progId="Equation.3">
                  <p:embed/>
                </p:oleObj>
              </mc:Choice>
              <mc:Fallback>
                <p:oleObj name="Equation" r:id="rId3" imgW="1104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946" y="3954431"/>
                        <a:ext cx="1968523" cy="7699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" name="Object 2"/>
          <p:cNvGraphicFramePr>
            <a:graphicFrameLocks noChangeAspect="1"/>
          </p:cNvGraphicFramePr>
          <p:nvPr/>
        </p:nvGraphicFramePr>
        <p:xfrm>
          <a:off x="1555750" y="4876800"/>
          <a:ext cx="19923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7" name="Equation" r:id="rId5" imgW="1117440" imgH="431640" progId="Equation.3">
                  <p:embed/>
                </p:oleObj>
              </mc:Choice>
              <mc:Fallback>
                <p:oleObj name="Equation" r:id="rId5" imgW="11174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4876800"/>
                        <a:ext cx="199231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" name="Object 2"/>
          <p:cNvGraphicFramePr>
            <a:graphicFrameLocks noChangeAspect="1"/>
          </p:cNvGraphicFramePr>
          <p:nvPr/>
        </p:nvGraphicFramePr>
        <p:xfrm>
          <a:off x="1533525" y="5715000"/>
          <a:ext cx="199072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8" name="Equation" r:id="rId7" imgW="1117440" imgH="431640" progId="Equation.3">
                  <p:embed/>
                </p:oleObj>
              </mc:Choice>
              <mc:Fallback>
                <p:oleObj name="Equation" r:id="rId7" imgW="1117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5715000"/>
                        <a:ext cx="1990725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" name="Object 2"/>
          <p:cNvGraphicFramePr>
            <a:graphicFrameLocks noChangeAspect="1"/>
          </p:cNvGraphicFramePr>
          <p:nvPr/>
        </p:nvGraphicFramePr>
        <p:xfrm>
          <a:off x="4965700" y="3954463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9" name="Equation" r:id="rId9" imgW="1523880" imgH="431640" progId="Equation.3">
                  <p:embed/>
                </p:oleObj>
              </mc:Choice>
              <mc:Fallback>
                <p:oleObj name="Equation" r:id="rId9" imgW="15238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3954463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4965700" y="5494337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0" name="Equation" r:id="rId11" imgW="1523880" imgH="431640" progId="Equation.3">
                  <p:embed/>
                </p:oleObj>
              </mc:Choice>
              <mc:Fallback>
                <p:oleObj name="Equation" r:id="rId11" imgW="1523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494337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5000056" y="4724400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1" name="Equation" r:id="rId13" imgW="1523880" imgH="431640" progId="Equation.3">
                  <p:embed/>
                </p:oleObj>
              </mc:Choice>
              <mc:Fallback>
                <p:oleObj name="Equation" r:id="rId13" imgW="15238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056" y="4724400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3228974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3537879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984</Words>
  <Application>Microsoft Macintosh PowerPoint</Application>
  <PresentationFormat>On-screen Show (4:3)</PresentationFormat>
  <Paragraphs>393</Paragraphs>
  <Slides>34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EECS 70A: Network Analysis</vt:lpstr>
      <vt:lpstr>Review &amp; agenda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KVL application</vt:lpstr>
      <vt:lpstr>KVL examples</vt:lpstr>
      <vt:lpstr>KVL examples</vt:lpstr>
      <vt:lpstr>KVL examples</vt:lpstr>
      <vt:lpstr>PowerPoint Presentation</vt:lpstr>
      <vt:lpstr>Dimming circuit</vt:lpstr>
      <vt:lpstr>KVL examples</vt:lpstr>
      <vt:lpstr>KVL examples</vt:lpstr>
      <vt:lpstr>Questions?</vt:lpstr>
      <vt:lpstr>Sign of voltage drop</vt:lpstr>
      <vt:lpstr>Combining KVL + Ohm</vt:lpstr>
      <vt:lpstr>Combining KVL + KCL + Ohm</vt:lpstr>
      <vt:lpstr>Questions?</vt:lpstr>
      <vt:lpstr>Example problems</vt:lpstr>
      <vt:lpstr>Example problems</vt:lpstr>
      <vt:lpstr>Example problems</vt:lpstr>
      <vt:lpstr>D-Y transformations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533</cp:revision>
  <dcterms:created xsi:type="dcterms:W3CDTF">2010-03-26T00:11:49Z</dcterms:created>
  <dcterms:modified xsi:type="dcterms:W3CDTF">2014-04-15T17:02:49Z</dcterms:modified>
</cp:coreProperties>
</file>