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 snapToObjects="1">
      <p:cViewPr varScale="1">
        <p:scale>
          <a:sx n="205" d="100"/>
          <a:sy n="205" d="100"/>
        </p:scale>
        <p:origin x="-42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3" d="100"/>
        <a:sy n="16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3B29-E825-4092-A924-7C57488C9D00}" type="datetimeFigureOut">
              <a:rPr lang="en-US" smtClean="0"/>
              <a:pPr/>
              <a:t>3/31/14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A5CA-7354-459B-96AB-E276DE5C027F}" type="datetime1">
              <a:rPr lang="en-US" smtClean="0"/>
              <a:pPr/>
              <a:t>3/31/14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E989-8525-42AF-A390-DEEB823EF1F4}" type="datetime1">
              <a:rPr lang="en-US" smtClean="0"/>
              <a:pPr/>
              <a:t>3/31/14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8B1E-34EF-4967-8AC7-672295642DAF}" type="datetime1">
              <a:rPr lang="en-US" smtClean="0"/>
              <a:pPr/>
              <a:t>3/31/14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6CC8-4521-49B1-9380-2CA05CAF85DF}" type="datetime1">
              <a:rPr lang="en-US" smtClean="0"/>
              <a:pPr/>
              <a:t>3/31/14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A144-F40D-498E-8C8E-1B662D966E19}" type="datetime1">
              <a:rPr lang="en-US" smtClean="0"/>
              <a:pPr/>
              <a:t>3/31/14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4285-E917-4E66-8751-374F5B2AB9D3}" type="datetime1">
              <a:rPr lang="en-US" smtClean="0"/>
              <a:pPr/>
              <a:t>3/31/14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F37C-B79D-4101-AF00-DD7298D4AFB4}" type="datetime1">
              <a:rPr lang="en-US" smtClean="0"/>
              <a:pPr/>
              <a:t>3/31/14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AF9F-93DD-42D9-968E-D8F00A9E0A65}" type="datetime1">
              <a:rPr lang="en-US" smtClean="0"/>
              <a:pPr/>
              <a:t>3/31/14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D94F7-4734-4080-8729-638FD44F0845}" type="datetime1">
              <a:rPr lang="en-US" smtClean="0"/>
              <a:pPr/>
              <a:t>3/31/14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D355F-0CD6-4938-A5E6-877736C982AF}" type="datetime1">
              <a:rPr lang="en-US" smtClean="0"/>
              <a:pPr/>
              <a:t>3/31/14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62D2-AEC3-439F-A3BC-30DDDCEBFCF9}" type="datetime1">
              <a:rPr lang="en-US" smtClean="0"/>
              <a:pPr/>
              <a:t>3/31/14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40C93-081E-4D82-A747-6D886E1B7058}" type="datetime1">
              <a:rPr lang="en-US" smtClean="0"/>
              <a:pPr/>
              <a:t>3/31/14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860C0-AD73-D04E-9653-DDDB0A6319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Voltage source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350010" y="819834"/>
            <a:ext cx="2528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Our next circuit element:</a:t>
            </a:r>
            <a:br>
              <a:rPr lang="en-US" dirty="0" smtClean="0"/>
            </a:br>
            <a:r>
              <a:rPr lang="en-US" i="1" dirty="0" smtClean="0"/>
              <a:t>Voltage source</a:t>
            </a:r>
            <a:endParaRPr lang="en-US" i="1" dirty="0"/>
          </a:p>
        </p:txBody>
      </p:sp>
      <p:pic>
        <p:nvPicPr>
          <p:cNvPr id="23" name="Picture 3" descr="ale29559_01011"/>
          <p:cNvPicPr>
            <a:picLocks noChangeAspect="1" noChangeArrowheads="1"/>
          </p:cNvPicPr>
          <p:nvPr/>
        </p:nvPicPr>
        <p:blipFill>
          <a:blip r:embed="rId2"/>
          <a:srcRect l="13558" t="9476" r="11663" b="14774"/>
          <a:stretch>
            <a:fillRect/>
          </a:stretch>
        </p:blipFill>
        <p:spPr bwMode="auto">
          <a:xfrm>
            <a:off x="1152525" y="1637615"/>
            <a:ext cx="682942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941083" y="5857101"/>
            <a:ext cx="6907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Makes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ab</a:t>
            </a:r>
            <a:r>
              <a:rPr lang="en-US" dirty="0" smtClean="0"/>
              <a:t> constant, regardless of how much current flows through it.</a:t>
            </a:r>
            <a:endParaRPr lang="en-US" i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0"/>
            <a:ext cx="8229600" cy="1143000"/>
          </a:xfrm>
        </p:spPr>
        <p:txBody>
          <a:bodyPr/>
          <a:lstStyle/>
          <a:p>
            <a:r>
              <a:rPr lang="en-US" dirty="0" smtClean="0"/>
              <a:t>Dependent sources</a:t>
            </a:r>
            <a:endParaRPr lang="en-US" dirty="0"/>
          </a:p>
        </p:txBody>
      </p:sp>
      <p:pic>
        <p:nvPicPr>
          <p:cNvPr id="3" name="Picture 3" descr="ale29559_01013"/>
          <p:cNvPicPr>
            <a:picLocks noChangeAspect="1" noChangeArrowheads="1"/>
          </p:cNvPicPr>
          <p:nvPr/>
        </p:nvPicPr>
        <p:blipFill>
          <a:blip r:embed="rId2"/>
          <a:srcRect l="12307" t="7943" r="12602" b="15403"/>
          <a:stretch>
            <a:fillRect/>
          </a:stretch>
        </p:blipFill>
        <p:spPr bwMode="auto">
          <a:xfrm>
            <a:off x="1238250" y="1704975"/>
            <a:ext cx="68580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409701" y="5672435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Value of voltage is determined by something somewhere else in circuit.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91175" y="573405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Value of current is determined by something somewhere else in circuit.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 elements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98431" y="5786438"/>
            <a:ext cx="2133600" cy="457200"/>
          </a:xfrm>
        </p:spPr>
        <p:txBody>
          <a:bodyPr/>
          <a:lstStyle/>
          <a:p>
            <a:fld id="{BC6E4DAD-FA52-418C-A6CC-D474A4E9D440}" type="slidenum">
              <a:rPr lang="en-US"/>
              <a:pPr/>
              <a:t>12</a:t>
            </a:fld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54769" y="2776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54769" y="2762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54769" y="2762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-54769" y="2795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8" name="Picture 13" descr="fig2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02431" y="1752600"/>
            <a:ext cx="8186738" cy="21669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9" name="Line 19"/>
          <p:cNvSpPr>
            <a:spLocks noChangeShapeType="1"/>
          </p:cNvSpPr>
          <p:nvPr/>
        </p:nvSpPr>
        <p:spPr bwMode="auto">
          <a:xfrm>
            <a:off x="1316831" y="4038600"/>
            <a:ext cx="99060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20"/>
          <p:cNvSpPr>
            <a:spLocks noChangeShapeType="1"/>
          </p:cNvSpPr>
          <p:nvPr/>
        </p:nvSpPr>
        <p:spPr bwMode="auto">
          <a:xfrm flipH="1">
            <a:off x="2383631" y="4038600"/>
            <a:ext cx="91440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>
            <a:off x="2383631" y="4038600"/>
            <a:ext cx="1143000" cy="1524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22"/>
          <p:cNvSpPr>
            <a:spLocks noChangeShapeType="1"/>
          </p:cNvSpPr>
          <p:nvPr/>
        </p:nvSpPr>
        <p:spPr bwMode="auto">
          <a:xfrm flipH="1">
            <a:off x="3526631" y="4114800"/>
            <a:ext cx="914400" cy="137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1240631" y="5586413"/>
            <a:ext cx="16764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/>
              <a:t>Independent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/>
              <a:t>sources</a:t>
            </a: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2764631" y="5586413"/>
            <a:ext cx="1600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dirty="0" smtClean="0"/>
              <a:t>Dependent</a:t>
            </a:r>
            <a:endParaRPr lang="en-US" dirty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sources</a:t>
            </a: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4669631" y="4206875"/>
            <a:ext cx="41910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 anchor="ctr">
            <a:spAutoFit/>
          </a:bodyPr>
          <a:lstStyle/>
          <a:p>
            <a:pPr marL="177800" indent="-177800">
              <a:buFontTx/>
              <a:buChar char="•"/>
            </a:pPr>
            <a:r>
              <a:rPr lang="en-US" sz="1400" b="1">
                <a:solidFill>
                  <a:srgbClr val="0066CC"/>
                </a:solidFill>
              </a:rPr>
              <a:t>A dependent source is an active element in which the source quantity is controlled by another voltage or current. </a:t>
            </a:r>
          </a:p>
          <a:p>
            <a:pPr marL="177800" indent="-177800"/>
            <a:endParaRPr lang="en-US" sz="1400" b="1">
              <a:solidFill>
                <a:srgbClr val="0066CC"/>
              </a:solidFill>
            </a:endParaRPr>
          </a:p>
          <a:p>
            <a:pPr marL="177800" indent="-177800">
              <a:buFontTx/>
              <a:buChar char="•"/>
            </a:pPr>
            <a:r>
              <a:rPr lang="en-US" sz="1400" b="1">
                <a:solidFill>
                  <a:srgbClr val="0066CC"/>
                </a:solidFill>
              </a:rPr>
              <a:t>They have four different types: VCVS, CCVS, VCCS, CCCS.  Keep in minds the signs of dependent sources. </a:t>
            </a:r>
          </a:p>
          <a:p>
            <a:pPr marL="177800" indent="-177800" algn="ctr"/>
            <a:endParaRPr lang="en-US" sz="1400" b="1">
              <a:solidFill>
                <a:srgbClr val="0066CC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11165" y="203675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99945" y="339985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 rot="5400000">
            <a:off x="524143" y="2505299"/>
            <a:ext cx="1831977" cy="795342"/>
            <a:chOff x="2009773" y="2063194"/>
            <a:chExt cx="1831977" cy="795342"/>
          </a:xfrm>
        </p:grpSpPr>
        <p:sp>
          <p:nvSpPr>
            <p:cNvPr id="3" name="Rectangle 2"/>
            <p:cNvSpPr/>
            <p:nvPr/>
          </p:nvSpPr>
          <p:spPr>
            <a:xfrm>
              <a:off x="2428874" y="2063194"/>
              <a:ext cx="993775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rot="5400000" flipH="1" flipV="1">
              <a:off x="3508375" y="2525158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10800000">
              <a:off x="3422650" y="2191783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2009774" y="2191785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1676398" y="2525161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/>
          <p:nvPr/>
        </p:nvCxnSpPr>
        <p:spPr>
          <a:xfrm flipV="1">
            <a:off x="1190449" y="1656272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768165" y="734726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07611" y="1195502"/>
            <a:ext cx="339737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 x </a:t>
            </a: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power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8229" y="2221417"/>
            <a:ext cx="2747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Watts [W] = Volt Amp [V-A]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07611" y="2753528"/>
            <a:ext cx="2959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Note: MKSA unit system:</a:t>
            </a:r>
            <a:br>
              <a:rPr lang="en-US" dirty="0" smtClean="0"/>
            </a:br>
            <a:r>
              <a:rPr lang="en-US" i="1" dirty="0" smtClean="0"/>
              <a:t>Meters Kilogram Second Amp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02"/>
            <a:ext cx="8229600" cy="1143000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49473" y="1866729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49473" y="287420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6" name="Group 11"/>
          <p:cNvGrpSpPr/>
          <p:nvPr/>
        </p:nvGrpSpPr>
        <p:grpSpPr>
          <a:xfrm rot="5400000">
            <a:off x="175641" y="2306809"/>
            <a:ext cx="1306321" cy="567132"/>
            <a:chOff x="2009773" y="2063194"/>
            <a:chExt cx="1831977" cy="795342"/>
          </a:xfrm>
        </p:grpSpPr>
        <p:sp>
          <p:nvSpPr>
            <p:cNvPr id="3" name="Rectangle 2"/>
            <p:cNvSpPr/>
            <p:nvPr/>
          </p:nvSpPr>
          <p:spPr>
            <a:xfrm>
              <a:off x="2428874" y="2063194"/>
              <a:ext cx="993775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rot="5400000" flipH="1" flipV="1">
              <a:off x="3508375" y="2525158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10800000">
              <a:off x="3422650" y="2191783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2009774" y="2191785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1676398" y="2525161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/>
          <p:nvPr/>
        </p:nvCxnSpPr>
        <p:spPr>
          <a:xfrm flipV="1">
            <a:off x="693224" y="1606504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511903" y="838753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I=1A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10199" y="1760299"/>
            <a:ext cx="260359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V</a:t>
            </a:r>
            <a:r>
              <a:rPr lang="en-US" sz="3200" baseline="-25000" dirty="0" err="1" smtClean="0"/>
              <a:t>ab</a:t>
            </a:r>
            <a:r>
              <a:rPr lang="en-US" sz="3200" dirty="0" smtClean="0"/>
              <a:t> = 100 Volts</a:t>
            </a:r>
          </a:p>
          <a:p>
            <a:r>
              <a:rPr lang="en-US" sz="3200" dirty="0" smtClean="0"/>
              <a:t>P = 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2808" y="454040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282808" y="554788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21" name="Group 11"/>
          <p:cNvGrpSpPr/>
          <p:nvPr/>
        </p:nvGrpSpPr>
        <p:grpSpPr>
          <a:xfrm rot="5400000">
            <a:off x="208976" y="4980487"/>
            <a:ext cx="1306321" cy="567132"/>
            <a:chOff x="2009773" y="2063194"/>
            <a:chExt cx="1831977" cy="795342"/>
          </a:xfrm>
        </p:grpSpPr>
        <p:sp>
          <p:nvSpPr>
            <p:cNvPr id="22" name="Rectangle 21"/>
            <p:cNvSpPr/>
            <p:nvPr/>
          </p:nvSpPr>
          <p:spPr>
            <a:xfrm>
              <a:off x="2428874" y="2063194"/>
              <a:ext cx="993775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5400000" flipH="1" flipV="1">
              <a:off x="3508375" y="2525158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0800000">
              <a:off x="3422650" y="2191783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0800000">
              <a:off x="2009774" y="2191785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 flipH="1" flipV="1">
              <a:off x="1676398" y="2525161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/>
          <p:cNvCxnSpPr/>
          <p:nvPr/>
        </p:nvCxnSpPr>
        <p:spPr>
          <a:xfrm flipV="1">
            <a:off x="726559" y="4280182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Title 1"/>
          <p:cNvSpPr txBox="1">
            <a:spLocks/>
          </p:cNvSpPr>
          <p:nvPr/>
        </p:nvSpPr>
        <p:spPr>
          <a:xfrm>
            <a:off x="545238" y="3512431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I=5A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43534" y="4433977"/>
            <a:ext cx="166263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P = 10 W</a:t>
            </a:r>
          </a:p>
          <a:p>
            <a:r>
              <a:rPr lang="en-US" sz="3200" dirty="0" err="1" smtClean="0"/>
              <a:t>V</a:t>
            </a:r>
            <a:r>
              <a:rPr lang="en-US" sz="3200" baseline="-25000" dirty="0" err="1" smtClean="0"/>
              <a:t>ab</a:t>
            </a:r>
            <a:r>
              <a:rPr lang="en-US" sz="3200" dirty="0" smtClean="0"/>
              <a:t> = 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330954" y="2363638"/>
            <a:ext cx="1241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(instructor)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862831" y="5511195"/>
            <a:ext cx="1135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(students)</a:t>
            </a:r>
            <a:endParaRPr lang="en-US" dirty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02"/>
            <a:ext cx="8229600" cy="1143000"/>
          </a:xfrm>
        </p:spPr>
        <p:txBody>
          <a:bodyPr/>
          <a:lstStyle/>
          <a:p>
            <a:r>
              <a:rPr lang="en-US" dirty="0" smtClean="0"/>
              <a:t>Sign convention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5292" y="193238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3807" y="376436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94664" y="1195502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48742" y="1195502"/>
            <a:ext cx="679525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V</a:t>
            </a:r>
            <a:r>
              <a:rPr lang="en-US" sz="3200" baseline="-25000" dirty="0" err="1" smtClean="0"/>
              <a:t>ab</a:t>
            </a:r>
            <a:r>
              <a:rPr lang="en-US" sz="3200" dirty="0" smtClean="0"/>
              <a:t>  positive =&gt; 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a</a:t>
            </a:r>
            <a:r>
              <a:rPr lang="en-US" sz="3200" baseline="-25000" dirty="0" smtClean="0"/>
              <a:t> </a:t>
            </a:r>
            <a:r>
              <a:rPr lang="en-US" sz="3200" dirty="0" smtClean="0"/>
              <a:t> &gt; 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b</a:t>
            </a:r>
            <a:endParaRPr lang="en-US" sz="3200" dirty="0" smtClean="0"/>
          </a:p>
          <a:p>
            <a:r>
              <a:rPr lang="en-US" sz="3200" dirty="0" err="1" smtClean="0"/>
              <a:t>I</a:t>
            </a:r>
            <a:r>
              <a:rPr lang="en-US" sz="3200" baseline="-25000" dirty="0" err="1" smtClean="0"/>
              <a:t>ab</a:t>
            </a:r>
            <a:r>
              <a:rPr lang="en-US" sz="3200" dirty="0" smtClean="0"/>
              <a:t>  positive =&gt; current flows from a to b</a:t>
            </a:r>
          </a:p>
        </p:txBody>
      </p:sp>
      <p:grpSp>
        <p:nvGrpSpPr>
          <p:cNvPr id="32" name="Group 31"/>
          <p:cNvGrpSpPr/>
          <p:nvPr/>
        </p:nvGrpSpPr>
        <p:grpSpPr>
          <a:xfrm rot="5400000">
            <a:off x="181096" y="2820031"/>
            <a:ext cx="1831977" cy="795342"/>
            <a:chOff x="2009773" y="2063194"/>
            <a:chExt cx="1831977" cy="795342"/>
          </a:xfrm>
        </p:grpSpPr>
        <p:sp>
          <p:nvSpPr>
            <p:cNvPr id="33" name="Rectangle 32"/>
            <p:cNvSpPr/>
            <p:nvPr/>
          </p:nvSpPr>
          <p:spPr>
            <a:xfrm>
              <a:off x="2428874" y="2063194"/>
              <a:ext cx="993775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 rot="5400000" flipH="1" flipV="1">
              <a:off x="3508375" y="2525158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>
              <a:off x="3422650" y="2191783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>
              <a:off x="2009774" y="2191785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 flipH="1" flipV="1">
              <a:off x="1676398" y="2525161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1107373" y="1974077"/>
            <a:ext cx="517588" cy="498606"/>
            <a:chOff x="1835341" y="1760299"/>
            <a:chExt cx="517588" cy="498606"/>
          </a:xfrm>
        </p:grpSpPr>
        <p:cxnSp>
          <p:nvCxnSpPr>
            <p:cNvPr id="13" name="Straight Arrow Connector 12"/>
            <p:cNvCxnSpPr/>
            <p:nvPr/>
          </p:nvCxnSpPr>
          <p:spPr>
            <a:xfrm rot="16200000" flipH="1">
              <a:off x="2103627" y="2009603"/>
              <a:ext cx="498602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1835341" y="1760299"/>
              <a:ext cx="517586" cy="3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160285" y="216681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05169" y="394902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2348742" y="2871807"/>
            <a:ext cx="690727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V</a:t>
            </a:r>
            <a:r>
              <a:rPr lang="en-US" sz="3200" baseline="-25000" dirty="0" err="1" smtClean="0"/>
              <a:t>ab</a:t>
            </a:r>
            <a:r>
              <a:rPr lang="en-US" sz="3200" dirty="0" smtClean="0"/>
              <a:t>  negative =&gt; 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a</a:t>
            </a:r>
            <a:r>
              <a:rPr lang="en-US" sz="3200" baseline="-25000" dirty="0" smtClean="0"/>
              <a:t> </a:t>
            </a:r>
            <a:r>
              <a:rPr lang="en-US" sz="3200" dirty="0" smtClean="0"/>
              <a:t> &lt; 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b</a:t>
            </a:r>
            <a:endParaRPr lang="en-US" sz="3200" dirty="0" smtClean="0"/>
          </a:p>
          <a:p>
            <a:r>
              <a:rPr lang="en-US" sz="3200" dirty="0" err="1" smtClean="0"/>
              <a:t>I</a:t>
            </a:r>
            <a:r>
              <a:rPr lang="en-US" sz="3200" baseline="-25000" dirty="0" err="1" smtClean="0"/>
              <a:t>ab</a:t>
            </a:r>
            <a:r>
              <a:rPr lang="en-US" sz="3200" dirty="0" smtClean="0"/>
              <a:t>  negative =&gt; current flows from b to 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808268" y="4925683"/>
            <a:ext cx="5800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Define convention first, then solve problem.</a:t>
            </a:r>
          </a:p>
          <a:p>
            <a:endParaRPr lang="en-US" dirty="0" smtClean="0"/>
          </a:p>
          <a:p>
            <a:r>
              <a:rPr lang="en-US" dirty="0" smtClean="0"/>
              <a:t>P &gt; 0 means power flowing into element (e.g. resistor)</a:t>
            </a:r>
          </a:p>
          <a:p>
            <a:r>
              <a:rPr lang="en-US" dirty="0" smtClean="0"/>
              <a:t>P &lt; 0 means power flowing out of element (e.g. battery)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905774"/>
            <a:ext cx="56610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 = 120 V @ socket (assume DC).</a:t>
            </a:r>
          </a:p>
          <a:p>
            <a:r>
              <a:rPr lang="en-US" dirty="0" smtClean="0"/>
              <a:t>Cost of electricity is 10 cents/kW-h</a:t>
            </a:r>
          </a:p>
          <a:p>
            <a:r>
              <a:rPr lang="en-US" dirty="0" smtClean="0"/>
              <a:t>Day nothing, night 10 light bulbs on (100 W bulbs) for 1 hr.</a:t>
            </a:r>
          </a:p>
          <a:p>
            <a:r>
              <a:rPr lang="en-US" dirty="0" smtClean="0"/>
              <a:t>What is monthly electric bill?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30954" y="1921437"/>
            <a:ext cx="1241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(instructor)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Topology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1734968" y="2406083"/>
            <a:ext cx="647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41285" y="2406083"/>
            <a:ext cx="1017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836973" y="2174527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688988" y="1656275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58802" y="2082249"/>
            <a:ext cx="1017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058802" y="2729917"/>
            <a:ext cx="1017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352135" y="1955005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2204150" y="143675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352135" y="2872596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2205899" y="277304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663763" y="1417638"/>
            <a:ext cx="3194235" cy="1485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8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=i</a:t>
            </a:r>
            <a:r>
              <a:rPr lang="en-US" sz="48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+i</a:t>
            </a:r>
            <a:r>
              <a:rPr lang="en-US" sz="48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48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51230" y="2729917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Like water in a river…</a:t>
            </a:r>
            <a:endParaRPr lang="en-US" i="1" dirty="0"/>
          </a:p>
        </p:txBody>
      </p:sp>
      <p:cxnSp>
        <p:nvCxnSpPr>
          <p:cNvPr id="35" name="Straight Connector 34"/>
          <p:cNvCxnSpPr/>
          <p:nvPr/>
        </p:nvCxnSpPr>
        <p:spPr>
          <a:xfrm rot="5400000" flipH="1" flipV="1">
            <a:off x="1734968" y="4454013"/>
            <a:ext cx="647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41285" y="4454013"/>
            <a:ext cx="1017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itle 1"/>
          <p:cNvSpPr txBox="1">
            <a:spLocks/>
          </p:cNvSpPr>
          <p:nvPr/>
        </p:nvSpPr>
        <p:spPr>
          <a:xfrm>
            <a:off x="1042464" y="3850561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2058802" y="4130179"/>
            <a:ext cx="1017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058802" y="4777847"/>
            <a:ext cx="1017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itle 1"/>
          <p:cNvSpPr txBox="1">
            <a:spLocks/>
          </p:cNvSpPr>
          <p:nvPr/>
        </p:nvSpPr>
        <p:spPr>
          <a:xfrm>
            <a:off x="2205899" y="357094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2162769" y="477784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15441" y="4131516"/>
            <a:ext cx="2811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Voltage same everywhere….</a:t>
            </a:r>
          </a:p>
          <a:p>
            <a:r>
              <a:rPr lang="en-US" i="1" dirty="0" smtClean="0"/>
              <a:t>Concept of a node</a:t>
            </a:r>
            <a:endParaRPr lang="en-US" i="1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rot="5400000">
            <a:off x="2756563" y="1930402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rot="10800000" flipH="1" flipV="1">
            <a:off x="2586699" y="2974978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6200000">
            <a:off x="3043899" y="2765428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3043897" y="1352552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H="1" flipV="1">
            <a:off x="2586696" y="1143001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2703849" y="2081293"/>
            <a:ext cx="5541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 rot="5400000">
            <a:off x="2150290" y="167620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=2 A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33218" y="1369220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noProof="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576218" y="1766196"/>
            <a:ext cx="485775" cy="565091"/>
            <a:chOff x="1450977" y="1649287"/>
            <a:chExt cx="485775" cy="565091"/>
          </a:xfrm>
        </p:grpSpPr>
        <p:sp>
          <p:nvSpPr>
            <p:cNvPr id="24" name="Oval 23"/>
            <p:cNvSpPr/>
            <p:nvPr/>
          </p:nvSpPr>
          <p:spPr>
            <a:xfrm>
              <a:off x="1450977" y="16880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itle 1"/>
            <p:cNvSpPr txBox="1">
              <a:spLocks/>
            </p:cNvSpPr>
            <p:nvPr/>
          </p:nvSpPr>
          <p:spPr>
            <a:xfrm>
              <a:off x="1579844" y="16492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30" name="Title 1"/>
            <p:cNvSpPr txBox="1">
              <a:spLocks/>
            </p:cNvSpPr>
            <p:nvPr/>
          </p:nvSpPr>
          <p:spPr>
            <a:xfrm>
              <a:off x="1586384" y="19082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 rot="5400000">
            <a:off x="4218658" y="1930405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812897" y="2974981"/>
            <a:ext cx="290264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>
            <a:off x="4505994" y="2765431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>
            <a:off x="4505992" y="1352555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812897" y="1143004"/>
            <a:ext cx="29026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1438695" y="2600779"/>
            <a:ext cx="742196" cy="62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 flipH="1" flipV="1">
            <a:off x="1494321" y="1473998"/>
            <a:ext cx="6619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4165944" y="2065928"/>
            <a:ext cx="5541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061993" y="960520"/>
            <a:ext cx="75979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2" name="Title 1"/>
          <p:cNvSpPr txBox="1">
            <a:spLocks/>
          </p:cNvSpPr>
          <p:nvPr/>
        </p:nvSpPr>
        <p:spPr>
          <a:xfrm>
            <a:off x="1675662" y="704083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554392" y="1143000"/>
            <a:ext cx="314701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 ? 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element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 ?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element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= ?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Power supplied by source =?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554392" y="2732970"/>
            <a:ext cx="1241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(instructor)</a:t>
            </a:r>
            <a:endParaRPr lang="en-US" dirty="0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 rot="5400000">
            <a:off x="3564156" y="168984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=3 A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rot="5400000">
            <a:off x="2756563" y="1930402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rot="10800000" flipH="1" flipV="1">
            <a:off x="2586699" y="2974978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6200000">
            <a:off x="3043899" y="2765428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3043897" y="1352552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H="1" flipV="1">
            <a:off x="2586696" y="1143001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2703849" y="2081293"/>
            <a:ext cx="5541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2536133" y="1562102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33218" y="1369220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120 </a:t>
            </a:r>
            <a:r>
              <a:rPr lang="en-US" sz="2800" noProof="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6" name="Group 36"/>
          <p:cNvGrpSpPr/>
          <p:nvPr/>
        </p:nvGrpSpPr>
        <p:grpSpPr>
          <a:xfrm>
            <a:off x="1576218" y="1766196"/>
            <a:ext cx="485775" cy="565091"/>
            <a:chOff x="1450977" y="1649287"/>
            <a:chExt cx="485775" cy="565091"/>
          </a:xfrm>
        </p:grpSpPr>
        <p:sp>
          <p:nvSpPr>
            <p:cNvPr id="24" name="Oval 23"/>
            <p:cNvSpPr/>
            <p:nvPr/>
          </p:nvSpPr>
          <p:spPr>
            <a:xfrm>
              <a:off x="1450977" y="16880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itle 1"/>
            <p:cNvSpPr txBox="1">
              <a:spLocks/>
            </p:cNvSpPr>
            <p:nvPr/>
          </p:nvSpPr>
          <p:spPr>
            <a:xfrm>
              <a:off x="1579844" y="16492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30" name="Title 1"/>
            <p:cNvSpPr txBox="1">
              <a:spLocks/>
            </p:cNvSpPr>
            <p:nvPr/>
          </p:nvSpPr>
          <p:spPr>
            <a:xfrm>
              <a:off x="1586384" y="19082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 rot="5400000">
            <a:off x="4218658" y="1930405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812897" y="2974981"/>
            <a:ext cx="39009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>
            <a:off x="4505994" y="2765431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>
            <a:off x="4505992" y="1352555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812897" y="1143004"/>
            <a:ext cx="39009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1438695" y="2600779"/>
            <a:ext cx="742196" cy="62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 flipH="1" flipV="1">
            <a:off x="1494321" y="1473998"/>
            <a:ext cx="6619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4165944" y="2065928"/>
            <a:ext cx="5541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0" name="Title 1"/>
          <p:cNvSpPr txBox="1">
            <a:spLocks/>
          </p:cNvSpPr>
          <p:nvPr/>
        </p:nvSpPr>
        <p:spPr>
          <a:xfrm>
            <a:off x="3998228" y="1546737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2061993" y="960520"/>
            <a:ext cx="75979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2" name="Title 1"/>
          <p:cNvSpPr txBox="1">
            <a:spLocks/>
          </p:cNvSpPr>
          <p:nvPr/>
        </p:nvSpPr>
        <p:spPr>
          <a:xfrm>
            <a:off x="1576218" y="704083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total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33181" y="3329835"/>
            <a:ext cx="692606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Three light bulbs (100 W each) on 1 hour/night. 120 V @ socket.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What is I per bulb?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What is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total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from supply?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What is bill?</a:t>
            </a:r>
          </a:p>
        </p:txBody>
      </p:sp>
      <p:sp>
        <p:nvSpPr>
          <p:cNvPr id="27" name="Rectangle 26"/>
          <p:cNvSpPr/>
          <p:nvPr/>
        </p:nvSpPr>
        <p:spPr>
          <a:xfrm rot="5400000">
            <a:off x="5216963" y="1947070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rot="16200000">
            <a:off x="5504299" y="2782096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>
            <a:off x="5504297" y="1369220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5164249" y="2082593"/>
            <a:ext cx="5541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4996533" y="1563402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113637" y="2732970"/>
            <a:ext cx="1045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(student)</a:t>
            </a:r>
            <a:endParaRPr lang="en-US" dirty="0"/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heBlackout-8-14-03.jpg"/>
          <p:cNvPicPr>
            <a:picLocks noChangeAspect="1"/>
          </p:cNvPicPr>
          <p:nvPr/>
        </p:nvPicPr>
        <p:blipFill>
          <a:blip r:embed="rId2"/>
          <a:srcRect t="15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9676" y="0"/>
            <a:ext cx="7198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Northeast Blackout 2003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" y="3990975"/>
            <a:ext cx="33432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What: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256 power plants down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55 million people affected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How did this happen?</a:t>
            </a:r>
          </a:p>
        </p:txBody>
      </p:sp>
      <p:sp>
        <p:nvSpPr>
          <p:cNvPr id="5" name="Oval 4"/>
          <p:cNvSpPr/>
          <p:nvPr/>
        </p:nvSpPr>
        <p:spPr>
          <a:xfrm>
            <a:off x="5743575" y="1247775"/>
            <a:ext cx="2343150" cy="177165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Power failure example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rot="5400000">
            <a:off x="2756563" y="1930402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rot="10800000" flipH="1" flipV="1">
            <a:off x="2586699" y="2974978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6200000">
            <a:off x="3043899" y="2765428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3043897" y="1352552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H="1" flipV="1">
            <a:off x="2586696" y="1143001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2703849" y="2081293"/>
            <a:ext cx="5541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2536133" y="1562102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33218" y="1369220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120 </a:t>
            </a:r>
            <a:r>
              <a:rPr lang="en-US" sz="2800" noProof="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6" name="Group 36"/>
          <p:cNvGrpSpPr/>
          <p:nvPr/>
        </p:nvGrpSpPr>
        <p:grpSpPr>
          <a:xfrm>
            <a:off x="1576218" y="1766196"/>
            <a:ext cx="485775" cy="565091"/>
            <a:chOff x="1450977" y="1649287"/>
            <a:chExt cx="485775" cy="565091"/>
          </a:xfrm>
        </p:grpSpPr>
        <p:sp>
          <p:nvSpPr>
            <p:cNvPr id="24" name="Oval 23"/>
            <p:cNvSpPr/>
            <p:nvPr/>
          </p:nvSpPr>
          <p:spPr>
            <a:xfrm>
              <a:off x="1450977" y="16880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itle 1"/>
            <p:cNvSpPr txBox="1">
              <a:spLocks/>
            </p:cNvSpPr>
            <p:nvPr/>
          </p:nvSpPr>
          <p:spPr>
            <a:xfrm>
              <a:off x="1579844" y="16492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30" name="Title 1"/>
            <p:cNvSpPr txBox="1">
              <a:spLocks/>
            </p:cNvSpPr>
            <p:nvPr/>
          </p:nvSpPr>
          <p:spPr>
            <a:xfrm>
              <a:off x="1586384" y="19082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 rot="5400000">
            <a:off x="4218658" y="1930405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812897" y="2974981"/>
            <a:ext cx="39009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>
            <a:off x="4505994" y="2765431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>
            <a:off x="4505992" y="1352555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812897" y="1143004"/>
            <a:ext cx="39009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1438695" y="2600779"/>
            <a:ext cx="742196" cy="62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 flipH="1" flipV="1">
            <a:off x="1494321" y="1473998"/>
            <a:ext cx="6619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4165944" y="2065928"/>
            <a:ext cx="5541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0" name="Title 1"/>
          <p:cNvSpPr txBox="1">
            <a:spLocks/>
          </p:cNvSpPr>
          <p:nvPr/>
        </p:nvSpPr>
        <p:spPr>
          <a:xfrm>
            <a:off x="3998228" y="1546737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2061993" y="960520"/>
            <a:ext cx="75979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2" name="Title 1"/>
          <p:cNvSpPr txBox="1">
            <a:spLocks/>
          </p:cNvSpPr>
          <p:nvPr/>
        </p:nvSpPr>
        <p:spPr>
          <a:xfrm>
            <a:off x="1576218" y="704083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total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951988" y="5017273"/>
            <a:ext cx="72699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Generator will fail of power required &gt; 1 MW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How many light bulbs need to be turned on to damage the generator?</a:t>
            </a:r>
          </a:p>
        </p:txBody>
      </p:sp>
      <p:sp>
        <p:nvSpPr>
          <p:cNvPr id="27" name="Rectangle 26"/>
          <p:cNvSpPr/>
          <p:nvPr/>
        </p:nvSpPr>
        <p:spPr>
          <a:xfrm rot="5400000">
            <a:off x="5216963" y="1947070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rot="16200000">
            <a:off x="5504299" y="2782096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>
            <a:off x="5504297" y="1369220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5164249" y="2082593"/>
            <a:ext cx="5541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4996533" y="1563402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 rot="5400000">
            <a:off x="7651833" y="1915037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cxnSp>
        <p:nvCxnSpPr>
          <p:cNvPr id="62" name="Straight Connector 61"/>
          <p:cNvCxnSpPr/>
          <p:nvPr/>
        </p:nvCxnSpPr>
        <p:spPr>
          <a:xfrm rot="16200000">
            <a:off x="7939169" y="2750063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6200000">
            <a:off x="7939167" y="1337187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>
            <a:off x="7599119" y="2050560"/>
            <a:ext cx="5541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5" name="Title 1"/>
          <p:cNvSpPr txBox="1">
            <a:spLocks/>
          </p:cNvSpPr>
          <p:nvPr/>
        </p:nvSpPr>
        <p:spPr>
          <a:xfrm>
            <a:off x="7431403" y="1531369"/>
            <a:ext cx="588730" cy="438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6822219" y="1159670"/>
            <a:ext cx="2879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6822219" y="2959613"/>
            <a:ext cx="13152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9" name="Picture 3" descr="C:\Users\Peter Burke\AppData\Local\Microsoft\Windows\Temporary Internet Files\Content.IE5\T7DG6F7S\MCj0233608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1619" y="3223025"/>
            <a:ext cx="1246931" cy="1298520"/>
          </a:xfrm>
          <a:prstGeom prst="rect">
            <a:avLst/>
          </a:prstGeom>
          <a:noFill/>
        </p:spPr>
      </p:pic>
      <p:cxnSp>
        <p:nvCxnSpPr>
          <p:cNvPr id="70" name="Straight Connector 69"/>
          <p:cNvCxnSpPr/>
          <p:nvPr/>
        </p:nvCxnSpPr>
        <p:spPr>
          <a:xfrm>
            <a:off x="7657106" y="1159670"/>
            <a:ext cx="4916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7110165" y="960520"/>
            <a:ext cx="491611" cy="199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5400000" flipH="1" flipV="1">
            <a:off x="1290086" y="2705515"/>
            <a:ext cx="451134" cy="1211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Litebulb"/>
          <p:cNvSpPr>
            <a:spLocks noEditPoints="1" noChangeArrowheads="1"/>
          </p:cNvSpPr>
          <p:nvPr/>
        </p:nvSpPr>
        <p:spPr bwMode="auto">
          <a:xfrm>
            <a:off x="3783338" y="3753015"/>
            <a:ext cx="401300" cy="602571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1" name="Straight Arrow Connector 80"/>
          <p:cNvCxnSpPr/>
          <p:nvPr/>
        </p:nvCxnSpPr>
        <p:spPr>
          <a:xfrm rot="10800000">
            <a:off x="3382038" y="3223026"/>
            <a:ext cx="401300" cy="3153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rot="5400000" flipH="1" flipV="1">
            <a:off x="4156583" y="3251081"/>
            <a:ext cx="315307" cy="2591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4317558" y="3223025"/>
            <a:ext cx="1122993" cy="5299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4443835" y="3223026"/>
            <a:ext cx="3576298" cy="6969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5585263" y="2959613"/>
            <a:ext cx="1315293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5506926" y="1159670"/>
            <a:ext cx="1315293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eter Burke\AppData\Local\Microsoft\Windows\Temporary Internet Files\Content.IE5\T7DG6F7S\MCj0233608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9800" y="2195513"/>
            <a:ext cx="1803400" cy="1878012"/>
          </a:xfrm>
          <a:prstGeom prst="rect">
            <a:avLst/>
          </a:prstGeom>
          <a:noFill/>
        </p:spPr>
      </p:pic>
      <p:pic>
        <p:nvPicPr>
          <p:cNvPr id="1028" name="Picture 4" descr="C:\Program Files\Microsoft Office\MEDIA\CAGCAT10\j018560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3406" y="981075"/>
            <a:ext cx="922338" cy="923925"/>
          </a:xfrm>
          <a:prstGeom prst="rect">
            <a:avLst/>
          </a:prstGeom>
          <a:noFill/>
        </p:spPr>
      </p:pic>
      <p:pic>
        <p:nvPicPr>
          <p:cNvPr id="1029" name="Picture 5" descr="C:\Users\Peter Burke\AppData\Local\Microsoft\Windows\Temporary Internet Files\Content.IE5\T7DG6F7S\MCBL01063_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3406" y="2330172"/>
            <a:ext cx="1590675" cy="1486178"/>
          </a:xfrm>
          <a:prstGeom prst="rect">
            <a:avLst/>
          </a:prstGeom>
          <a:noFill/>
        </p:spPr>
      </p:pic>
      <p:pic>
        <p:nvPicPr>
          <p:cNvPr id="1033" name="Picture 9" descr="C:\Users\Peter Burke\AppData\Local\Microsoft\Windows\Temporary Internet Files\Content.IE5\T7DG6F7S\MPj04026900000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37230" y="4530725"/>
            <a:ext cx="1577746" cy="1559471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 flipV="1">
            <a:off x="2743200" y="1476375"/>
            <a:ext cx="1457325" cy="1114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086100" y="3105150"/>
            <a:ext cx="1307306" cy="3143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2686050" y="4276725"/>
            <a:ext cx="1143000" cy="1028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Power Networks</a:t>
            </a:r>
            <a:endParaRPr lang="en-US" dirty="0"/>
          </a:p>
        </p:txBody>
      </p:sp>
      <p:pic>
        <p:nvPicPr>
          <p:cNvPr id="1034" name="Picture 10" descr="C:\Users\Peter Burke\AppData\Local\Microsoft\Windows\Temporary Internet Files\Content.IE5\WF6LQXBH\MCj04417450000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1593" y="1143000"/>
            <a:ext cx="685007" cy="685007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523522" y="4028480"/>
            <a:ext cx="37006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How much power used?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How do we quantify power?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What if someone turns on one light?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386"/>
            <a:ext cx="8229600" cy="1143000"/>
          </a:xfrm>
        </p:spPr>
        <p:txBody>
          <a:bodyPr/>
          <a:lstStyle/>
          <a:p>
            <a:r>
              <a:rPr lang="en-US" dirty="0" smtClean="0"/>
              <a:t>Digital circuits</a:t>
            </a:r>
            <a:endParaRPr lang="en-US" dirty="0"/>
          </a:p>
        </p:txBody>
      </p:sp>
      <p:pic>
        <p:nvPicPr>
          <p:cNvPr id="3074" name="Picture 2" descr="See full size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5800" y="966786"/>
            <a:ext cx="5368925" cy="511527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55800" y="6082065"/>
            <a:ext cx="5371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How do we understand what every transistor is doing?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There are </a:t>
            </a:r>
            <a:r>
              <a:rPr lang="en-US" i="1" dirty="0" smtClean="0"/>
              <a:t>hundreds of millions…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8675"/>
          </a:xfrm>
        </p:spPr>
        <p:txBody>
          <a:bodyPr/>
          <a:lstStyle/>
          <a:p>
            <a:r>
              <a:rPr lang="en-US" dirty="0" smtClean="0"/>
              <a:t>Simplifications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28675"/>
            <a:ext cx="4040188" cy="63976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Leon Charles </a:t>
            </a:r>
            <a:r>
              <a:rPr lang="en-US" dirty="0" err="1" smtClean="0"/>
              <a:t>Thevenin</a:t>
            </a:r>
            <a:endParaRPr lang="en-US" dirty="0" smtClean="0"/>
          </a:p>
          <a:p>
            <a:r>
              <a:rPr lang="en-US" dirty="0" smtClean="0"/>
              <a:t>1857–1926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828675"/>
            <a:ext cx="4041775" cy="63976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Edward Lawry Norton</a:t>
            </a:r>
          </a:p>
          <a:p>
            <a:r>
              <a:rPr lang="en-US" dirty="0" smtClean="0"/>
              <a:t>1898–1983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636712"/>
            <a:ext cx="357187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5025" y="1636712"/>
            <a:ext cx="35718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98525" y="6082065"/>
            <a:ext cx="808182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Ultimate problem solvers: Take a complex system, break it into its component parts: </a:t>
            </a:r>
          </a:p>
          <a:p>
            <a:pPr algn="ctr"/>
            <a:r>
              <a:rPr lang="en-US" sz="2800" b="1" i="1" dirty="0" smtClean="0"/>
              <a:t>Network analysis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6191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18434" name="Litebulb"/>
          <p:cNvSpPr>
            <a:spLocks noEditPoints="1" noChangeArrowheads="1"/>
          </p:cNvSpPr>
          <p:nvPr/>
        </p:nvSpPr>
        <p:spPr bwMode="auto">
          <a:xfrm>
            <a:off x="985839" y="1204913"/>
            <a:ext cx="1785682" cy="2681287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95275" y="2971800"/>
            <a:ext cx="1493533" cy="1971675"/>
          </a:xfrm>
          <a:custGeom>
            <a:avLst/>
            <a:gdLst>
              <a:gd name="connsiteX0" fmla="*/ 1428750 w 1493533"/>
              <a:gd name="connsiteY0" fmla="*/ 0 h 1971675"/>
              <a:gd name="connsiteX1" fmla="*/ 1485900 w 1493533"/>
              <a:gd name="connsiteY1" fmla="*/ 800100 h 1971675"/>
              <a:gd name="connsiteX2" fmla="*/ 1457325 w 1493533"/>
              <a:gd name="connsiteY2" fmla="*/ 942975 h 1971675"/>
              <a:gd name="connsiteX3" fmla="*/ 1428750 w 1493533"/>
              <a:gd name="connsiteY3" fmla="*/ 1114425 h 1971675"/>
              <a:gd name="connsiteX4" fmla="*/ 1343025 w 1493533"/>
              <a:gd name="connsiteY4" fmla="*/ 1228725 h 1971675"/>
              <a:gd name="connsiteX5" fmla="*/ 1285875 w 1493533"/>
              <a:gd name="connsiteY5" fmla="*/ 1285875 h 1971675"/>
              <a:gd name="connsiteX6" fmla="*/ 1257300 w 1493533"/>
              <a:gd name="connsiteY6" fmla="*/ 1314450 h 1971675"/>
              <a:gd name="connsiteX7" fmla="*/ 1228725 w 1493533"/>
              <a:gd name="connsiteY7" fmla="*/ 1343025 h 1971675"/>
              <a:gd name="connsiteX8" fmla="*/ 1200150 w 1493533"/>
              <a:gd name="connsiteY8" fmla="*/ 1400175 h 1971675"/>
              <a:gd name="connsiteX9" fmla="*/ 1114425 w 1493533"/>
              <a:gd name="connsiteY9" fmla="*/ 1457325 h 1971675"/>
              <a:gd name="connsiteX10" fmla="*/ 1085850 w 1493533"/>
              <a:gd name="connsiteY10" fmla="*/ 1485900 h 1971675"/>
              <a:gd name="connsiteX11" fmla="*/ 1028700 w 1493533"/>
              <a:gd name="connsiteY11" fmla="*/ 1514475 h 1971675"/>
              <a:gd name="connsiteX12" fmla="*/ 1000125 w 1493533"/>
              <a:gd name="connsiteY12" fmla="*/ 1543050 h 1971675"/>
              <a:gd name="connsiteX13" fmla="*/ 914400 w 1493533"/>
              <a:gd name="connsiteY13" fmla="*/ 1571625 h 1971675"/>
              <a:gd name="connsiteX14" fmla="*/ 800100 w 1493533"/>
              <a:gd name="connsiteY14" fmla="*/ 1628775 h 1971675"/>
              <a:gd name="connsiteX15" fmla="*/ 771525 w 1493533"/>
              <a:gd name="connsiteY15" fmla="*/ 1657350 h 1971675"/>
              <a:gd name="connsiteX16" fmla="*/ 600075 w 1493533"/>
              <a:gd name="connsiteY16" fmla="*/ 1714500 h 1971675"/>
              <a:gd name="connsiteX17" fmla="*/ 485775 w 1493533"/>
              <a:gd name="connsiteY17" fmla="*/ 1771650 h 1971675"/>
              <a:gd name="connsiteX18" fmla="*/ 285750 w 1493533"/>
              <a:gd name="connsiteY18" fmla="*/ 1828800 h 1971675"/>
              <a:gd name="connsiteX19" fmla="*/ 257175 w 1493533"/>
              <a:gd name="connsiteY19" fmla="*/ 1857375 h 1971675"/>
              <a:gd name="connsiteX20" fmla="*/ 114300 w 1493533"/>
              <a:gd name="connsiteY20" fmla="*/ 1914525 h 1971675"/>
              <a:gd name="connsiteX21" fmla="*/ 85725 w 1493533"/>
              <a:gd name="connsiteY21" fmla="*/ 1943100 h 1971675"/>
              <a:gd name="connsiteX22" fmla="*/ 0 w 1493533"/>
              <a:gd name="connsiteY22" fmla="*/ 1971675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493533" h="1971675">
                <a:moveTo>
                  <a:pt x="1428750" y="0"/>
                </a:moveTo>
                <a:cubicBezTo>
                  <a:pt x="1493533" y="323917"/>
                  <a:pt x="1485900" y="247776"/>
                  <a:pt x="1485900" y="800100"/>
                </a:cubicBezTo>
                <a:cubicBezTo>
                  <a:pt x="1485900" y="848668"/>
                  <a:pt x="1466013" y="895190"/>
                  <a:pt x="1457325" y="942975"/>
                </a:cubicBezTo>
                <a:cubicBezTo>
                  <a:pt x="1446961" y="999979"/>
                  <a:pt x="1442802" y="1058217"/>
                  <a:pt x="1428750" y="1114425"/>
                </a:cubicBezTo>
                <a:cubicBezTo>
                  <a:pt x="1415209" y="1168589"/>
                  <a:pt x="1380979" y="1190771"/>
                  <a:pt x="1343025" y="1228725"/>
                </a:cubicBezTo>
                <a:lnTo>
                  <a:pt x="1285875" y="1285875"/>
                </a:lnTo>
                <a:lnTo>
                  <a:pt x="1257300" y="1314450"/>
                </a:lnTo>
                <a:cubicBezTo>
                  <a:pt x="1247775" y="1323975"/>
                  <a:pt x="1234749" y="1330977"/>
                  <a:pt x="1228725" y="1343025"/>
                </a:cubicBezTo>
                <a:cubicBezTo>
                  <a:pt x="1219200" y="1362075"/>
                  <a:pt x="1211964" y="1382454"/>
                  <a:pt x="1200150" y="1400175"/>
                </a:cubicBezTo>
                <a:cubicBezTo>
                  <a:pt x="1173943" y="1439486"/>
                  <a:pt x="1156067" y="1429564"/>
                  <a:pt x="1114425" y="1457325"/>
                </a:cubicBezTo>
                <a:cubicBezTo>
                  <a:pt x="1103217" y="1464797"/>
                  <a:pt x="1097058" y="1478428"/>
                  <a:pt x="1085850" y="1485900"/>
                </a:cubicBezTo>
                <a:cubicBezTo>
                  <a:pt x="1068129" y="1497714"/>
                  <a:pt x="1046421" y="1502661"/>
                  <a:pt x="1028700" y="1514475"/>
                </a:cubicBezTo>
                <a:cubicBezTo>
                  <a:pt x="1017492" y="1521947"/>
                  <a:pt x="1012173" y="1537026"/>
                  <a:pt x="1000125" y="1543050"/>
                </a:cubicBezTo>
                <a:cubicBezTo>
                  <a:pt x="973184" y="1556520"/>
                  <a:pt x="942975" y="1562100"/>
                  <a:pt x="914400" y="1571625"/>
                </a:cubicBezTo>
                <a:cubicBezTo>
                  <a:pt x="849842" y="1636183"/>
                  <a:pt x="931439" y="1563106"/>
                  <a:pt x="800100" y="1628775"/>
                </a:cubicBezTo>
                <a:cubicBezTo>
                  <a:pt x="788052" y="1634799"/>
                  <a:pt x="783906" y="1652044"/>
                  <a:pt x="771525" y="1657350"/>
                </a:cubicBezTo>
                <a:cubicBezTo>
                  <a:pt x="716154" y="1681080"/>
                  <a:pt x="653957" y="1687559"/>
                  <a:pt x="600075" y="1714500"/>
                </a:cubicBezTo>
                <a:cubicBezTo>
                  <a:pt x="561975" y="1733550"/>
                  <a:pt x="524928" y="1754870"/>
                  <a:pt x="485775" y="1771650"/>
                </a:cubicBezTo>
                <a:cubicBezTo>
                  <a:pt x="428383" y="1796246"/>
                  <a:pt x="343752" y="1814300"/>
                  <a:pt x="285750" y="1828800"/>
                </a:cubicBezTo>
                <a:cubicBezTo>
                  <a:pt x="276225" y="1838325"/>
                  <a:pt x="268383" y="1849903"/>
                  <a:pt x="257175" y="1857375"/>
                </a:cubicBezTo>
                <a:cubicBezTo>
                  <a:pt x="215130" y="1885405"/>
                  <a:pt x="160769" y="1899035"/>
                  <a:pt x="114300" y="1914525"/>
                </a:cubicBezTo>
                <a:cubicBezTo>
                  <a:pt x="104775" y="1924050"/>
                  <a:pt x="97773" y="1937076"/>
                  <a:pt x="85725" y="1943100"/>
                </a:cubicBezTo>
                <a:cubicBezTo>
                  <a:pt x="58784" y="1956570"/>
                  <a:pt x="0" y="1971675"/>
                  <a:pt x="0" y="1971675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949791" y="2936079"/>
            <a:ext cx="945809" cy="1864521"/>
          </a:xfrm>
          <a:custGeom>
            <a:avLst/>
            <a:gdLst>
              <a:gd name="connsiteX0" fmla="*/ 59984 w 945809"/>
              <a:gd name="connsiteY0" fmla="*/ 7146 h 1864521"/>
              <a:gd name="connsiteX1" fmla="*/ 59984 w 945809"/>
              <a:gd name="connsiteY1" fmla="*/ 92871 h 1864521"/>
              <a:gd name="connsiteX2" fmla="*/ 2834 w 945809"/>
              <a:gd name="connsiteY2" fmla="*/ 578646 h 1864521"/>
              <a:gd name="connsiteX3" fmla="*/ 31409 w 945809"/>
              <a:gd name="connsiteY3" fmla="*/ 1121571 h 1864521"/>
              <a:gd name="connsiteX4" fmla="*/ 88559 w 945809"/>
              <a:gd name="connsiteY4" fmla="*/ 1293021 h 1864521"/>
              <a:gd name="connsiteX5" fmla="*/ 117134 w 945809"/>
              <a:gd name="connsiteY5" fmla="*/ 1321596 h 1864521"/>
              <a:gd name="connsiteX6" fmla="*/ 145709 w 945809"/>
              <a:gd name="connsiteY6" fmla="*/ 1407321 h 1864521"/>
              <a:gd name="connsiteX7" fmla="*/ 174284 w 945809"/>
              <a:gd name="connsiteY7" fmla="*/ 1521621 h 1864521"/>
              <a:gd name="connsiteX8" fmla="*/ 231434 w 945809"/>
              <a:gd name="connsiteY8" fmla="*/ 1607346 h 1864521"/>
              <a:gd name="connsiteX9" fmla="*/ 431459 w 945809"/>
              <a:gd name="connsiteY9" fmla="*/ 1635921 h 1864521"/>
              <a:gd name="connsiteX10" fmla="*/ 517184 w 945809"/>
              <a:gd name="connsiteY10" fmla="*/ 1664496 h 1864521"/>
              <a:gd name="connsiteX11" fmla="*/ 631484 w 945809"/>
              <a:gd name="connsiteY11" fmla="*/ 1693071 h 1864521"/>
              <a:gd name="connsiteX12" fmla="*/ 660059 w 945809"/>
              <a:gd name="connsiteY12" fmla="*/ 1721646 h 1864521"/>
              <a:gd name="connsiteX13" fmla="*/ 774359 w 945809"/>
              <a:gd name="connsiteY13" fmla="*/ 1778796 h 1864521"/>
              <a:gd name="connsiteX14" fmla="*/ 888659 w 945809"/>
              <a:gd name="connsiteY14" fmla="*/ 1835946 h 1864521"/>
              <a:gd name="connsiteX15" fmla="*/ 945809 w 945809"/>
              <a:gd name="connsiteY15" fmla="*/ 1864521 h 186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45809" h="1864521">
                <a:moveTo>
                  <a:pt x="59984" y="7146"/>
                </a:moveTo>
                <a:cubicBezTo>
                  <a:pt x="118592" y="65754"/>
                  <a:pt x="70910" y="0"/>
                  <a:pt x="59984" y="92871"/>
                </a:cubicBezTo>
                <a:cubicBezTo>
                  <a:pt x="0" y="602731"/>
                  <a:pt x="99907" y="384499"/>
                  <a:pt x="2834" y="578646"/>
                </a:cubicBezTo>
                <a:cubicBezTo>
                  <a:pt x="12359" y="759621"/>
                  <a:pt x="15710" y="941027"/>
                  <a:pt x="31409" y="1121571"/>
                </a:cubicBezTo>
                <a:cubicBezTo>
                  <a:pt x="35590" y="1169657"/>
                  <a:pt x="58452" y="1247860"/>
                  <a:pt x="88559" y="1293021"/>
                </a:cubicBezTo>
                <a:cubicBezTo>
                  <a:pt x="96031" y="1304229"/>
                  <a:pt x="107609" y="1312071"/>
                  <a:pt x="117134" y="1321596"/>
                </a:cubicBezTo>
                <a:cubicBezTo>
                  <a:pt x="126659" y="1350171"/>
                  <a:pt x="137434" y="1378359"/>
                  <a:pt x="145709" y="1407321"/>
                </a:cubicBezTo>
                <a:cubicBezTo>
                  <a:pt x="156498" y="1445083"/>
                  <a:pt x="161865" y="1484364"/>
                  <a:pt x="174284" y="1521621"/>
                </a:cubicBezTo>
                <a:cubicBezTo>
                  <a:pt x="177485" y="1531225"/>
                  <a:pt x="207656" y="1601402"/>
                  <a:pt x="231434" y="1607346"/>
                </a:cubicBezTo>
                <a:cubicBezTo>
                  <a:pt x="296775" y="1623681"/>
                  <a:pt x="364784" y="1626396"/>
                  <a:pt x="431459" y="1635921"/>
                </a:cubicBezTo>
                <a:cubicBezTo>
                  <a:pt x="460034" y="1645446"/>
                  <a:pt x="488222" y="1656221"/>
                  <a:pt x="517184" y="1664496"/>
                </a:cubicBezTo>
                <a:cubicBezTo>
                  <a:pt x="554946" y="1675285"/>
                  <a:pt x="595020" y="1678486"/>
                  <a:pt x="631484" y="1693071"/>
                </a:cubicBezTo>
                <a:cubicBezTo>
                  <a:pt x="643991" y="1698074"/>
                  <a:pt x="648508" y="1714716"/>
                  <a:pt x="660059" y="1721646"/>
                </a:cubicBezTo>
                <a:cubicBezTo>
                  <a:pt x="696586" y="1743562"/>
                  <a:pt x="736259" y="1759746"/>
                  <a:pt x="774359" y="1778796"/>
                </a:cubicBezTo>
                <a:lnTo>
                  <a:pt x="888659" y="1835946"/>
                </a:lnTo>
                <a:lnTo>
                  <a:pt x="945809" y="1864521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57200" y="4143375"/>
            <a:ext cx="752475" cy="371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-114300" y="3593304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err="1" smtClean="0">
                <a:solidFill>
                  <a:srgbClr val="FF3300"/>
                </a:solidFill>
              </a:rPr>
              <a:t>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2216944" y="4083717"/>
            <a:ext cx="442912" cy="4193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58872" y="2289748"/>
            <a:ext cx="3629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is flow of charge. </a:t>
            </a:r>
          </a:p>
          <a:p>
            <a:r>
              <a:rPr lang="en-US" dirty="0" smtClean="0"/>
              <a:t>In a wire, charges are free electrons.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95675" y="1204913"/>
            <a:ext cx="36290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Charge of an electron:</a:t>
            </a:r>
          </a:p>
          <a:p>
            <a:r>
              <a:rPr lang="en-US" sz="2400" dirty="0" smtClean="0"/>
              <a:t>e = -1.6 x 10</a:t>
            </a:r>
            <a:r>
              <a:rPr lang="en-US" sz="2400" baseline="30000" dirty="0" smtClean="0"/>
              <a:t>-19</a:t>
            </a:r>
            <a:r>
              <a:rPr lang="en-US" sz="2400" dirty="0" smtClean="0"/>
              <a:t> Coulomb [C]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95675" y="3223972"/>
            <a:ext cx="1965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000" dirty="0" err="1" smtClean="0">
                <a:solidFill>
                  <a:srgbClr val="FF3300"/>
                </a:solidFill>
              </a:rPr>
              <a:t>i</a:t>
            </a:r>
            <a:r>
              <a:rPr lang="en-US" sz="4000" dirty="0" smtClean="0">
                <a:solidFill>
                  <a:srgbClr val="FF3300"/>
                </a:solidFill>
              </a:rPr>
              <a:t> = </a:t>
            </a:r>
            <a:r>
              <a:rPr lang="en-US" sz="4000" dirty="0" err="1" smtClean="0">
                <a:solidFill>
                  <a:srgbClr val="FF3300"/>
                </a:solidFill>
              </a:rPr>
              <a:t>dq</a:t>
            </a:r>
            <a:r>
              <a:rPr lang="en-US" sz="4000" dirty="0" smtClean="0">
                <a:solidFill>
                  <a:srgbClr val="FF3300"/>
                </a:solidFill>
              </a:rPr>
              <a:t>/</a:t>
            </a:r>
            <a:r>
              <a:rPr lang="en-US" sz="4000" dirty="0" err="1" smtClean="0">
                <a:solidFill>
                  <a:srgbClr val="FF3300"/>
                </a:solidFill>
              </a:rPr>
              <a:t>dt</a:t>
            </a:r>
            <a:endParaRPr lang="en-US" sz="40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4413451" y="4256604"/>
            <a:ext cx="394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Amperes [A] = Coulombs/second [C]/[s]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028700"/>
            <a:ext cx="4019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electron per second flows past a plane.</a:t>
            </a:r>
          </a:p>
          <a:p>
            <a:r>
              <a:rPr lang="en-US" dirty="0" smtClean="0"/>
              <a:t>What is the current? (instructor)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400425"/>
            <a:ext cx="5957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A of current flows. </a:t>
            </a:r>
          </a:p>
          <a:p>
            <a:r>
              <a:rPr lang="en-US" dirty="0" smtClean="0"/>
              <a:t>How many electrons per second flow past a plane? (students)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Demo circuit: Current source</a:t>
            </a:r>
            <a:endParaRPr lang="en-US" dirty="0"/>
          </a:p>
        </p:txBody>
      </p:sp>
      <p:pic>
        <p:nvPicPr>
          <p:cNvPr id="3" name="Picture 3" descr="ale29559_01012"/>
          <p:cNvPicPr>
            <a:picLocks noChangeAspect="1" noChangeArrowheads="1"/>
          </p:cNvPicPr>
          <p:nvPr/>
        </p:nvPicPr>
        <p:blipFill>
          <a:blip r:embed="rId2"/>
          <a:srcRect l="31571" t="9788" r="33560"/>
          <a:stretch>
            <a:fillRect/>
          </a:stretch>
        </p:blipFill>
        <p:spPr bwMode="auto">
          <a:xfrm>
            <a:off x="3371183" y="3848100"/>
            <a:ext cx="2283270" cy="278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995362" y="2162175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1081088" y="2386013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0"/>
          </p:cNvCxnSpPr>
          <p:nvPr/>
        </p:nvCxnSpPr>
        <p:spPr>
          <a:xfrm rot="16200000" flipV="1">
            <a:off x="994966" y="1918891"/>
            <a:ext cx="485775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4"/>
          </p:cNvCxnSpPr>
          <p:nvPr/>
        </p:nvCxnSpPr>
        <p:spPr>
          <a:xfrm rot="16200000" flipH="1">
            <a:off x="1023938" y="2862261"/>
            <a:ext cx="428625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0" y="1962150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181100" y="1076325"/>
            <a:ext cx="2188718" cy="2771775"/>
          </a:xfrm>
          <a:custGeom>
            <a:avLst/>
            <a:gdLst>
              <a:gd name="connsiteX0" fmla="*/ 57150 w 2188718"/>
              <a:gd name="connsiteY0" fmla="*/ 628650 h 2771775"/>
              <a:gd name="connsiteX1" fmla="*/ 114300 w 2188718"/>
              <a:gd name="connsiteY1" fmla="*/ 457200 h 2771775"/>
              <a:gd name="connsiteX2" fmla="*/ 171450 w 2188718"/>
              <a:gd name="connsiteY2" fmla="*/ 342900 h 2771775"/>
              <a:gd name="connsiteX3" fmla="*/ 200025 w 2188718"/>
              <a:gd name="connsiteY3" fmla="*/ 285750 h 2771775"/>
              <a:gd name="connsiteX4" fmla="*/ 285750 w 2188718"/>
              <a:gd name="connsiteY4" fmla="*/ 200025 h 2771775"/>
              <a:gd name="connsiteX5" fmla="*/ 314325 w 2188718"/>
              <a:gd name="connsiteY5" fmla="*/ 171450 h 2771775"/>
              <a:gd name="connsiteX6" fmla="*/ 342900 w 2188718"/>
              <a:gd name="connsiteY6" fmla="*/ 142875 h 2771775"/>
              <a:gd name="connsiteX7" fmla="*/ 400050 w 2188718"/>
              <a:gd name="connsiteY7" fmla="*/ 114300 h 2771775"/>
              <a:gd name="connsiteX8" fmla="*/ 628650 w 2188718"/>
              <a:gd name="connsiteY8" fmla="*/ 57150 h 2771775"/>
              <a:gd name="connsiteX9" fmla="*/ 914400 w 2188718"/>
              <a:gd name="connsiteY9" fmla="*/ 0 h 2771775"/>
              <a:gd name="connsiteX10" fmla="*/ 1571625 w 2188718"/>
              <a:gd name="connsiteY10" fmla="*/ 57150 h 2771775"/>
              <a:gd name="connsiteX11" fmla="*/ 1714500 w 2188718"/>
              <a:gd name="connsiteY11" fmla="*/ 85725 h 2771775"/>
              <a:gd name="connsiteX12" fmla="*/ 1771650 w 2188718"/>
              <a:gd name="connsiteY12" fmla="*/ 114300 h 2771775"/>
              <a:gd name="connsiteX13" fmla="*/ 1857375 w 2188718"/>
              <a:gd name="connsiteY13" fmla="*/ 200025 h 2771775"/>
              <a:gd name="connsiteX14" fmla="*/ 1885950 w 2188718"/>
              <a:gd name="connsiteY14" fmla="*/ 228600 h 2771775"/>
              <a:gd name="connsiteX15" fmla="*/ 1914525 w 2188718"/>
              <a:gd name="connsiteY15" fmla="*/ 257175 h 2771775"/>
              <a:gd name="connsiteX16" fmla="*/ 2000250 w 2188718"/>
              <a:gd name="connsiteY16" fmla="*/ 428625 h 2771775"/>
              <a:gd name="connsiteX17" fmla="*/ 2028825 w 2188718"/>
              <a:gd name="connsiteY17" fmla="*/ 485775 h 2771775"/>
              <a:gd name="connsiteX18" fmla="*/ 2057400 w 2188718"/>
              <a:gd name="connsiteY18" fmla="*/ 542925 h 2771775"/>
              <a:gd name="connsiteX19" fmla="*/ 2085975 w 2188718"/>
              <a:gd name="connsiteY19" fmla="*/ 628650 h 2771775"/>
              <a:gd name="connsiteX20" fmla="*/ 2114550 w 2188718"/>
              <a:gd name="connsiteY20" fmla="*/ 657225 h 2771775"/>
              <a:gd name="connsiteX21" fmla="*/ 2143125 w 2188718"/>
              <a:gd name="connsiteY21" fmla="*/ 714375 h 2771775"/>
              <a:gd name="connsiteX22" fmla="*/ 2143125 w 2188718"/>
              <a:gd name="connsiteY22" fmla="*/ 1800225 h 2771775"/>
              <a:gd name="connsiteX23" fmla="*/ 2114550 w 2188718"/>
              <a:gd name="connsiteY23" fmla="*/ 1943100 h 2771775"/>
              <a:gd name="connsiteX24" fmla="*/ 2028825 w 2188718"/>
              <a:gd name="connsiteY24" fmla="*/ 2114550 h 2771775"/>
              <a:gd name="connsiteX25" fmla="*/ 2000250 w 2188718"/>
              <a:gd name="connsiteY25" fmla="*/ 2171700 h 2771775"/>
              <a:gd name="connsiteX26" fmla="*/ 1971675 w 2188718"/>
              <a:gd name="connsiteY26" fmla="*/ 2200275 h 2771775"/>
              <a:gd name="connsiteX27" fmla="*/ 1943100 w 2188718"/>
              <a:gd name="connsiteY27" fmla="*/ 2257425 h 2771775"/>
              <a:gd name="connsiteX28" fmla="*/ 1914525 w 2188718"/>
              <a:gd name="connsiteY28" fmla="*/ 2286000 h 2771775"/>
              <a:gd name="connsiteX29" fmla="*/ 1828800 w 2188718"/>
              <a:gd name="connsiteY29" fmla="*/ 2400300 h 2771775"/>
              <a:gd name="connsiteX30" fmla="*/ 1800225 w 2188718"/>
              <a:gd name="connsiteY30" fmla="*/ 2428875 h 2771775"/>
              <a:gd name="connsiteX31" fmla="*/ 1771650 w 2188718"/>
              <a:gd name="connsiteY31" fmla="*/ 2457450 h 2771775"/>
              <a:gd name="connsiteX32" fmla="*/ 1685925 w 2188718"/>
              <a:gd name="connsiteY32" fmla="*/ 2514600 h 2771775"/>
              <a:gd name="connsiteX33" fmla="*/ 1628775 w 2188718"/>
              <a:gd name="connsiteY33" fmla="*/ 2543175 h 2771775"/>
              <a:gd name="connsiteX34" fmla="*/ 1571625 w 2188718"/>
              <a:gd name="connsiteY34" fmla="*/ 2600325 h 2771775"/>
              <a:gd name="connsiteX35" fmla="*/ 1543050 w 2188718"/>
              <a:gd name="connsiteY35" fmla="*/ 2628900 h 2771775"/>
              <a:gd name="connsiteX36" fmla="*/ 1428750 w 2188718"/>
              <a:gd name="connsiteY36" fmla="*/ 2686050 h 2771775"/>
              <a:gd name="connsiteX37" fmla="*/ 1400175 w 2188718"/>
              <a:gd name="connsiteY37" fmla="*/ 2714625 h 2771775"/>
              <a:gd name="connsiteX38" fmla="*/ 1228725 w 2188718"/>
              <a:gd name="connsiteY38" fmla="*/ 2771775 h 2771775"/>
              <a:gd name="connsiteX39" fmla="*/ 457200 w 2188718"/>
              <a:gd name="connsiteY39" fmla="*/ 2743200 h 2771775"/>
              <a:gd name="connsiteX40" fmla="*/ 314325 w 2188718"/>
              <a:gd name="connsiteY40" fmla="*/ 2657475 h 2771775"/>
              <a:gd name="connsiteX41" fmla="*/ 257175 w 2188718"/>
              <a:gd name="connsiteY41" fmla="*/ 2628900 h 2771775"/>
              <a:gd name="connsiteX42" fmla="*/ 200025 w 2188718"/>
              <a:gd name="connsiteY42" fmla="*/ 2571750 h 2771775"/>
              <a:gd name="connsiteX43" fmla="*/ 171450 w 2188718"/>
              <a:gd name="connsiteY43" fmla="*/ 2486025 h 2771775"/>
              <a:gd name="connsiteX44" fmla="*/ 142875 w 2188718"/>
              <a:gd name="connsiteY44" fmla="*/ 2457450 h 2771775"/>
              <a:gd name="connsiteX45" fmla="*/ 114300 w 2188718"/>
              <a:gd name="connsiteY45" fmla="*/ 2371725 h 2771775"/>
              <a:gd name="connsiteX46" fmla="*/ 85725 w 2188718"/>
              <a:gd name="connsiteY46" fmla="*/ 2314575 h 2771775"/>
              <a:gd name="connsiteX47" fmla="*/ 28575 w 2188718"/>
              <a:gd name="connsiteY47" fmla="*/ 2171700 h 2771775"/>
              <a:gd name="connsiteX48" fmla="*/ 0 w 2188718"/>
              <a:gd name="connsiteY48" fmla="*/ 2143125 h 2771775"/>
              <a:gd name="connsiteX49" fmla="*/ 28575 w 2188718"/>
              <a:gd name="connsiteY49" fmla="*/ 2000250 h 2771775"/>
              <a:gd name="connsiteX50" fmla="*/ 85725 w 2188718"/>
              <a:gd name="connsiteY50" fmla="*/ 1943100 h 277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188718" h="2771775">
                <a:moveTo>
                  <a:pt x="57150" y="628650"/>
                </a:moveTo>
                <a:cubicBezTo>
                  <a:pt x="139885" y="463180"/>
                  <a:pt x="13078" y="727125"/>
                  <a:pt x="114300" y="457200"/>
                </a:cubicBezTo>
                <a:cubicBezTo>
                  <a:pt x="129257" y="417315"/>
                  <a:pt x="152400" y="381000"/>
                  <a:pt x="171450" y="342900"/>
                </a:cubicBezTo>
                <a:cubicBezTo>
                  <a:pt x="180975" y="323850"/>
                  <a:pt x="184965" y="300810"/>
                  <a:pt x="200025" y="285750"/>
                </a:cubicBezTo>
                <a:lnTo>
                  <a:pt x="285750" y="200025"/>
                </a:lnTo>
                <a:lnTo>
                  <a:pt x="314325" y="171450"/>
                </a:lnTo>
                <a:cubicBezTo>
                  <a:pt x="323850" y="161925"/>
                  <a:pt x="330852" y="148899"/>
                  <a:pt x="342900" y="142875"/>
                </a:cubicBezTo>
                <a:cubicBezTo>
                  <a:pt x="361950" y="133350"/>
                  <a:pt x="379650" y="120420"/>
                  <a:pt x="400050" y="114300"/>
                </a:cubicBezTo>
                <a:cubicBezTo>
                  <a:pt x="475283" y="91730"/>
                  <a:pt x="551174" y="70063"/>
                  <a:pt x="628650" y="57150"/>
                </a:cubicBezTo>
                <a:cubicBezTo>
                  <a:pt x="838838" y="22119"/>
                  <a:pt x="743892" y="42627"/>
                  <a:pt x="914400" y="0"/>
                </a:cubicBezTo>
                <a:cubicBezTo>
                  <a:pt x="1131788" y="15528"/>
                  <a:pt x="1354932" y="26194"/>
                  <a:pt x="1571625" y="57150"/>
                </a:cubicBezTo>
                <a:cubicBezTo>
                  <a:pt x="1619705" y="64019"/>
                  <a:pt x="1666875" y="76200"/>
                  <a:pt x="1714500" y="85725"/>
                </a:cubicBezTo>
                <a:cubicBezTo>
                  <a:pt x="1733550" y="95250"/>
                  <a:pt x="1754611" y="101521"/>
                  <a:pt x="1771650" y="114300"/>
                </a:cubicBezTo>
                <a:lnTo>
                  <a:pt x="1857375" y="200025"/>
                </a:lnTo>
                <a:lnTo>
                  <a:pt x="1885950" y="228600"/>
                </a:lnTo>
                <a:cubicBezTo>
                  <a:pt x="1895475" y="238125"/>
                  <a:pt x="1908501" y="245127"/>
                  <a:pt x="1914525" y="257175"/>
                </a:cubicBezTo>
                <a:lnTo>
                  <a:pt x="2000250" y="428625"/>
                </a:lnTo>
                <a:lnTo>
                  <a:pt x="2028825" y="485775"/>
                </a:lnTo>
                <a:cubicBezTo>
                  <a:pt x="2038350" y="504825"/>
                  <a:pt x="2050665" y="522719"/>
                  <a:pt x="2057400" y="542925"/>
                </a:cubicBezTo>
                <a:cubicBezTo>
                  <a:pt x="2066925" y="571500"/>
                  <a:pt x="2072505" y="601709"/>
                  <a:pt x="2085975" y="628650"/>
                </a:cubicBezTo>
                <a:cubicBezTo>
                  <a:pt x="2091999" y="640698"/>
                  <a:pt x="2107078" y="646017"/>
                  <a:pt x="2114550" y="657225"/>
                </a:cubicBezTo>
                <a:cubicBezTo>
                  <a:pt x="2126364" y="674946"/>
                  <a:pt x="2133600" y="695325"/>
                  <a:pt x="2143125" y="714375"/>
                </a:cubicBezTo>
                <a:cubicBezTo>
                  <a:pt x="2179235" y="1256025"/>
                  <a:pt x="2188718" y="1161919"/>
                  <a:pt x="2143125" y="1800225"/>
                </a:cubicBezTo>
                <a:cubicBezTo>
                  <a:pt x="2139665" y="1848670"/>
                  <a:pt x="2129909" y="1897024"/>
                  <a:pt x="2114550" y="1943100"/>
                </a:cubicBezTo>
                <a:lnTo>
                  <a:pt x="2028825" y="2114550"/>
                </a:lnTo>
                <a:cubicBezTo>
                  <a:pt x="2019300" y="2133600"/>
                  <a:pt x="2015310" y="2156640"/>
                  <a:pt x="2000250" y="2171700"/>
                </a:cubicBezTo>
                <a:cubicBezTo>
                  <a:pt x="1990725" y="2181225"/>
                  <a:pt x="1979147" y="2189067"/>
                  <a:pt x="1971675" y="2200275"/>
                </a:cubicBezTo>
                <a:cubicBezTo>
                  <a:pt x="1959861" y="2217996"/>
                  <a:pt x="1954914" y="2239704"/>
                  <a:pt x="1943100" y="2257425"/>
                </a:cubicBezTo>
                <a:cubicBezTo>
                  <a:pt x="1935628" y="2268633"/>
                  <a:pt x="1921997" y="2274792"/>
                  <a:pt x="1914525" y="2286000"/>
                </a:cubicBezTo>
                <a:cubicBezTo>
                  <a:pt x="1833278" y="2407870"/>
                  <a:pt x="1952395" y="2276705"/>
                  <a:pt x="1828800" y="2400300"/>
                </a:cubicBezTo>
                <a:lnTo>
                  <a:pt x="1800225" y="2428875"/>
                </a:lnTo>
                <a:cubicBezTo>
                  <a:pt x="1790700" y="2438400"/>
                  <a:pt x="1783698" y="2451426"/>
                  <a:pt x="1771650" y="2457450"/>
                </a:cubicBezTo>
                <a:cubicBezTo>
                  <a:pt x="1564465" y="2561043"/>
                  <a:pt x="1816831" y="2427329"/>
                  <a:pt x="1685925" y="2514600"/>
                </a:cubicBezTo>
                <a:cubicBezTo>
                  <a:pt x="1668204" y="2526414"/>
                  <a:pt x="1645814" y="2530396"/>
                  <a:pt x="1628775" y="2543175"/>
                </a:cubicBezTo>
                <a:cubicBezTo>
                  <a:pt x="1607222" y="2559339"/>
                  <a:pt x="1590675" y="2581275"/>
                  <a:pt x="1571625" y="2600325"/>
                </a:cubicBezTo>
                <a:cubicBezTo>
                  <a:pt x="1562100" y="2609850"/>
                  <a:pt x="1555098" y="2622876"/>
                  <a:pt x="1543050" y="2628900"/>
                </a:cubicBezTo>
                <a:cubicBezTo>
                  <a:pt x="1504950" y="2647950"/>
                  <a:pt x="1458871" y="2655929"/>
                  <a:pt x="1428750" y="2686050"/>
                </a:cubicBezTo>
                <a:cubicBezTo>
                  <a:pt x="1419225" y="2695575"/>
                  <a:pt x="1412556" y="2709319"/>
                  <a:pt x="1400175" y="2714625"/>
                </a:cubicBezTo>
                <a:cubicBezTo>
                  <a:pt x="1344804" y="2738355"/>
                  <a:pt x="1228725" y="2771775"/>
                  <a:pt x="1228725" y="2771775"/>
                </a:cubicBezTo>
                <a:cubicBezTo>
                  <a:pt x="971550" y="2762250"/>
                  <a:pt x="713355" y="2767989"/>
                  <a:pt x="457200" y="2743200"/>
                </a:cubicBezTo>
                <a:cubicBezTo>
                  <a:pt x="311684" y="2729118"/>
                  <a:pt x="379082" y="2700646"/>
                  <a:pt x="314325" y="2657475"/>
                </a:cubicBezTo>
                <a:cubicBezTo>
                  <a:pt x="296604" y="2645661"/>
                  <a:pt x="274214" y="2641679"/>
                  <a:pt x="257175" y="2628900"/>
                </a:cubicBezTo>
                <a:cubicBezTo>
                  <a:pt x="235622" y="2612736"/>
                  <a:pt x="200025" y="2571750"/>
                  <a:pt x="200025" y="2571750"/>
                </a:cubicBezTo>
                <a:cubicBezTo>
                  <a:pt x="190500" y="2543175"/>
                  <a:pt x="184920" y="2512966"/>
                  <a:pt x="171450" y="2486025"/>
                </a:cubicBezTo>
                <a:cubicBezTo>
                  <a:pt x="165426" y="2473977"/>
                  <a:pt x="148899" y="2469498"/>
                  <a:pt x="142875" y="2457450"/>
                </a:cubicBezTo>
                <a:cubicBezTo>
                  <a:pt x="129405" y="2430509"/>
                  <a:pt x="125487" y="2399691"/>
                  <a:pt x="114300" y="2371725"/>
                </a:cubicBezTo>
                <a:cubicBezTo>
                  <a:pt x="106390" y="2351950"/>
                  <a:pt x="93635" y="2334350"/>
                  <a:pt x="85725" y="2314575"/>
                </a:cubicBezTo>
                <a:cubicBezTo>
                  <a:pt x="62490" y="2256488"/>
                  <a:pt x="62082" y="2221960"/>
                  <a:pt x="28575" y="2171700"/>
                </a:cubicBezTo>
                <a:cubicBezTo>
                  <a:pt x="21103" y="2160492"/>
                  <a:pt x="9525" y="2152650"/>
                  <a:pt x="0" y="2143125"/>
                </a:cubicBezTo>
                <a:cubicBezTo>
                  <a:pt x="9525" y="2095500"/>
                  <a:pt x="9443" y="2044891"/>
                  <a:pt x="28575" y="2000250"/>
                </a:cubicBezTo>
                <a:cubicBezTo>
                  <a:pt x="39187" y="1975488"/>
                  <a:pt x="85725" y="1943100"/>
                  <a:pt x="85725" y="19431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3438521" y="1990723"/>
            <a:ext cx="342903" cy="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3369818" y="1501377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52900" y="3201769"/>
            <a:ext cx="2480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Our first circuit element:</a:t>
            </a:r>
            <a:br>
              <a:rPr lang="en-US" dirty="0" smtClean="0"/>
            </a:br>
            <a:r>
              <a:rPr lang="en-US" i="1" dirty="0" smtClean="0"/>
              <a:t>Current source</a:t>
            </a:r>
            <a:endParaRPr lang="en-US" i="1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Voltage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958334"/>
            <a:ext cx="5754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Physically, how do we get electrons to move? Apply a </a:t>
            </a:r>
            <a:r>
              <a:rPr lang="en-US" u="sng" dirty="0" smtClean="0"/>
              <a:t>force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901950" y="1327666"/>
          <a:ext cx="1565276" cy="576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Equation" r:id="rId3" imgW="482400" imgH="177480" progId="">
                  <p:embed/>
                </p:oleObj>
              </mc:Choice>
              <mc:Fallback>
                <p:oleObj name="Equation" r:id="rId3" imgW="482400" imgH="1774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950" y="1327666"/>
                        <a:ext cx="1565276" cy="5766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457201" y="1904347"/>
          <a:ext cx="4478338" cy="875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Equation" r:id="rId5" imgW="1688760" imgH="330120" progId="">
                  <p:embed/>
                </p:oleObj>
              </mc:Choice>
              <mc:Fallback>
                <p:oleObj name="Equation" r:id="rId5" imgW="1688760" imgH="33012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1" y="1904347"/>
                        <a:ext cx="4478338" cy="8759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1" y="4429125"/>
            <a:ext cx="701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 electric field: Volts/meter [V/m]</a:t>
            </a:r>
          </a:p>
          <a:p>
            <a:endParaRPr lang="en-US" sz="2800" dirty="0" smtClean="0"/>
          </a:p>
          <a:p>
            <a:r>
              <a:rPr lang="en-US" sz="2800" dirty="0" smtClean="0"/>
              <a:t>V voltage (aka potential difference): Volts [V]</a:t>
            </a:r>
            <a:endParaRPr lang="en-US" sz="3600" dirty="0" smtClean="0"/>
          </a:p>
        </p:txBody>
      </p:sp>
      <p:sp>
        <p:nvSpPr>
          <p:cNvPr id="7" name="Cloud 6"/>
          <p:cNvSpPr/>
          <p:nvPr/>
        </p:nvSpPr>
        <p:spPr>
          <a:xfrm>
            <a:off x="5078413" y="2400300"/>
            <a:ext cx="3286125" cy="154305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CIRCUIT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362699" y="1693862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7451725" y="2155825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7366000" y="1822450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1"/>
          </p:cNvCxnSpPr>
          <p:nvPr/>
        </p:nvCxnSpPr>
        <p:spPr>
          <a:xfrm rot="10800000">
            <a:off x="5842005" y="1822450"/>
            <a:ext cx="5206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5475289" y="2198687"/>
            <a:ext cx="7524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703890" y="145311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631853" y="145311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flipH="1">
            <a:off x="741041" y="3297019"/>
            <a:ext cx="372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/>
              <a:t>V</a:t>
            </a:r>
            <a:r>
              <a:rPr lang="en-US" sz="2000" i="1" baseline="-25000" dirty="0" err="1" smtClean="0"/>
              <a:t>ab</a:t>
            </a:r>
            <a:r>
              <a:rPr lang="en-US" sz="2000" i="1" baseline="-25000" dirty="0" smtClean="0"/>
              <a:t> </a:t>
            </a:r>
            <a:r>
              <a:rPr lang="en-US" sz="2000" i="1" dirty="0" smtClean="0"/>
              <a:t>≠ 0 =&gt; electrons pushed a to b, causing current to flow</a:t>
            </a:r>
            <a:endParaRPr lang="en-US" sz="2000" i="1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0C0-AD73-D04E-9653-DDDB0A63193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704</Words>
  <Application>Microsoft Macintosh PowerPoint</Application>
  <PresentationFormat>On-screen Show (4:3)</PresentationFormat>
  <Paragraphs>178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Equation</vt:lpstr>
      <vt:lpstr>EECS 70A: Network Analysis</vt:lpstr>
      <vt:lpstr>PowerPoint Presentation</vt:lpstr>
      <vt:lpstr>Power Networks</vt:lpstr>
      <vt:lpstr>Digital circuits</vt:lpstr>
      <vt:lpstr>Simplifications</vt:lpstr>
      <vt:lpstr>Current</vt:lpstr>
      <vt:lpstr>Examples</vt:lpstr>
      <vt:lpstr>Demo circuit: Current source</vt:lpstr>
      <vt:lpstr>Voltage</vt:lpstr>
      <vt:lpstr>Voltage source</vt:lpstr>
      <vt:lpstr>Dependent sources</vt:lpstr>
      <vt:lpstr>Circuit elements</vt:lpstr>
      <vt:lpstr>Power</vt:lpstr>
      <vt:lpstr>Examples</vt:lpstr>
      <vt:lpstr>Sign convention</vt:lpstr>
      <vt:lpstr>Example</vt:lpstr>
      <vt:lpstr>Topology</vt:lpstr>
      <vt:lpstr>Example</vt:lpstr>
      <vt:lpstr>Example</vt:lpstr>
      <vt:lpstr>Power failure example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Peter Burke</cp:lastModifiedBy>
  <cp:revision>103</cp:revision>
  <cp:lastPrinted>2014-03-31T18:09:15Z</cp:lastPrinted>
  <dcterms:created xsi:type="dcterms:W3CDTF">2010-03-26T00:11:49Z</dcterms:created>
  <dcterms:modified xsi:type="dcterms:W3CDTF">2014-03-31T18:24:01Z</dcterms:modified>
</cp:coreProperties>
</file>