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475" r:id="rId3"/>
    <p:sldId id="476" r:id="rId4"/>
    <p:sldId id="477" r:id="rId5"/>
    <p:sldId id="478" r:id="rId6"/>
    <p:sldId id="479" r:id="rId7"/>
    <p:sldId id="480" r:id="rId8"/>
    <p:sldId id="481" r:id="rId9"/>
    <p:sldId id="482" r:id="rId10"/>
    <p:sldId id="483" r:id="rId11"/>
    <p:sldId id="484" r:id="rId12"/>
    <p:sldId id="485" r:id="rId13"/>
    <p:sldId id="486" r:id="rId14"/>
    <p:sldId id="487" r:id="rId15"/>
    <p:sldId id="488" r:id="rId16"/>
    <p:sldId id="489" r:id="rId17"/>
    <p:sldId id="283" r:id="rId18"/>
    <p:sldId id="291" r:id="rId19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7" autoAdjust="0"/>
    <p:restoredTop sz="94343" autoAdjust="0"/>
  </p:normalViewPr>
  <p:slideViewPr>
    <p:cSldViewPr snapToGrid="0" snapToObjects="1">
      <p:cViewPr>
        <p:scale>
          <a:sx n="130" d="100"/>
          <a:sy n="130" d="100"/>
        </p:scale>
        <p:origin x="-6048" y="-17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00" d="100"/>
          <a:sy n="100" d="100"/>
        </p:scale>
        <p:origin x="-3522" y="-102"/>
      </p:cViewPr>
      <p:guideLst>
        <p:guide orient="horz" pos="3025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9.wmf"/><Relationship Id="rId5" Type="http://schemas.openxmlformats.org/officeDocument/2006/relationships/image" Target="../media/image10.wmf"/><Relationship Id="rId6" Type="http://schemas.openxmlformats.org/officeDocument/2006/relationships/image" Target="../media/image11.wmf"/><Relationship Id="rId7" Type="http://schemas.openxmlformats.org/officeDocument/2006/relationships/image" Target="../media/image12.wmf"/><Relationship Id="rId1" Type="http://schemas.openxmlformats.org/officeDocument/2006/relationships/image" Target="../media/image6.wmf"/><Relationship Id="rId2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4" Type="http://schemas.openxmlformats.org/officeDocument/2006/relationships/image" Target="../media/image15.wmf"/><Relationship Id="rId5" Type="http://schemas.openxmlformats.org/officeDocument/2006/relationships/image" Target="../media/image16.wmf"/><Relationship Id="rId6" Type="http://schemas.openxmlformats.org/officeDocument/2006/relationships/image" Target="../media/image17.wmf"/><Relationship Id="rId7" Type="http://schemas.openxmlformats.org/officeDocument/2006/relationships/image" Target="../media/image18.wmf"/><Relationship Id="rId8" Type="http://schemas.openxmlformats.org/officeDocument/2006/relationships/image" Target="../media/image19.wmf"/><Relationship Id="rId9" Type="http://schemas.openxmlformats.org/officeDocument/2006/relationships/image" Target="../media/image20.wmf"/><Relationship Id="rId10" Type="http://schemas.openxmlformats.org/officeDocument/2006/relationships/image" Target="../media/image21.wmf"/><Relationship Id="rId1" Type="http://schemas.openxmlformats.org/officeDocument/2006/relationships/image" Target="../media/image13.wmf"/><Relationship Id="rId2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4" Type="http://schemas.openxmlformats.org/officeDocument/2006/relationships/image" Target="../media/image25.wmf"/><Relationship Id="rId5" Type="http://schemas.openxmlformats.org/officeDocument/2006/relationships/image" Target="../media/image26.wmf"/><Relationship Id="rId6" Type="http://schemas.openxmlformats.org/officeDocument/2006/relationships/image" Target="../media/image27.wmf"/><Relationship Id="rId7" Type="http://schemas.openxmlformats.org/officeDocument/2006/relationships/image" Target="../media/image28.wmf"/><Relationship Id="rId1" Type="http://schemas.openxmlformats.org/officeDocument/2006/relationships/image" Target="../media/image22.wmf"/><Relationship Id="rId2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4" Type="http://schemas.openxmlformats.org/officeDocument/2006/relationships/image" Target="../media/image32.wmf"/><Relationship Id="rId5" Type="http://schemas.openxmlformats.org/officeDocument/2006/relationships/image" Target="../media/image33.wmf"/><Relationship Id="rId6" Type="http://schemas.openxmlformats.org/officeDocument/2006/relationships/image" Target="../media/image34.wmf"/><Relationship Id="rId7" Type="http://schemas.openxmlformats.org/officeDocument/2006/relationships/image" Target="../media/image35.wmf"/><Relationship Id="rId8" Type="http://schemas.openxmlformats.org/officeDocument/2006/relationships/image" Target="../media/image36.wmf"/><Relationship Id="rId9" Type="http://schemas.openxmlformats.org/officeDocument/2006/relationships/image" Target="../media/image37.wmf"/><Relationship Id="rId1" Type="http://schemas.openxmlformats.org/officeDocument/2006/relationships/image" Target="../media/image29.wmf"/><Relationship Id="rId2" Type="http://schemas.openxmlformats.org/officeDocument/2006/relationships/image" Target="../media/image3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4" Type="http://schemas.openxmlformats.org/officeDocument/2006/relationships/image" Target="../media/image41.wmf"/><Relationship Id="rId1" Type="http://schemas.openxmlformats.org/officeDocument/2006/relationships/image" Target="../media/image38.wmf"/><Relationship Id="rId2" Type="http://schemas.openxmlformats.org/officeDocument/2006/relationships/image" Target="../media/image3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2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/>
          <a:lstStyle>
            <a:lvl1pPr algn="r">
              <a:defRPr sz="1300"/>
            </a:lvl1pPr>
          </a:lstStyle>
          <a:p>
            <a:fld id="{05B7173A-86B1-4F76-8A79-299130E6DC91}" type="datetimeFigureOut">
              <a:rPr lang="en-US" smtClean="0"/>
              <a:pPr/>
              <a:t>3/4/14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9474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 anchor="b"/>
          <a:lstStyle>
            <a:lvl1pPr algn="r">
              <a:defRPr sz="1300"/>
            </a:lvl1pPr>
          </a:lstStyle>
          <a:p>
            <a:fld id="{69A5CF54-364D-4CA1-BE5C-7DB89EA6F2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39473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2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/>
          <a:lstStyle>
            <a:lvl1pPr algn="r">
              <a:defRPr sz="1300"/>
            </a:lvl1pPr>
          </a:lstStyle>
          <a:p>
            <a:fld id="{A3813B29-E825-4092-A924-7C57488C9D00}" type="datetimeFigureOut">
              <a:rPr lang="en-US" smtClean="0"/>
              <a:pPr/>
              <a:t>3/4/14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2313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999" tIns="48501" rIns="96999" bIns="4850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6999" tIns="48501" rIns="96999" bIns="4850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4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 anchor="b"/>
          <a:lstStyle>
            <a:lvl1pPr algn="r">
              <a:defRPr sz="1300"/>
            </a:lvl1pPr>
          </a:lstStyle>
          <a:p>
            <a:fld id="{04085758-AB91-46AE-9D9A-A0B72B540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099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3505200" y="6642556"/>
            <a:ext cx="21335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EECS 70A </a:t>
            </a:r>
            <a:r>
              <a:rPr lang="en-US" sz="800" kern="1200" baseline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© </a:t>
            </a:r>
            <a:r>
              <a:rPr lang="en-US" sz="800" kern="1200" baseline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2014 </a:t>
            </a:r>
            <a:r>
              <a:rPr lang="en-US" sz="800" kern="1200" baseline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P. J. Burke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" y="6651557"/>
            <a:ext cx="6728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AC7840-B0D4-4BC2-A896-84E1991018A4}" type="datetime1">
              <a: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3/4/14</a:t>
            </a:fld>
            <a:endParaRPr lang="en-US" sz="800" kern="1200" baseline="0" dirty="0" smtClean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8824823" y="6651557"/>
            <a:ext cx="3191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A8CC2-F446-452E-BA16-D343FD8DEE82}" type="slidenum">
              <a:rPr lang="en-US" sz="8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hyperlink" Target="http://pubs.usgs.gov/circ/c1143/html/fig3.jpg" TargetMode="External"/><Relationship Id="rId6" Type="http://schemas.openxmlformats.org/officeDocument/2006/relationships/image" Target="../media/image3.jpeg"/><Relationship Id="rId7" Type="http://schemas.openxmlformats.org/officeDocument/2006/relationships/hyperlink" Target="http://www.coloradocollege.edu/dept/PC/RepresentativePhy/Pages/Photoshop/Problem%20Pictures/Nuclear%20Plant.jpg" TargetMode="External"/><Relationship Id="rId8" Type="http://schemas.openxmlformats.org/officeDocument/2006/relationships/image" Target="../media/image4.jpeg"/><Relationship Id="rId9" Type="http://schemas.openxmlformats.org/officeDocument/2006/relationships/hyperlink" Target="http://3.bp.blogspot.com/_tUGQsLoAUMs/SKDCcJcMdSI/AAAAAAAAAww/Hkpk6CcrDoA/s400/brightsource-solar-mojave2.jpg" TargetMode="External"/><Relationship Id="rId10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2" Type="http://schemas.openxmlformats.org/officeDocument/2006/relationships/hyperlink" Target="http://cache4.asset-cache.net/xc/51155301.jpg?v=1&amp;c=IWSAsset&amp;k=2&amp;d=77BFBA49EF878921F7C3FC3F69D929FD5E36A0AFA7DEBA3C14B1989E644C7C3F7A3192BABEDFA279F06BF04B24B4128C" TargetMode="Externa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.bin"/><Relationship Id="rId12" Type="http://schemas.openxmlformats.org/officeDocument/2006/relationships/image" Target="../media/image10.wmf"/><Relationship Id="rId13" Type="http://schemas.openxmlformats.org/officeDocument/2006/relationships/oleObject" Target="../embeddings/oleObject6.bin"/><Relationship Id="rId14" Type="http://schemas.openxmlformats.org/officeDocument/2006/relationships/image" Target="../media/image11.wmf"/><Relationship Id="rId15" Type="http://schemas.openxmlformats.org/officeDocument/2006/relationships/oleObject" Target="../embeddings/oleObject7.bin"/><Relationship Id="rId16" Type="http://schemas.openxmlformats.org/officeDocument/2006/relationships/image" Target="../media/image1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7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8.w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1.bin"/><Relationship Id="rId20" Type="http://schemas.openxmlformats.org/officeDocument/2006/relationships/image" Target="../media/image20.wmf"/><Relationship Id="rId21" Type="http://schemas.openxmlformats.org/officeDocument/2006/relationships/oleObject" Target="../embeddings/oleObject17.bin"/><Relationship Id="rId22" Type="http://schemas.openxmlformats.org/officeDocument/2006/relationships/image" Target="../media/image21.wmf"/><Relationship Id="rId10" Type="http://schemas.openxmlformats.org/officeDocument/2006/relationships/image" Target="../media/image15.wmf"/><Relationship Id="rId11" Type="http://schemas.openxmlformats.org/officeDocument/2006/relationships/oleObject" Target="../embeddings/oleObject12.bin"/><Relationship Id="rId12" Type="http://schemas.openxmlformats.org/officeDocument/2006/relationships/image" Target="../media/image16.wmf"/><Relationship Id="rId13" Type="http://schemas.openxmlformats.org/officeDocument/2006/relationships/oleObject" Target="../embeddings/oleObject13.bin"/><Relationship Id="rId14" Type="http://schemas.openxmlformats.org/officeDocument/2006/relationships/image" Target="../media/image17.wmf"/><Relationship Id="rId15" Type="http://schemas.openxmlformats.org/officeDocument/2006/relationships/oleObject" Target="../embeddings/oleObject14.bin"/><Relationship Id="rId16" Type="http://schemas.openxmlformats.org/officeDocument/2006/relationships/image" Target="../media/image18.wmf"/><Relationship Id="rId17" Type="http://schemas.openxmlformats.org/officeDocument/2006/relationships/oleObject" Target="../embeddings/oleObject15.bin"/><Relationship Id="rId18" Type="http://schemas.openxmlformats.org/officeDocument/2006/relationships/image" Target="../media/image19.wmf"/><Relationship Id="rId19" Type="http://schemas.openxmlformats.org/officeDocument/2006/relationships/oleObject" Target="../embeddings/oleObject16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8.bin"/><Relationship Id="rId4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6" Type="http://schemas.openxmlformats.org/officeDocument/2006/relationships/image" Target="../media/image7.wmf"/><Relationship Id="rId7" Type="http://schemas.openxmlformats.org/officeDocument/2006/relationships/oleObject" Target="../embeddings/oleObject10.bin"/><Relationship Id="rId8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2.bin"/><Relationship Id="rId12" Type="http://schemas.openxmlformats.org/officeDocument/2006/relationships/image" Target="../media/image26.wmf"/><Relationship Id="rId13" Type="http://schemas.openxmlformats.org/officeDocument/2006/relationships/oleObject" Target="../embeddings/oleObject23.bin"/><Relationship Id="rId14" Type="http://schemas.openxmlformats.org/officeDocument/2006/relationships/image" Target="../media/image27.wmf"/><Relationship Id="rId15" Type="http://schemas.openxmlformats.org/officeDocument/2006/relationships/oleObject" Target="../embeddings/oleObject24.bin"/><Relationship Id="rId16" Type="http://schemas.openxmlformats.org/officeDocument/2006/relationships/image" Target="../media/image28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18.bin"/><Relationship Id="rId4" Type="http://schemas.openxmlformats.org/officeDocument/2006/relationships/image" Target="../media/image22.wmf"/><Relationship Id="rId5" Type="http://schemas.openxmlformats.org/officeDocument/2006/relationships/oleObject" Target="../embeddings/oleObject19.bin"/><Relationship Id="rId6" Type="http://schemas.openxmlformats.org/officeDocument/2006/relationships/image" Target="../media/image23.wmf"/><Relationship Id="rId7" Type="http://schemas.openxmlformats.org/officeDocument/2006/relationships/oleObject" Target="../embeddings/oleObject20.bin"/><Relationship Id="rId8" Type="http://schemas.openxmlformats.org/officeDocument/2006/relationships/image" Target="../media/image24.wmf"/><Relationship Id="rId9" Type="http://schemas.openxmlformats.org/officeDocument/2006/relationships/oleObject" Target="../embeddings/oleObject21.bin"/><Relationship Id="rId10" Type="http://schemas.openxmlformats.org/officeDocument/2006/relationships/image" Target="../media/image25.wmf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8.bin"/><Relationship Id="rId20" Type="http://schemas.openxmlformats.org/officeDocument/2006/relationships/image" Target="../media/image37.wmf"/><Relationship Id="rId10" Type="http://schemas.openxmlformats.org/officeDocument/2006/relationships/image" Target="../media/image32.wmf"/><Relationship Id="rId11" Type="http://schemas.openxmlformats.org/officeDocument/2006/relationships/oleObject" Target="../embeddings/oleObject29.bin"/><Relationship Id="rId12" Type="http://schemas.openxmlformats.org/officeDocument/2006/relationships/image" Target="../media/image33.wmf"/><Relationship Id="rId13" Type="http://schemas.openxmlformats.org/officeDocument/2006/relationships/oleObject" Target="../embeddings/oleObject30.bin"/><Relationship Id="rId14" Type="http://schemas.openxmlformats.org/officeDocument/2006/relationships/image" Target="../media/image34.wmf"/><Relationship Id="rId15" Type="http://schemas.openxmlformats.org/officeDocument/2006/relationships/oleObject" Target="../embeddings/oleObject31.bin"/><Relationship Id="rId16" Type="http://schemas.openxmlformats.org/officeDocument/2006/relationships/image" Target="../media/image35.wmf"/><Relationship Id="rId17" Type="http://schemas.openxmlformats.org/officeDocument/2006/relationships/oleObject" Target="../embeddings/oleObject32.bin"/><Relationship Id="rId18" Type="http://schemas.openxmlformats.org/officeDocument/2006/relationships/image" Target="../media/image36.wmf"/><Relationship Id="rId19" Type="http://schemas.openxmlformats.org/officeDocument/2006/relationships/oleObject" Target="../embeddings/oleObject33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25.bin"/><Relationship Id="rId4" Type="http://schemas.openxmlformats.org/officeDocument/2006/relationships/image" Target="../media/image29.wmf"/><Relationship Id="rId5" Type="http://schemas.openxmlformats.org/officeDocument/2006/relationships/oleObject" Target="../embeddings/oleObject26.bin"/><Relationship Id="rId6" Type="http://schemas.openxmlformats.org/officeDocument/2006/relationships/image" Target="../media/image30.wmf"/><Relationship Id="rId7" Type="http://schemas.openxmlformats.org/officeDocument/2006/relationships/oleObject" Target="../embeddings/oleObject27.bin"/><Relationship Id="rId8" Type="http://schemas.openxmlformats.org/officeDocument/2006/relationships/image" Target="../media/image3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4" Type="http://schemas.openxmlformats.org/officeDocument/2006/relationships/image" Target="../media/image38.wmf"/><Relationship Id="rId5" Type="http://schemas.openxmlformats.org/officeDocument/2006/relationships/oleObject" Target="../embeddings/oleObject35.bin"/><Relationship Id="rId6" Type="http://schemas.openxmlformats.org/officeDocument/2006/relationships/image" Target="../media/image39.wmf"/><Relationship Id="rId7" Type="http://schemas.openxmlformats.org/officeDocument/2006/relationships/oleObject" Target="../embeddings/oleObject36.bin"/><Relationship Id="rId8" Type="http://schemas.openxmlformats.org/officeDocument/2006/relationships/image" Target="../media/image40.wmf"/><Relationship Id="rId9" Type="http://schemas.openxmlformats.org/officeDocument/2006/relationships/oleObject" Target="../embeddings/oleObject37.bin"/><Relationship Id="rId10" Type="http://schemas.openxmlformats.org/officeDocument/2006/relationships/image" Target="../media/image41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EECS 70A: Network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11</a:t>
            </a:r>
          </a:p>
        </p:txBody>
      </p:sp>
      <p:sp>
        <p:nvSpPr>
          <p:cNvPr id="4" name="Rectangle 3"/>
          <p:cNvSpPr/>
          <p:nvPr/>
        </p:nvSpPr>
        <p:spPr>
          <a:xfrm>
            <a:off x="3861144" y="0"/>
            <a:ext cx="22680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Announcements: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Announcement #1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 #1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99338" y="958334"/>
            <a:ext cx="4160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Find </a:t>
            </a:r>
            <a:r>
              <a:rPr lang="en-US" dirty="0" err="1" smtClean="0"/>
              <a:t>Z</a:t>
            </a:r>
            <a:r>
              <a:rPr lang="en-US" baseline="-25000" dirty="0" err="1" smtClean="0"/>
              <a:t>eq</a:t>
            </a:r>
            <a:r>
              <a:rPr lang="en-US" dirty="0" smtClean="0"/>
              <a:t> for this circuit: (instructor)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 rot="5400000">
            <a:off x="1295659" y="953952"/>
            <a:ext cx="719566" cy="1684994"/>
            <a:chOff x="736524" y="1601230"/>
            <a:chExt cx="719566" cy="1684994"/>
          </a:xfrm>
        </p:grpSpPr>
        <p:sp>
          <p:nvSpPr>
            <p:cNvPr id="17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8" name="Group 449"/>
            <p:cNvGrpSpPr/>
            <p:nvPr/>
          </p:nvGrpSpPr>
          <p:grpSpPr>
            <a:xfrm>
              <a:off x="785404" y="1743244"/>
              <a:ext cx="670688" cy="1542982"/>
              <a:chOff x="785404" y="1743244"/>
              <a:chExt cx="670688" cy="1542982"/>
            </a:xfrm>
          </p:grpSpPr>
          <p:sp>
            <p:nvSpPr>
              <p:cNvPr id="19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20" name="Group 405"/>
              <p:cNvGrpSpPr/>
              <p:nvPr/>
            </p:nvGrpSpPr>
            <p:grpSpPr>
              <a:xfrm rot="5400000">
                <a:off x="604258" y="2434391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21" name="Straight Connector 20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2" name="Group 31"/>
          <p:cNvGrpSpPr/>
          <p:nvPr/>
        </p:nvGrpSpPr>
        <p:grpSpPr>
          <a:xfrm rot="5400000">
            <a:off x="2838640" y="643049"/>
            <a:ext cx="719566" cy="1684994"/>
            <a:chOff x="736524" y="1601230"/>
            <a:chExt cx="719566" cy="1684994"/>
          </a:xfrm>
        </p:grpSpPr>
        <p:sp>
          <p:nvSpPr>
            <p:cNvPr id="33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4" name="Group 449"/>
            <p:cNvGrpSpPr/>
            <p:nvPr/>
          </p:nvGrpSpPr>
          <p:grpSpPr>
            <a:xfrm>
              <a:off x="785404" y="1743246"/>
              <a:ext cx="670690" cy="1542982"/>
              <a:chOff x="785404" y="1743246"/>
              <a:chExt cx="670690" cy="1542982"/>
            </a:xfrm>
          </p:grpSpPr>
          <p:sp>
            <p:nvSpPr>
              <p:cNvPr id="35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36" name="Group 405"/>
              <p:cNvGrpSpPr/>
              <p:nvPr/>
            </p:nvGrpSpPr>
            <p:grpSpPr>
              <a:xfrm rot="5400000">
                <a:off x="604260" y="2434393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9" name="Group 82"/>
          <p:cNvGrpSpPr/>
          <p:nvPr/>
        </p:nvGrpSpPr>
        <p:grpSpPr>
          <a:xfrm rot="5400000">
            <a:off x="2912280" y="1648766"/>
            <a:ext cx="378996" cy="1491705"/>
            <a:chOff x="2599211" y="4506635"/>
            <a:chExt cx="378996" cy="1890454"/>
          </a:xfrm>
        </p:grpSpPr>
        <p:cxnSp>
          <p:nvCxnSpPr>
            <p:cNvPr id="54" name="Straight Connector 53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5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57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70" name="Arc 69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Arc 70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8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68" name="Arc 6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Arc 68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9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66" name="Arc 6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Arc 66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0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64" name="Arc 63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Arc 64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1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62" name="Arc 61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Arc 6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56" name="Straight Connector 55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itle 1"/>
          <p:cNvSpPr txBox="1">
            <a:spLocks/>
          </p:cNvSpPr>
          <p:nvPr/>
        </p:nvSpPr>
        <p:spPr>
          <a:xfrm>
            <a:off x="2623338" y="191343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 rot="5400000">
            <a:off x="2031887" y="2088851"/>
            <a:ext cx="64807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5400000">
            <a:off x="3575223" y="2089206"/>
            <a:ext cx="64736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898906" y="2076425"/>
            <a:ext cx="141496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3847630" y="2412891"/>
            <a:ext cx="5127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 #2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99338" y="958334"/>
            <a:ext cx="4160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Find </a:t>
            </a:r>
            <a:r>
              <a:rPr lang="en-US" dirty="0" err="1" smtClean="0"/>
              <a:t>Z</a:t>
            </a:r>
            <a:r>
              <a:rPr lang="en-US" baseline="-25000" dirty="0" err="1" smtClean="0"/>
              <a:t>eq</a:t>
            </a:r>
            <a:r>
              <a:rPr lang="en-US" dirty="0" smtClean="0"/>
              <a:t> for this circuit: (students)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10800000" flipH="1" flipV="1">
            <a:off x="2313663" y="2090681"/>
            <a:ext cx="5687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 flipH="1" flipV="1">
            <a:off x="3034770" y="2087577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>
          <a:xfrm>
            <a:off x="2397554" y="1327666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16200000" flipH="1" flipV="1">
            <a:off x="2638120" y="2102115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 flipH="1" flipV="1">
            <a:off x="2790520" y="2102115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" name="Group 15"/>
          <p:cNvGrpSpPr/>
          <p:nvPr/>
        </p:nvGrpSpPr>
        <p:grpSpPr>
          <a:xfrm rot="5400000">
            <a:off x="1295659" y="953952"/>
            <a:ext cx="719566" cy="1684994"/>
            <a:chOff x="736524" y="1601230"/>
            <a:chExt cx="719566" cy="1684994"/>
          </a:xfrm>
        </p:grpSpPr>
        <p:sp>
          <p:nvSpPr>
            <p:cNvPr id="17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8" name="Group 449"/>
            <p:cNvGrpSpPr/>
            <p:nvPr/>
          </p:nvGrpSpPr>
          <p:grpSpPr>
            <a:xfrm>
              <a:off x="785404" y="1743244"/>
              <a:ext cx="670688" cy="1542982"/>
              <a:chOff x="785404" y="1743244"/>
              <a:chExt cx="670688" cy="1542982"/>
            </a:xfrm>
          </p:grpSpPr>
          <p:sp>
            <p:nvSpPr>
              <p:cNvPr id="19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11" name="Group 405"/>
              <p:cNvGrpSpPr/>
              <p:nvPr/>
            </p:nvGrpSpPr>
            <p:grpSpPr>
              <a:xfrm rot="5400000">
                <a:off x="604258" y="2434391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21" name="Straight Connector 20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2" name="Group 31"/>
          <p:cNvGrpSpPr/>
          <p:nvPr/>
        </p:nvGrpSpPr>
        <p:grpSpPr>
          <a:xfrm rot="5400000">
            <a:off x="3810782" y="953955"/>
            <a:ext cx="719566" cy="1684994"/>
            <a:chOff x="736524" y="1601230"/>
            <a:chExt cx="719566" cy="1684994"/>
          </a:xfrm>
        </p:grpSpPr>
        <p:sp>
          <p:nvSpPr>
            <p:cNvPr id="33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3" name="Group 449"/>
            <p:cNvGrpSpPr/>
            <p:nvPr/>
          </p:nvGrpSpPr>
          <p:grpSpPr>
            <a:xfrm>
              <a:off x="785404" y="1743246"/>
              <a:ext cx="670690" cy="1542982"/>
              <a:chOff x="785404" y="1743246"/>
              <a:chExt cx="670690" cy="1542982"/>
            </a:xfrm>
          </p:grpSpPr>
          <p:sp>
            <p:nvSpPr>
              <p:cNvPr id="35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14" name="Group 405"/>
              <p:cNvGrpSpPr/>
              <p:nvPr/>
            </p:nvGrpSpPr>
            <p:grpSpPr>
              <a:xfrm rot="5400000">
                <a:off x="604260" y="2434393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 #3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99338" y="958334"/>
            <a:ext cx="5630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Find </a:t>
            </a:r>
            <a:r>
              <a:rPr lang="en-US" dirty="0" err="1" smtClean="0"/>
              <a:t>i</a:t>
            </a:r>
            <a:r>
              <a:rPr lang="en-US" dirty="0" smtClean="0"/>
              <a:t>(t), V</a:t>
            </a:r>
            <a:r>
              <a:rPr lang="en-US" baseline="-25000" dirty="0" smtClean="0"/>
              <a:t>1</a:t>
            </a:r>
            <a:r>
              <a:rPr lang="en-US" dirty="0" smtClean="0"/>
              <a:t>(t), V</a:t>
            </a:r>
            <a:r>
              <a:rPr lang="en-US" baseline="-25000" dirty="0" smtClean="0"/>
              <a:t>2</a:t>
            </a:r>
            <a:r>
              <a:rPr lang="en-US" dirty="0" smtClean="0"/>
              <a:t>(t) for this circuit: (instructor)</a:t>
            </a:r>
            <a:endParaRPr lang="en-US" dirty="0"/>
          </a:p>
        </p:txBody>
      </p:sp>
      <p:grpSp>
        <p:nvGrpSpPr>
          <p:cNvPr id="12" name="Group 31"/>
          <p:cNvGrpSpPr/>
          <p:nvPr/>
        </p:nvGrpSpPr>
        <p:grpSpPr>
          <a:xfrm rot="10800000">
            <a:off x="2455457" y="3112617"/>
            <a:ext cx="719566" cy="1684994"/>
            <a:chOff x="736524" y="1601230"/>
            <a:chExt cx="719566" cy="1684994"/>
          </a:xfrm>
        </p:grpSpPr>
        <p:sp>
          <p:nvSpPr>
            <p:cNvPr id="33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3" name="Group 449"/>
            <p:cNvGrpSpPr/>
            <p:nvPr/>
          </p:nvGrpSpPr>
          <p:grpSpPr>
            <a:xfrm>
              <a:off x="785404" y="1743246"/>
              <a:ext cx="670690" cy="1542982"/>
              <a:chOff x="785404" y="1743246"/>
              <a:chExt cx="670690" cy="1542982"/>
            </a:xfrm>
          </p:grpSpPr>
          <p:sp>
            <p:nvSpPr>
              <p:cNvPr id="35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14" name="Group 405"/>
              <p:cNvGrpSpPr/>
              <p:nvPr/>
            </p:nvGrpSpPr>
            <p:grpSpPr>
              <a:xfrm rot="5400000">
                <a:off x="604260" y="2434393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51" name="Straight Connector 50"/>
          <p:cNvCxnSpPr/>
          <p:nvPr/>
        </p:nvCxnSpPr>
        <p:spPr>
          <a:xfrm rot="5400000">
            <a:off x="1079683" y="4388894"/>
            <a:ext cx="5143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336047" y="4646053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5" name="Group 33"/>
          <p:cNvGrpSpPr/>
          <p:nvPr/>
        </p:nvGrpSpPr>
        <p:grpSpPr>
          <a:xfrm>
            <a:off x="1457786" y="1604658"/>
            <a:ext cx="2028441" cy="1542982"/>
            <a:chOff x="1013912" y="1497002"/>
            <a:chExt cx="2028441" cy="1542982"/>
          </a:xfrm>
        </p:grpSpPr>
        <p:cxnSp>
          <p:nvCxnSpPr>
            <p:cNvPr id="56" name="Straight Connector 55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63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Title 1"/>
          <p:cNvSpPr txBox="1">
            <a:spLocks/>
          </p:cNvSpPr>
          <p:nvPr/>
        </p:nvSpPr>
        <p:spPr>
          <a:xfrm rot="16200000">
            <a:off x="-183898" y="2810552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V(t)=V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 rot="5400000">
            <a:off x="2870967" y="337571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2893409" y="4055121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69" name="Title 1"/>
          <p:cNvSpPr txBox="1">
            <a:spLocks/>
          </p:cNvSpPr>
          <p:nvPr/>
        </p:nvSpPr>
        <p:spPr>
          <a:xfrm>
            <a:off x="2836342" y="360669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1090055" y="2241778"/>
            <a:ext cx="485775" cy="1889957"/>
            <a:chOff x="6295456" y="1352289"/>
            <a:chExt cx="485775" cy="1889957"/>
          </a:xfrm>
        </p:grpSpPr>
        <p:sp>
          <p:nvSpPr>
            <p:cNvPr id="71" name="Oval 70"/>
            <p:cNvSpPr/>
            <p:nvPr/>
          </p:nvSpPr>
          <p:spPr>
            <a:xfrm>
              <a:off x="6295456" y="2014275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 71"/>
            <p:cNvSpPr/>
            <p:nvPr/>
          </p:nvSpPr>
          <p:spPr>
            <a:xfrm>
              <a:off x="6368806" y="2136451"/>
              <a:ext cx="345281" cy="192881"/>
            </a:xfrm>
            <a:custGeom>
              <a:avLst/>
              <a:gdLst>
                <a:gd name="connsiteX0" fmla="*/ 0 w 707231"/>
                <a:gd name="connsiteY0" fmla="*/ 471487 h 732234"/>
                <a:gd name="connsiteX1" fmla="*/ 235744 w 707231"/>
                <a:gd name="connsiteY1" fmla="*/ 21431 h 732234"/>
                <a:gd name="connsiteX2" fmla="*/ 364331 w 707231"/>
                <a:gd name="connsiteY2" fmla="*/ 342900 h 732234"/>
                <a:gd name="connsiteX3" fmla="*/ 535781 w 707231"/>
                <a:gd name="connsiteY3" fmla="*/ 728662 h 732234"/>
                <a:gd name="connsiteX4" fmla="*/ 707231 w 707231"/>
                <a:gd name="connsiteY4" fmla="*/ 321469 h 73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231" h="732234">
                  <a:moveTo>
                    <a:pt x="0" y="471487"/>
                  </a:moveTo>
                  <a:cubicBezTo>
                    <a:pt x="87511" y="257174"/>
                    <a:pt x="175022" y="42862"/>
                    <a:pt x="235744" y="21431"/>
                  </a:cubicBezTo>
                  <a:cubicBezTo>
                    <a:pt x="296466" y="0"/>
                    <a:pt x="314325" y="225028"/>
                    <a:pt x="364331" y="342900"/>
                  </a:cubicBezTo>
                  <a:cubicBezTo>
                    <a:pt x="414337" y="460772"/>
                    <a:pt x="478631" y="732234"/>
                    <a:pt x="535781" y="728662"/>
                  </a:cubicBezTo>
                  <a:cubicBezTo>
                    <a:pt x="592931" y="725090"/>
                    <a:pt x="650081" y="523279"/>
                    <a:pt x="707231" y="32146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Straight Connector 72"/>
            <p:cNvCxnSpPr/>
            <p:nvPr/>
          </p:nvCxnSpPr>
          <p:spPr>
            <a:xfrm rot="5400000" flipH="1" flipV="1">
              <a:off x="6167245" y="2868044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6207350" y="1683282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6" name="Straight Connector 75"/>
          <p:cNvCxnSpPr/>
          <p:nvPr/>
        </p:nvCxnSpPr>
        <p:spPr>
          <a:xfrm rot="10800000">
            <a:off x="1329839" y="1604658"/>
            <a:ext cx="12197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 flipH="1" flipV="1">
            <a:off x="1010217" y="1931283"/>
            <a:ext cx="6532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 #4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99338" y="958334"/>
            <a:ext cx="5630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Find </a:t>
            </a:r>
            <a:r>
              <a:rPr lang="en-US" dirty="0" err="1" smtClean="0"/>
              <a:t>i</a:t>
            </a:r>
            <a:r>
              <a:rPr lang="en-US" dirty="0" smtClean="0"/>
              <a:t>(t), V</a:t>
            </a:r>
            <a:r>
              <a:rPr lang="en-US" baseline="-25000" dirty="0" smtClean="0"/>
              <a:t>1</a:t>
            </a:r>
            <a:r>
              <a:rPr lang="en-US" dirty="0" smtClean="0"/>
              <a:t>(t), V</a:t>
            </a:r>
            <a:r>
              <a:rPr lang="en-US" baseline="-25000" dirty="0" smtClean="0"/>
              <a:t>2</a:t>
            </a:r>
            <a:r>
              <a:rPr lang="en-US" dirty="0" smtClean="0"/>
              <a:t>(t) for this circuit: (students)</a:t>
            </a:r>
            <a:endParaRPr lang="en-US" dirty="0"/>
          </a:p>
        </p:txBody>
      </p:sp>
      <p:grpSp>
        <p:nvGrpSpPr>
          <p:cNvPr id="4" name="Group 31"/>
          <p:cNvGrpSpPr/>
          <p:nvPr/>
        </p:nvGrpSpPr>
        <p:grpSpPr>
          <a:xfrm rot="10800000">
            <a:off x="2455457" y="1670467"/>
            <a:ext cx="719566" cy="1684994"/>
            <a:chOff x="736524" y="1601230"/>
            <a:chExt cx="719566" cy="1684994"/>
          </a:xfrm>
        </p:grpSpPr>
        <p:sp>
          <p:nvSpPr>
            <p:cNvPr id="33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449"/>
            <p:cNvGrpSpPr/>
            <p:nvPr/>
          </p:nvGrpSpPr>
          <p:grpSpPr>
            <a:xfrm>
              <a:off x="785404" y="1743246"/>
              <a:ext cx="670690" cy="1542982"/>
              <a:chOff x="785404" y="1743246"/>
              <a:chExt cx="670690" cy="1542982"/>
            </a:xfrm>
          </p:grpSpPr>
          <p:sp>
            <p:nvSpPr>
              <p:cNvPr id="35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6" name="Group 405"/>
              <p:cNvGrpSpPr/>
              <p:nvPr/>
            </p:nvGrpSpPr>
            <p:grpSpPr>
              <a:xfrm rot="5400000">
                <a:off x="604260" y="2434393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51" name="Straight Connector 50"/>
          <p:cNvCxnSpPr/>
          <p:nvPr/>
        </p:nvCxnSpPr>
        <p:spPr>
          <a:xfrm rot="5400000">
            <a:off x="817164" y="4126373"/>
            <a:ext cx="103935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336047" y="4646053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 rot="5400000">
            <a:off x="2813900" y="192320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2836342" y="2602605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63" name="Title 1"/>
          <p:cNvSpPr txBox="1">
            <a:spLocks/>
          </p:cNvSpPr>
          <p:nvPr/>
        </p:nvSpPr>
        <p:spPr>
          <a:xfrm>
            <a:off x="2779275" y="2154177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 rot="5400000" flipH="1" flipV="1">
            <a:off x="2445069" y="1706050"/>
            <a:ext cx="2027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itle 1"/>
          <p:cNvSpPr txBox="1">
            <a:spLocks/>
          </p:cNvSpPr>
          <p:nvPr/>
        </p:nvSpPr>
        <p:spPr>
          <a:xfrm rot="16200000">
            <a:off x="-183898" y="2810552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I(t)=I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 rot="5400000">
            <a:off x="2870967" y="337571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2893409" y="4055121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69" name="Title 1"/>
          <p:cNvSpPr txBox="1">
            <a:spLocks/>
          </p:cNvSpPr>
          <p:nvPr/>
        </p:nvSpPr>
        <p:spPr>
          <a:xfrm>
            <a:off x="2836342" y="360669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 rot="10800000">
            <a:off x="1329839" y="1604658"/>
            <a:ext cx="12197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 flipH="1" flipV="1">
            <a:off x="970751" y="2034809"/>
            <a:ext cx="7337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9" name="Group 82"/>
          <p:cNvGrpSpPr/>
          <p:nvPr/>
        </p:nvGrpSpPr>
        <p:grpSpPr>
          <a:xfrm>
            <a:off x="2328827" y="3159586"/>
            <a:ext cx="378996" cy="1491705"/>
            <a:chOff x="2599211" y="4506635"/>
            <a:chExt cx="378996" cy="1890454"/>
          </a:xfrm>
        </p:grpSpPr>
        <p:cxnSp>
          <p:nvCxnSpPr>
            <p:cNvPr id="70" name="Straight Connector 69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5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79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92" name="Arc 91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Arc 9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0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90" name="Arc 89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Arc 90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1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88" name="Arc 8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Arc 88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2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86" name="Arc 8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Arc 86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3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84" name="Arc 83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Arc 84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77" name="Straight Connector 76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itle 1"/>
          <p:cNvSpPr txBox="1">
            <a:spLocks/>
          </p:cNvSpPr>
          <p:nvPr/>
        </p:nvSpPr>
        <p:spPr>
          <a:xfrm rot="16200000">
            <a:off x="1656918" y="348281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1093954" y="2316185"/>
            <a:ext cx="485775" cy="1371599"/>
            <a:chOff x="600075" y="1458273"/>
            <a:chExt cx="485775" cy="1371599"/>
          </a:xfrm>
        </p:grpSpPr>
        <p:sp>
          <p:nvSpPr>
            <p:cNvPr id="95" name="Oval 94"/>
            <p:cNvSpPr/>
            <p:nvPr/>
          </p:nvSpPr>
          <p:spPr>
            <a:xfrm>
              <a:off x="600075" y="1915473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6" name="Straight Arrow Connector 95"/>
            <p:cNvCxnSpPr/>
            <p:nvPr/>
          </p:nvCxnSpPr>
          <p:spPr>
            <a:xfrm rot="5400000" flipH="1" flipV="1">
              <a:off x="685801" y="213931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stCxn id="95" idx="0"/>
            </p:cNvCxnSpPr>
            <p:nvPr/>
          </p:nvCxnSpPr>
          <p:spPr>
            <a:xfrm rot="16200000" flipV="1">
              <a:off x="613966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stCxn id="95" idx="4"/>
            </p:cNvCxnSpPr>
            <p:nvPr/>
          </p:nvCxnSpPr>
          <p:spPr>
            <a:xfrm rot="16200000" flipH="1">
              <a:off x="628651" y="2615559"/>
              <a:ext cx="428625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07014"/>
            <a:ext cx="8229600" cy="1143000"/>
          </a:xfrm>
        </p:spPr>
        <p:txBody>
          <a:bodyPr/>
          <a:lstStyle/>
          <a:p>
            <a:r>
              <a:rPr lang="en-US" dirty="0" smtClean="0"/>
              <a:t>Low pass filter</a:t>
            </a:r>
            <a:endParaRPr lang="en-US" dirty="0"/>
          </a:p>
        </p:txBody>
      </p:sp>
      <p:cxnSp>
        <p:nvCxnSpPr>
          <p:cNvPr id="51" name="Straight Connector 50"/>
          <p:cNvCxnSpPr/>
          <p:nvPr/>
        </p:nvCxnSpPr>
        <p:spPr>
          <a:xfrm rot="5400000">
            <a:off x="648667" y="3628938"/>
            <a:ext cx="5143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905031" y="3886097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itle 1"/>
          <p:cNvSpPr txBox="1">
            <a:spLocks/>
          </p:cNvSpPr>
          <p:nvPr/>
        </p:nvSpPr>
        <p:spPr>
          <a:xfrm rot="16200000">
            <a:off x="-614914" y="2050596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INPUT:  </a:t>
            </a:r>
          </a:p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V(t)=V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8" name="Group 69"/>
          <p:cNvGrpSpPr/>
          <p:nvPr/>
        </p:nvGrpSpPr>
        <p:grpSpPr>
          <a:xfrm>
            <a:off x="659039" y="1481822"/>
            <a:ext cx="485775" cy="1889957"/>
            <a:chOff x="6295456" y="1352289"/>
            <a:chExt cx="485775" cy="1889957"/>
          </a:xfrm>
        </p:grpSpPr>
        <p:sp>
          <p:nvSpPr>
            <p:cNvPr id="71" name="Oval 70"/>
            <p:cNvSpPr/>
            <p:nvPr/>
          </p:nvSpPr>
          <p:spPr>
            <a:xfrm>
              <a:off x="6295456" y="2014275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 71"/>
            <p:cNvSpPr/>
            <p:nvPr/>
          </p:nvSpPr>
          <p:spPr>
            <a:xfrm>
              <a:off x="6368806" y="2136451"/>
              <a:ext cx="345281" cy="192881"/>
            </a:xfrm>
            <a:custGeom>
              <a:avLst/>
              <a:gdLst>
                <a:gd name="connsiteX0" fmla="*/ 0 w 707231"/>
                <a:gd name="connsiteY0" fmla="*/ 471487 h 732234"/>
                <a:gd name="connsiteX1" fmla="*/ 235744 w 707231"/>
                <a:gd name="connsiteY1" fmla="*/ 21431 h 732234"/>
                <a:gd name="connsiteX2" fmla="*/ 364331 w 707231"/>
                <a:gd name="connsiteY2" fmla="*/ 342900 h 732234"/>
                <a:gd name="connsiteX3" fmla="*/ 535781 w 707231"/>
                <a:gd name="connsiteY3" fmla="*/ 728662 h 732234"/>
                <a:gd name="connsiteX4" fmla="*/ 707231 w 707231"/>
                <a:gd name="connsiteY4" fmla="*/ 321469 h 73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231" h="732234">
                  <a:moveTo>
                    <a:pt x="0" y="471487"/>
                  </a:moveTo>
                  <a:cubicBezTo>
                    <a:pt x="87511" y="257174"/>
                    <a:pt x="175022" y="42862"/>
                    <a:pt x="235744" y="21431"/>
                  </a:cubicBezTo>
                  <a:cubicBezTo>
                    <a:pt x="296466" y="0"/>
                    <a:pt x="314325" y="225028"/>
                    <a:pt x="364331" y="342900"/>
                  </a:cubicBezTo>
                  <a:cubicBezTo>
                    <a:pt x="414337" y="460772"/>
                    <a:pt x="478631" y="732234"/>
                    <a:pt x="535781" y="728662"/>
                  </a:cubicBezTo>
                  <a:cubicBezTo>
                    <a:pt x="592931" y="725090"/>
                    <a:pt x="650081" y="523279"/>
                    <a:pt x="707231" y="32146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Straight Connector 72"/>
            <p:cNvCxnSpPr/>
            <p:nvPr/>
          </p:nvCxnSpPr>
          <p:spPr>
            <a:xfrm rot="5400000" flipH="1" flipV="1">
              <a:off x="6167245" y="2868044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6207350" y="1683282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6" name="Straight Connector 75"/>
          <p:cNvCxnSpPr/>
          <p:nvPr/>
        </p:nvCxnSpPr>
        <p:spPr>
          <a:xfrm rot="10800000">
            <a:off x="898823" y="844702"/>
            <a:ext cx="12197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 flipH="1" flipV="1">
            <a:off x="579201" y="1171327"/>
            <a:ext cx="6532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118548" y="2458865"/>
            <a:ext cx="14808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118548" y="3886097"/>
            <a:ext cx="14808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3588893" y="2398034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581859" y="3824203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3625524" y="209828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3607270" y="391396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506588" y="241528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3506949" y="3534683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80" name="Title 1"/>
          <p:cNvSpPr txBox="1">
            <a:spLocks/>
          </p:cNvSpPr>
          <p:nvPr/>
        </p:nvSpPr>
        <p:spPr>
          <a:xfrm rot="16200000">
            <a:off x="3236071" y="2696387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OUTPUT:  </a:t>
            </a:r>
          </a:p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(t)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 rot="16200000" flipH="1" flipV="1">
            <a:off x="1814528" y="2848170"/>
            <a:ext cx="5687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16200000" flipH="1" flipV="1">
            <a:off x="1857735" y="3529173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Title 1"/>
          <p:cNvSpPr txBox="1">
            <a:spLocks/>
          </p:cNvSpPr>
          <p:nvPr/>
        </p:nvSpPr>
        <p:spPr>
          <a:xfrm>
            <a:off x="1010208" y="285670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85" name="Straight Connector 84"/>
          <p:cNvCxnSpPr/>
          <p:nvPr/>
        </p:nvCxnSpPr>
        <p:spPr>
          <a:xfrm flipH="1" flipV="1">
            <a:off x="1843197" y="3132523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H="1" flipV="1">
            <a:off x="1843197" y="3284923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5400000" flipH="1" flipV="1">
            <a:off x="1997491" y="2462425"/>
            <a:ext cx="2027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5400000">
            <a:off x="2033585" y="3838719"/>
            <a:ext cx="13059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2" name="Group 31"/>
          <p:cNvGrpSpPr/>
          <p:nvPr/>
        </p:nvGrpSpPr>
        <p:grpSpPr>
          <a:xfrm rot="10800000">
            <a:off x="2024436" y="838160"/>
            <a:ext cx="719566" cy="1684994"/>
            <a:chOff x="736524" y="1601230"/>
            <a:chExt cx="719566" cy="1684994"/>
          </a:xfrm>
        </p:grpSpPr>
        <p:sp>
          <p:nvSpPr>
            <p:cNvPr id="93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94" name="Group 449"/>
            <p:cNvGrpSpPr/>
            <p:nvPr/>
          </p:nvGrpSpPr>
          <p:grpSpPr>
            <a:xfrm>
              <a:off x="785404" y="1743248"/>
              <a:ext cx="670692" cy="1542982"/>
              <a:chOff x="785404" y="1743248"/>
              <a:chExt cx="670692" cy="1542982"/>
            </a:xfrm>
          </p:grpSpPr>
          <p:sp>
            <p:nvSpPr>
              <p:cNvPr id="95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96" name="Group 405"/>
              <p:cNvGrpSpPr/>
              <p:nvPr/>
            </p:nvGrpSpPr>
            <p:grpSpPr>
              <a:xfrm rot="5400000">
                <a:off x="604262" y="2434395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97" name="Straight Connector 96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105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067" y="-228615"/>
            <a:ext cx="8229600" cy="1143000"/>
          </a:xfrm>
        </p:spPr>
        <p:txBody>
          <a:bodyPr/>
          <a:lstStyle/>
          <a:p>
            <a:r>
              <a:rPr lang="en-US" dirty="0" smtClean="0"/>
              <a:t>High pass filter</a:t>
            </a:r>
            <a:endParaRPr lang="en-US" dirty="0"/>
          </a:p>
        </p:txBody>
      </p:sp>
      <p:grpSp>
        <p:nvGrpSpPr>
          <p:cNvPr id="3" name="Group 31"/>
          <p:cNvGrpSpPr/>
          <p:nvPr/>
        </p:nvGrpSpPr>
        <p:grpSpPr>
          <a:xfrm rot="10800000">
            <a:off x="2196668" y="2422344"/>
            <a:ext cx="719566" cy="1684994"/>
            <a:chOff x="736524" y="1601230"/>
            <a:chExt cx="719566" cy="1684994"/>
          </a:xfrm>
        </p:grpSpPr>
        <p:sp>
          <p:nvSpPr>
            <p:cNvPr id="33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" name="Group 449"/>
            <p:cNvGrpSpPr/>
            <p:nvPr/>
          </p:nvGrpSpPr>
          <p:grpSpPr>
            <a:xfrm>
              <a:off x="785404" y="1743246"/>
              <a:ext cx="670690" cy="1542982"/>
              <a:chOff x="785404" y="1743246"/>
              <a:chExt cx="670690" cy="1542982"/>
            </a:xfrm>
          </p:grpSpPr>
          <p:sp>
            <p:nvSpPr>
              <p:cNvPr id="35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5" name="Group 405"/>
              <p:cNvGrpSpPr/>
              <p:nvPr/>
            </p:nvGrpSpPr>
            <p:grpSpPr>
              <a:xfrm rot="5400000">
                <a:off x="604260" y="2434393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51" name="Straight Connector 50"/>
          <p:cNvCxnSpPr/>
          <p:nvPr/>
        </p:nvCxnSpPr>
        <p:spPr>
          <a:xfrm rot="5400000">
            <a:off x="820894" y="3698621"/>
            <a:ext cx="5143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077258" y="3955780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oup 33"/>
          <p:cNvGrpSpPr/>
          <p:nvPr/>
        </p:nvGrpSpPr>
        <p:grpSpPr>
          <a:xfrm>
            <a:off x="1198997" y="914385"/>
            <a:ext cx="2028441" cy="1542982"/>
            <a:chOff x="1013912" y="1497002"/>
            <a:chExt cx="2028441" cy="1542982"/>
          </a:xfrm>
        </p:grpSpPr>
        <p:cxnSp>
          <p:nvCxnSpPr>
            <p:cNvPr id="56" name="Straight Connector 55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63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Title 1"/>
          <p:cNvSpPr txBox="1">
            <a:spLocks/>
          </p:cNvSpPr>
          <p:nvPr/>
        </p:nvSpPr>
        <p:spPr>
          <a:xfrm rot="16200000">
            <a:off x="-442687" y="2120279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INPUT:  </a:t>
            </a:r>
          </a:p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V(t)=V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 rot="5400000">
            <a:off x="2612178" y="26854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2634620" y="3364848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69" name="Title 1"/>
          <p:cNvSpPr txBox="1">
            <a:spLocks/>
          </p:cNvSpPr>
          <p:nvPr/>
        </p:nvSpPr>
        <p:spPr>
          <a:xfrm>
            <a:off x="2577553" y="291642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7" name="Group 69"/>
          <p:cNvGrpSpPr/>
          <p:nvPr/>
        </p:nvGrpSpPr>
        <p:grpSpPr>
          <a:xfrm>
            <a:off x="831266" y="1551505"/>
            <a:ext cx="485775" cy="1889957"/>
            <a:chOff x="6295456" y="1352289"/>
            <a:chExt cx="485775" cy="1889957"/>
          </a:xfrm>
        </p:grpSpPr>
        <p:sp>
          <p:nvSpPr>
            <p:cNvPr id="71" name="Oval 70"/>
            <p:cNvSpPr/>
            <p:nvPr/>
          </p:nvSpPr>
          <p:spPr>
            <a:xfrm>
              <a:off x="6295456" y="2014275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 71"/>
            <p:cNvSpPr/>
            <p:nvPr/>
          </p:nvSpPr>
          <p:spPr>
            <a:xfrm>
              <a:off x="6368806" y="2136451"/>
              <a:ext cx="345281" cy="192881"/>
            </a:xfrm>
            <a:custGeom>
              <a:avLst/>
              <a:gdLst>
                <a:gd name="connsiteX0" fmla="*/ 0 w 707231"/>
                <a:gd name="connsiteY0" fmla="*/ 471487 h 732234"/>
                <a:gd name="connsiteX1" fmla="*/ 235744 w 707231"/>
                <a:gd name="connsiteY1" fmla="*/ 21431 h 732234"/>
                <a:gd name="connsiteX2" fmla="*/ 364331 w 707231"/>
                <a:gd name="connsiteY2" fmla="*/ 342900 h 732234"/>
                <a:gd name="connsiteX3" fmla="*/ 535781 w 707231"/>
                <a:gd name="connsiteY3" fmla="*/ 728662 h 732234"/>
                <a:gd name="connsiteX4" fmla="*/ 707231 w 707231"/>
                <a:gd name="connsiteY4" fmla="*/ 321469 h 73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231" h="732234">
                  <a:moveTo>
                    <a:pt x="0" y="471487"/>
                  </a:moveTo>
                  <a:cubicBezTo>
                    <a:pt x="87511" y="257174"/>
                    <a:pt x="175022" y="42862"/>
                    <a:pt x="235744" y="21431"/>
                  </a:cubicBezTo>
                  <a:cubicBezTo>
                    <a:pt x="296466" y="0"/>
                    <a:pt x="314325" y="225028"/>
                    <a:pt x="364331" y="342900"/>
                  </a:cubicBezTo>
                  <a:cubicBezTo>
                    <a:pt x="414337" y="460772"/>
                    <a:pt x="478631" y="732234"/>
                    <a:pt x="535781" y="728662"/>
                  </a:cubicBezTo>
                  <a:cubicBezTo>
                    <a:pt x="592931" y="725090"/>
                    <a:pt x="650081" y="523279"/>
                    <a:pt x="707231" y="32146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Straight Connector 72"/>
            <p:cNvCxnSpPr/>
            <p:nvPr/>
          </p:nvCxnSpPr>
          <p:spPr>
            <a:xfrm rot="5400000" flipH="1" flipV="1">
              <a:off x="6167245" y="2868044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6207350" y="1683282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6" name="Straight Connector 75"/>
          <p:cNvCxnSpPr/>
          <p:nvPr/>
        </p:nvCxnSpPr>
        <p:spPr>
          <a:xfrm rot="10800000">
            <a:off x="1071050" y="914385"/>
            <a:ext cx="12197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 flipH="1" flipV="1">
            <a:off x="751428" y="1241010"/>
            <a:ext cx="6532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290775" y="2528548"/>
            <a:ext cx="14808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290775" y="3955780"/>
            <a:ext cx="14808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3761120" y="2467717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754086" y="3893886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3797751" y="2167964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3779497" y="398364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678815" y="248496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3679176" y="3604366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80" name="Title 1"/>
          <p:cNvSpPr txBox="1">
            <a:spLocks/>
          </p:cNvSpPr>
          <p:nvPr/>
        </p:nvSpPr>
        <p:spPr>
          <a:xfrm rot="16200000">
            <a:off x="3408298" y="2766070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OUTPUT:  </a:t>
            </a:r>
          </a:p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(t)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067" y="-228615"/>
            <a:ext cx="8229600" cy="1143000"/>
          </a:xfrm>
        </p:spPr>
        <p:txBody>
          <a:bodyPr/>
          <a:lstStyle/>
          <a:p>
            <a:r>
              <a:rPr lang="en-US" dirty="0" smtClean="0"/>
              <a:t>Band pass filter (RLC)</a:t>
            </a:r>
            <a:endParaRPr lang="en-US" dirty="0"/>
          </a:p>
        </p:txBody>
      </p:sp>
      <p:grpSp>
        <p:nvGrpSpPr>
          <p:cNvPr id="3" name="Group 31"/>
          <p:cNvGrpSpPr/>
          <p:nvPr/>
        </p:nvGrpSpPr>
        <p:grpSpPr>
          <a:xfrm rot="10800000">
            <a:off x="2738644" y="2422344"/>
            <a:ext cx="719566" cy="1684994"/>
            <a:chOff x="736524" y="1601230"/>
            <a:chExt cx="719566" cy="1684994"/>
          </a:xfrm>
        </p:grpSpPr>
        <p:sp>
          <p:nvSpPr>
            <p:cNvPr id="33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" name="Group 449"/>
            <p:cNvGrpSpPr/>
            <p:nvPr/>
          </p:nvGrpSpPr>
          <p:grpSpPr>
            <a:xfrm>
              <a:off x="785404" y="1743246"/>
              <a:ext cx="670690" cy="1542982"/>
              <a:chOff x="785404" y="1743246"/>
              <a:chExt cx="670690" cy="1542982"/>
            </a:xfrm>
          </p:grpSpPr>
          <p:sp>
            <p:nvSpPr>
              <p:cNvPr id="35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5" name="Group 405"/>
              <p:cNvGrpSpPr/>
              <p:nvPr/>
            </p:nvGrpSpPr>
            <p:grpSpPr>
              <a:xfrm rot="5400000">
                <a:off x="604260" y="2434393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51" name="Straight Connector 50"/>
          <p:cNvCxnSpPr/>
          <p:nvPr/>
        </p:nvCxnSpPr>
        <p:spPr>
          <a:xfrm rot="5400000">
            <a:off x="820894" y="3698621"/>
            <a:ext cx="5143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oup 33"/>
          <p:cNvGrpSpPr/>
          <p:nvPr/>
        </p:nvGrpSpPr>
        <p:grpSpPr>
          <a:xfrm>
            <a:off x="1724418" y="914385"/>
            <a:ext cx="2028441" cy="1542982"/>
            <a:chOff x="1013912" y="1497002"/>
            <a:chExt cx="2028441" cy="1542982"/>
          </a:xfrm>
        </p:grpSpPr>
        <p:cxnSp>
          <p:nvCxnSpPr>
            <p:cNvPr id="56" name="Straight Connector 55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63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Title 1"/>
          <p:cNvSpPr txBox="1">
            <a:spLocks/>
          </p:cNvSpPr>
          <p:nvPr/>
        </p:nvSpPr>
        <p:spPr>
          <a:xfrm rot="16200000">
            <a:off x="-442687" y="2120279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INPUT:  </a:t>
            </a:r>
          </a:p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V(t)=V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 rot="5400000">
            <a:off x="3154154" y="26854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3176596" y="3364848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69" name="Title 1"/>
          <p:cNvSpPr txBox="1">
            <a:spLocks/>
          </p:cNvSpPr>
          <p:nvPr/>
        </p:nvSpPr>
        <p:spPr>
          <a:xfrm>
            <a:off x="3119529" y="291642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7" name="Group 69"/>
          <p:cNvGrpSpPr/>
          <p:nvPr/>
        </p:nvGrpSpPr>
        <p:grpSpPr>
          <a:xfrm>
            <a:off x="831266" y="1551505"/>
            <a:ext cx="485775" cy="1889957"/>
            <a:chOff x="6295456" y="1352289"/>
            <a:chExt cx="485775" cy="1889957"/>
          </a:xfrm>
        </p:grpSpPr>
        <p:sp>
          <p:nvSpPr>
            <p:cNvPr id="71" name="Oval 70"/>
            <p:cNvSpPr/>
            <p:nvPr/>
          </p:nvSpPr>
          <p:spPr>
            <a:xfrm>
              <a:off x="6295456" y="2014275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 71"/>
            <p:cNvSpPr/>
            <p:nvPr/>
          </p:nvSpPr>
          <p:spPr>
            <a:xfrm>
              <a:off x="6368806" y="2136451"/>
              <a:ext cx="345281" cy="192881"/>
            </a:xfrm>
            <a:custGeom>
              <a:avLst/>
              <a:gdLst>
                <a:gd name="connsiteX0" fmla="*/ 0 w 707231"/>
                <a:gd name="connsiteY0" fmla="*/ 471487 h 732234"/>
                <a:gd name="connsiteX1" fmla="*/ 235744 w 707231"/>
                <a:gd name="connsiteY1" fmla="*/ 21431 h 732234"/>
                <a:gd name="connsiteX2" fmla="*/ 364331 w 707231"/>
                <a:gd name="connsiteY2" fmla="*/ 342900 h 732234"/>
                <a:gd name="connsiteX3" fmla="*/ 535781 w 707231"/>
                <a:gd name="connsiteY3" fmla="*/ 728662 h 732234"/>
                <a:gd name="connsiteX4" fmla="*/ 707231 w 707231"/>
                <a:gd name="connsiteY4" fmla="*/ 321469 h 73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231" h="732234">
                  <a:moveTo>
                    <a:pt x="0" y="471487"/>
                  </a:moveTo>
                  <a:cubicBezTo>
                    <a:pt x="87511" y="257174"/>
                    <a:pt x="175022" y="42862"/>
                    <a:pt x="235744" y="21431"/>
                  </a:cubicBezTo>
                  <a:cubicBezTo>
                    <a:pt x="296466" y="0"/>
                    <a:pt x="314325" y="225028"/>
                    <a:pt x="364331" y="342900"/>
                  </a:cubicBezTo>
                  <a:cubicBezTo>
                    <a:pt x="414337" y="460772"/>
                    <a:pt x="478631" y="732234"/>
                    <a:pt x="535781" y="728662"/>
                  </a:cubicBezTo>
                  <a:cubicBezTo>
                    <a:pt x="592931" y="725090"/>
                    <a:pt x="650081" y="523279"/>
                    <a:pt x="707231" y="32146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Straight Connector 72"/>
            <p:cNvCxnSpPr/>
            <p:nvPr/>
          </p:nvCxnSpPr>
          <p:spPr>
            <a:xfrm rot="5400000" flipH="1" flipV="1">
              <a:off x="6167245" y="2868044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6207350" y="1683282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8" name="Straight Connector 77"/>
          <p:cNvCxnSpPr/>
          <p:nvPr/>
        </p:nvCxnSpPr>
        <p:spPr>
          <a:xfrm rot="5400000" flipH="1" flipV="1">
            <a:off x="751428" y="1241010"/>
            <a:ext cx="6532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832751" y="2528548"/>
            <a:ext cx="14808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832751" y="3955780"/>
            <a:ext cx="14808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4303096" y="2467717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296062" y="3893886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4339727" y="2167964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4321473" y="398364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4220791" y="248496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4221152" y="3604366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80" name="Title 1"/>
          <p:cNvSpPr txBox="1">
            <a:spLocks/>
          </p:cNvSpPr>
          <p:nvPr/>
        </p:nvSpPr>
        <p:spPr>
          <a:xfrm rot="16200000">
            <a:off x="3950274" y="2766070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OUTPUT:  </a:t>
            </a:r>
          </a:p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(t)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82" name="Group 82"/>
          <p:cNvGrpSpPr/>
          <p:nvPr/>
        </p:nvGrpSpPr>
        <p:grpSpPr>
          <a:xfrm rot="5400000">
            <a:off x="1873395" y="168532"/>
            <a:ext cx="378996" cy="1491705"/>
            <a:chOff x="2599211" y="4506635"/>
            <a:chExt cx="378996" cy="1890454"/>
          </a:xfrm>
        </p:grpSpPr>
        <p:cxnSp>
          <p:nvCxnSpPr>
            <p:cNvPr id="83" name="Straight Connector 82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4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86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99" name="Arc 9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" name="Arc 9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7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97" name="Arc 9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" name="Arc 9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8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95" name="Arc 9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Arc 9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9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93" name="Arc 9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Arc 9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0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91" name="Arc 9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Arc 9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85" name="Straight Connector 84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2" name="Straight Connector 101"/>
          <p:cNvCxnSpPr/>
          <p:nvPr/>
        </p:nvCxnSpPr>
        <p:spPr>
          <a:xfrm rot="10800000">
            <a:off x="1071049" y="932656"/>
            <a:ext cx="24599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1071049" y="3965323"/>
            <a:ext cx="17376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roup 81"/>
          <p:cNvGrpSpPr/>
          <p:nvPr/>
        </p:nvGrpSpPr>
        <p:grpSpPr>
          <a:xfrm>
            <a:off x="3613796" y="2543202"/>
            <a:ext cx="1376847" cy="1957096"/>
            <a:chOff x="3401176" y="2255626"/>
            <a:chExt cx="1376847" cy="1957096"/>
          </a:xfrm>
        </p:grpSpPr>
        <p:grpSp>
          <p:nvGrpSpPr>
            <p:cNvPr id="4" name="Group 45"/>
            <p:cNvGrpSpPr/>
            <p:nvPr/>
          </p:nvGrpSpPr>
          <p:grpSpPr>
            <a:xfrm>
              <a:off x="3488924" y="2255626"/>
              <a:ext cx="1289099" cy="1957096"/>
              <a:chOff x="6991230" y="2385199"/>
              <a:chExt cx="1289099" cy="1957096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7985055" y="2497527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7973835" y="3860634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grpSp>
            <p:nvGrpSpPr>
              <p:cNvPr id="5" name="Group 35"/>
              <p:cNvGrpSpPr/>
              <p:nvPr/>
            </p:nvGrpSpPr>
            <p:grpSpPr>
              <a:xfrm rot="5400000">
                <a:off x="6598033" y="2966075"/>
                <a:ext cx="1831977" cy="795342"/>
                <a:chOff x="2009773" y="2063194"/>
                <a:chExt cx="1831977" cy="795342"/>
              </a:xfrm>
            </p:grpSpPr>
            <p:sp>
              <p:nvSpPr>
                <p:cNvPr id="37" name="Rectangle 36"/>
                <p:cNvSpPr/>
                <p:nvPr/>
              </p:nvSpPr>
              <p:spPr>
                <a:xfrm>
                  <a:off x="2428874" y="2063194"/>
                  <a:ext cx="993775" cy="257175"/>
                </a:xfrm>
                <a:prstGeom prst="rect">
                  <a:avLst/>
                </a:prstGeom>
                <a:solidFill>
                  <a:srgbClr val="FFC000"/>
                </a:solidFill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8" name="Straight Connector 37"/>
                <p:cNvCxnSpPr/>
                <p:nvPr/>
              </p:nvCxnSpPr>
              <p:spPr>
                <a:xfrm rot="5400000" flipH="1" flipV="1">
                  <a:off x="3508375" y="2525158"/>
                  <a:ext cx="66675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0800000">
                  <a:off x="3422650" y="2191783"/>
                  <a:ext cx="4191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10800000">
                  <a:off x="2009774" y="2191785"/>
                  <a:ext cx="4191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5400000" flipH="1" flipV="1">
                  <a:off x="1676398" y="2525161"/>
                  <a:ext cx="66675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" name="Oval 43"/>
              <p:cNvSpPr/>
              <p:nvPr/>
            </p:nvSpPr>
            <p:spPr>
              <a:xfrm>
                <a:off x="6991230" y="2385199"/>
                <a:ext cx="125120" cy="125120"/>
              </a:xfrm>
              <a:prstGeom prst="ellipse">
                <a:avLst/>
              </a:prstGeom>
              <a:noFill/>
              <a:ln w="19050" cmpd="sng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6991230" y="4217175"/>
                <a:ext cx="125120" cy="125120"/>
              </a:xfrm>
              <a:prstGeom prst="ellipse">
                <a:avLst/>
              </a:prstGeom>
              <a:noFill/>
              <a:ln w="19050" cmpd="sng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3401176" y="2337087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446060" y="3798600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156255" y="1415541"/>
            <a:ext cx="1438274" cy="3146793"/>
            <a:chOff x="6156255" y="1415541"/>
            <a:chExt cx="1438274" cy="3146793"/>
          </a:xfrm>
        </p:grpSpPr>
        <p:sp>
          <p:nvSpPr>
            <p:cNvPr id="27" name="TextBox 26"/>
            <p:cNvSpPr txBox="1"/>
            <p:nvPr/>
          </p:nvSpPr>
          <p:spPr>
            <a:xfrm>
              <a:off x="7299255" y="2717566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88035" y="4080673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grpSp>
          <p:nvGrpSpPr>
            <p:cNvPr id="29" name="Group 28"/>
            <p:cNvGrpSpPr/>
            <p:nvPr/>
          </p:nvGrpSpPr>
          <p:grpSpPr>
            <a:xfrm rot="5400000">
              <a:off x="5912233" y="3186114"/>
              <a:ext cx="1831977" cy="795342"/>
              <a:chOff x="2009773" y="2063194"/>
              <a:chExt cx="1831977" cy="795342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2428874" y="2063194"/>
                <a:ext cx="993775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 rot="5400000" flipH="1" flipV="1">
                <a:off x="3508375" y="2525158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10800000">
                <a:off x="3422650" y="2191783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0800000">
                <a:off x="2009774" y="2191785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1676398" y="2525161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7" name="Straight Arrow Connector 46"/>
            <p:cNvCxnSpPr/>
            <p:nvPr/>
          </p:nvCxnSpPr>
          <p:spPr>
            <a:xfrm flipV="1">
              <a:off x="6578539" y="2337087"/>
              <a:ext cx="517586" cy="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48" name="Title 1"/>
            <p:cNvSpPr txBox="1">
              <a:spLocks/>
            </p:cNvSpPr>
            <p:nvPr/>
          </p:nvSpPr>
          <p:spPr>
            <a:xfrm>
              <a:off x="6156255" y="1415541"/>
              <a:ext cx="1143000" cy="92154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4400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4400" i="1" baseline="-25000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ab</a:t>
              </a:r>
              <a:endParaRPr kumimoji="0" lang="en-US" sz="440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6305430" y="2605238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6305430" y="4437214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227967" y="2683979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235362" y="4124833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55" name="Title 54"/>
          <p:cNvSpPr>
            <a:spLocks noGrp="1"/>
          </p:cNvSpPr>
          <p:nvPr>
            <p:ph type="title"/>
          </p:nvPr>
        </p:nvSpPr>
        <p:spPr>
          <a:xfrm>
            <a:off x="571500" y="0"/>
            <a:ext cx="8229600" cy="1143000"/>
          </a:xfrm>
        </p:spPr>
        <p:txBody>
          <a:bodyPr/>
          <a:lstStyle/>
          <a:p>
            <a:r>
              <a:rPr lang="en-US" dirty="0" smtClean="0"/>
              <a:t>Symbol library</a:t>
            </a:r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1104339" y="1611107"/>
            <a:ext cx="1584023" cy="2883058"/>
            <a:chOff x="647462" y="1416218"/>
            <a:chExt cx="1584023" cy="2883058"/>
          </a:xfrm>
        </p:grpSpPr>
        <p:grpSp>
          <p:nvGrpSpPr>
            <p:cNvPr id="59" name="Group 61"/>
            <p:cNvGrpSpPr/>
            <p:nvPr/>
          </p:nvGrpSpPr>
          <p:grpSpPr>
            <a:xfrm flipH="1">
              <a:off x="647462" y="1988417"/>
              <a:ext cx="1351398" cy="2310859"/>
              <a:chOff x="4717573" y="4200792"/>
              <a:chExt cx="1351398" cy="2310859"/>
            </a:xfrm>
          </p:grpSpPr>
          <p:sp>
            <p:nvSpPr>
              <p:cNvPr id="61" name="TextBox 60"/>
              <p:cNvSpPr txBox="1"/>
              <p:nvPr/>
            </p:nvSpPr>
            <p:spPr>
              <a:xfrm>
                <a:off x="5758751" y="4299276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5762477" y="6142319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grpSp>
            <p:nvGrpSpPr>
              <p:cNvPr id="63" name="Group 89"/>
              <p:cNvGrpSpPr/>
              <p:nvPr/>
            </p:nvGrpSpPr>
            <p:grpSpPr>
              <a:xfrm flipH="1">
                <a:off x="4838280" y="4432449"/>
                <a:ext cx="997934" cy="1957096"/>
                <a:chOff x="4838286" y="1493594"/>
                <a:chExt cx="997934" cy="1957096"/>
              </a:xfrm>
            </p:grpSpPr>
            <p:grpSp>
              <p:nvGrpSpPr>
                <p:cNvPr id="67" name="Group 28"/>
                <p:cNvGrpSpPr/>
                <p:nvPr/>
              </p:nvGrpSpPr>
              <p:grpSpPr>
                <a:xfrm rot="5400000">
                  <a:off x="4522560" y="2074478"/>
                  <a:ext cx="1831977" cy="795342"/>
                  <a:chOff x="2009773" y="2063194"/>
                  <a:chExt cx="1831977" cy="795342"/>
                </a:xfrm>
              </p:grpSpPr>
              <p:sp>
                <p:nvSpPr>
                  <p:cNvPr id="72" name="Rectangle 71"/>
                  <p:cNvSpPr/>
                  <p:nvPr/>
                </p:nvSpPr>
                <p:spPr>
                  <a:xfrm>
                    <a:off x="2428874" y="2063194"/>
                    <a:ext cx="993775" cy="257175"/>
                  </a:xfrm>
                  <a:prstGeom prst="rect">
                    <a:avLst/>
                  </a:prstGeom>
                  <a:solidFill>
                    <a:srgbClr val="FFC000"/>
                  </a:solidFill>
                  <a:ln w="1905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3" name="Straight Connector 72"/>
                  <p:cNvCxnSpPr/>
                  <p:nvPr/>
                </p:nvCxnSpPr>
                <p:spPr>
                  <a:xfrm rot="5400000" flipH="1" flipV="1">
                    <a:off x="3508375" y="2525158"/>
                    <a:ext cx="66675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Straight Connector 73"/>
                  <p:cNvCxnSpPr/>
                  <p:nvPr/>
                </p:nvCxnSpPr>
                <p:spPr>
                  <a:xfrm rot="10800000">
                    <a:off x="3422650" y="2191783"/>
                    <a:ext cx="4191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Straight Connector 74"/>
                  <p:cNvCxnSpPr/>
                  <p:nvPr/>
                </p:nvCxnSpPr>
                <p:spPr>
                  <a:xfrm rot="10800000">
                    <a:off x="2009774" y="2191785"/>
                    <a:ext cx="4191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Straight Connector 75"/>
                  <p:cNvCxnSpPr/>
                  <p:nvPr/>
                </p:nvCxnSpPr>
                <p:spPr>
                  <a:xfrm rot="5400000" flipH="1" flipV="1">
                    <a:off x="1676398" y="2525161"/>
                    <a:ext cx="66675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8" name="Oval 67"/>
                <p:cNvSpPr/>
                <p:nvPr/>
              </p:nvSpPr>
              <p:spPr>
                <a:xfrm>
                  <a:off x="4915749" y="1493594"/>
                  <a:ext cx="125120" cy="125120"/>
                </a:xfrm>
                <a:prstGeom prst="ellipse">
                  <a:avLst/>
                </a:prstGeom>
                <a:noFill/>
                <a:ln w="19050" cmpd="sng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Oval 68"/>
                <p:cNvSpPr/>
                <p:nvPr/>
              </p:nvSpPr>
              <p:spPr>
                <a:xfrm>
                  <a:off x="4915749" y="3325570"/>
                  <a:ext cx="125120" cy="125120"/>
                </a:xfrm>
                <a:prstGeom prst="ellipse">
                  <a:avLst/>
                </a:prstGeom>
                <a:noFill/>
                <a:ln w="19050" cmpd="sng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>
                <a:xfrm>
                  <a:off x="4838286" y="1572335"/>
                  <a:ext cx="3000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+</a:t>
                  </a:r>
                  <a:endParaRPr lang="en-US" dirty="0"/>
                </a:p>
              </p:txBody>
            </p:sp>
            <p:sp>
              <p:nvSpPr>
                <p:cNvPr id="71" name="TextBox 70"/>
                <p:cNvSpPr txBox="1"/>
                <p:nvPr/>
              </p:nvSpPr>
              <p:spPr>
                <a:xfrm>
                  <a:off x="4845681" y="3013189"/>
                  <a:ext cx="25519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-</a:t>
                  </a:r>
                  <a:endParaRPr lang="en-US" dirty="0"/>
                </a:p>
              </p:txBody>
            </p:sp>
          </p:grpSp>
          <p:grpSp>
            <p:nvGrpSpPr>
              <p:cNvPr id="64" name="Group 100"/>
              <p:cNvGrpSpPr/>
              <p:nvPr/>
            </p:nvGrpSpPr>
            <p:grpSpPr>
              <a:xfrm rot="16200000">
                <a:off x="4708082" y="4210283"/>
                <a:ext cx="517588" cy="498606"/>
                <a:chOff x="1835341" y="1760299"/>
                <a:chExt cx="517588" cy="498606"/>
              </a:xfrm>
            </p:grpSpPr>
            <p:cxnSp>
              <p:nvCxnSpPr>
                <p:cNvPr id="65" name="Straight Arrow Connector 64"/>
                <p:cNvCxnSpPr/>
                <p:nvPr/>
              </p:nvCxnSpPr>
              <p:spPr>
                <a:xfrm rot="16200000" flipH="1">
                  <a:off x="2103627" y="2009603"/>
                  <a:ext cx="498602" cy="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Arrow Connector 65"/>
                <p:cNvCxnSpPr/>
                <p:nvPr/>
              </p:nvCxnSpPr>
              <p:spPr>
                <a:xfrm flipV="1">
                  <a:off x="1835341" y="1760299"/>
                  <a:ext cx="517586" cy="3"/>
                </a:xfrm>
                <a:prstGeom prst="straightConnector1">
                  <a:avLst/>
                </a:prstGeom>
                <a:ln>
                  <a:tailEnd type="none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0" name="Title 1"/>
            <p:cNvSpPr txBox="1">
              <a:spLocks/>
            </p:cNvSpPr>
            <p:nvPr/>
          </p:nvSpPr>
          <p:spPr>
            <a:xfrm>
              <a:off x="1142812" y="1416218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I=5 A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54"/>
          <p:cNvSpPr>
            <a:spLocks noGrp="1"/>
          </p:cNvSpPr>
          <p:nvPr>
            <p:ph type="title"/>
          </p:nvPr>
        </p:nvSpPr>
        <p:spPr>
          <a:xfrm>
            <a:off x="356880" y="-114300"/>
            <a:ext cx="8229600" cy="1143000"/>
          </a:xfrm>
        </p:spPr>
        <p:txBody>
          <a:bodyPr/>
          <a:lstStyle/>
          <a:p>
            <a:r>
              <a:rPr lang="en-US" dirty="0" smtClean="0"/>
              <a:t>Symbol library</a:t>
            </a:r>
            <a:endParaRPr lang="en-US" dirty="0"/>
          </a:p>
        </p:txBody>
      </p:sp>
      <p:grpSp>
        <p:nvGrpSpPr>
          <p:cNvPr id="57" name="Group 56"/>
          <p:cNvGrpSpPr/>
          <p:nvPr/>
        </p:nvGrpSpPr>
        <p:grpSpPr>
          <a:xfrm>
            <a:off x="1600200" y="1187122"/>
            <a:ext cx="485775" cy="1371599"/>
            <a:chOff x="600075" y="1458273"/>
            <a:chExt cx="485775" cy="1371599"/>
          </a:xfrm>
        </p:grpSpPr>
        <p:sp>
          <p:nvSpPr>
            <p:cNvPr id="77" name="Oval 76"/>
            <p:cNvSpPr/>
            <p:nvPr/>
          </p:nvSpPr>
          <p:spPr>
            <a:xfrm>
              <a:off x="600075" y="1915473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 rot="5400000" flipH="1" flipV="1">
              <a:off x="685801" y="213931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77" idx="0"/>
            </p:cNvCxnSpPr>
            <p:nvPr/>
          </p:nvCxnSpPr>
          <p:spPr>
            <a:xfrm rot="16200000" flipV="1">
              <a:off x="613966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77" idx="4"/>
            </p:cNvCxnSpPr>
            <p:nvPr/>
          </p:nvCxnSpPr>
          <p:spPr>
            <a:xfrm rot="16200000" flipH="1">
              <a:off x="628651" y="2615559"/>
              <a:ext cx="428625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/>
          <p:nvPr/>
        </p:nvGrpSpPr>
        <p:grpSpPr>
          <a:xfrm>
            <a:off x="2507552" y="1077111"/>
            <a:ext cx="402824" cy="1472873"/>
            <a:chOff x="2110935" y="1536949"/>
            <a:chExt cx="402824" cy="1472873"/>
          </a:xfrm>
        </p:grpSpPr>
        <p:sp>
          <p:nvSpPr>
            <p:cNvPr id="67" name="Rectangle 66"/>
            <p:cNvSpPr/>
            <p:nvPr/>
          </p:nvSpPr>
          <p:spPr>
            <a:xfrm rot="2700000">
              <a:off x="2110935" y="2066370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itle 1"/>
            <p:cNvSpPr txBox="1">
              <a:spLocks/>
            </p:cNvSpPr>
            <p:nvPr/>
          </p:nvSpPr>
          <p:spPr>
            <a:xfrm>
              <a:off x="2189612" y="1994149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3" name="Title 1"/>
            <p:cNvSpPr txBox="1">
              <a:spLocks/>
            </p:cNvSpPr>
            <p:nvPr/>
          </p:nvSpPr>
          <p:spPr>
            <a:xfrm>
              <a:off x="2189612" y="2253139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81" name="Straight Connector 80"/>
            <p:cNvCxnSpPr/>
            <p:nvPr/>
          </p:nvCxnSpPr>
          <p:spPr>
            <a:xfrm rot="16200000" flipV="1">
              <a:off x="2080246" y="1765152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V="1">
              <a:off x="2081040" y="2780825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3462364" y="1077111"/>
            <a:ext cx="402824" cy="1472873"/>
            <a:chOff x="3409473" y="1458273"/>
            <a:chExt cx="402824" cy="1472873"/>
          </a:xfrm>
        </p:grpSpPr>
        <p:sp>
          <p:nvSpPr>
            <p:cNvPr id="85" name="Rectangle 84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8" name="Group 28"/>
          <p:cNvGrpSpPr/>
          <p:nvPr/>
        </p:nvGrpSpPr>
        <p:grpSpPr>
          <a:xfrm>
            <a:off x="5046590" y="682283"/>
            <a:ext cx="485775" cy="1889957"/>
            <a:chOff x="1576218" y="1143005"/>
            <a:chExt cx="485775" cy="1889957"/>
          </a:xfrm>
        </p:grpSpPr>
        <p:sp>
          <p:nvSpPr>
            <p:cNvPr id="19" name="Oval 18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21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5883031" y="660027"/>
            <a:ext cx="485775" cy="1889957"/>
            <a:chOff x="6295456" y="1352289"/>
            <a:chExt cx="485775" cy="1889957"/>
          </a:xfrm>
        </p:grpSpPr>
        <p:sp>
          <p:nvSpPr>
            <p:cNvPr id="26" name="Oval 25"/>
            <p:cNvSpPr/>
            <p:nvPr/>
          </p:nvSpPr>
          <p:spPr>
            <a:xfrm>
              <a:off x="6295456" y="2014275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6368806" y="2136451"/>
              <a:ext cx="345281" cy="192881"/>
            </a:xfrm>
            <a:custGeom>
              <a:avLst/>
              <a:gdLst>
                <a:gd name="connsiteX0" fmla="*/ 0 w 707231"/>
                <a:gd name="connsiteY0" fmla="*/ 471487 h 732234"/>
                <a:gd name="connsiteX1" fmla="*/ 235744 w 707231"/>
                <a:gd name="connsiteY1" fmla="*/ 21431 h 732234"/>
                <a:gd name="connsiteX2" fmla="*/ 364331 w 707231"/>
                <a:gd name="connsiteY2" fmla="*/ 342900 h 732234"/>
                <a:gd name="connsiteX3" fmla="*/ 535781 w 707231"/>
                <a:gd name="connsiteY3" fmla="*/ 728662 h 732234"/>
                <a:gd name="connsiteX4" fmla="*/ 707231 w 707231"/>
                <a:gd name="connsiteY4" fmla="*/ 321469 h 73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231" h="732234">
                  <a:moveTo>
                    <a:pt x="0" y="471487"/>
                  </a:moveTo>
                  <a:cubicBezTo>
                    <a:pt x="87511" y="257174"/>
                    <a:pt x="175022" y="42862"/>
                    <a:pt x="235744" y="21431"/>
                  </a:cubicBezTo>
                  <a:cubicBezTo>
                    <a:pt x="296466" y="0"/>
                    <a:pt x="314325" y="225028"/>
                    <a:pt x="364331" y="342900"/>
                  </a:cubicBezTo>
                  <a:cubicBezTo>
                    <a:pt x="414337" y="460772"/>
                    <a:pt x="478631" y="732234"/>
                    <a:pt x="535781" y="728662"/>
                  </a:cubicBezTo>
                  <a:cubicBezTo>
                    <a:pt x="592931" y="725090"/>
                    <a:pt x="650081" y="523279"/>
                    <a:pt x="707231" y="32146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 rot="5400000" flipH="1" flipV="1">
              <a:off x="6167245" y="2868044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6207350" y="1683282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 rot="5400000">
            <a:off x="6428317" y="1690495"/>
            <a:ext cx="1073614" cy="214249"/>
            <a:chOff x="457201" y="2514600"/>
            <a:chExt cx="9144001" cy="1824765"/>
          </a:xfrm>
        </p:grpSpPr>
        <p:cxnSp>
          <p:nvCxnSpPr>
            <p:cNvPr id="45" name="Straight Connector 44"/>
            <p:cNvCxnSpPr/>
            <p:nvPr/>
          </p:nvCxnSpPr>
          <p:spPr>
            <a:xfrm rot="5400000" flipH="1" flipV="1">
              <a:off x="22900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0800000">
              <a:off x="457201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 flipH="1" flipV="1">
              <a:off x="1143001" y="2743201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756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 flipH="1" flipV="1">
              <a:off x="41188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2044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0800000">
              <a:off x="8686802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 flipH="1" flipV="1">
              <a:off x="59476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H="1">
              <a:off x="50332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6862039" y="2967763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8001002" y="3649526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4343400" y="956012"/>
            <a:ext cx="257175" cy="1488124"/>
            <a:chOff x="3382667" y="1835079"/>
            <a:chExt cx="257175" cy="1488124"/>
          </a:xfrm>
        </p:grpSpPr>
        <p:sp>
          <p:nvSpPr>
            <p:cNvPr id="59" name="Rectangle 5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cxnSp>
          <p:nvCxnSpPr>
            <p:cNvPr id="60" name="Straight Connector 5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3" name="Straight Connector 62"/>
          <p:cNvCxnSpPr/>
          <p:nvPr/>
        </p:nvCxnSpPr>
        <p:spPr>
          <a:xfrm rot="5400000" flipH="1" flipV="1">
            <a:off x="6629400" y="1870412"/>
            <a:ext cx="1371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4" name="Group 63"/>
          <p:cNvGrpSpPr/>
          <p:nvPr/>
        </p:nvGrpSpPr>
        <p:grpSpPr>
          <a:xfrm>
            <a:off x="7848600" y="1004385"/>
            <a:ext cx="160687" cy="1414811"/>
            <a:chOff x="4491655" y="3124200"/>
            <a:chExt cx="160687" cy="1414811"/>
          </a:xfrm>
        </p:grpSpPr>
        <p:grpSp>
          <p:nvGrpSpPr>
            <p:cNvPr id="65" name="Group 52"/>
            <p:cNvGrpSpPr/>
            <p:nvPr/>
          </p:nvGrpSpPr>
          <p:grpSpPr>
            <a:xfrm rot="5400000">
              <a:off x="416939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Connector 6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>
            <a:off x="914400" y="934314"/>
            <a:ext cx="485775" cy="1509822"/>
            <a:chOff x="6422231" y="1545173"/>
            <a:chExt cx="485775" cy="1509822"/>
          </a:xfrm>
        </p:grpSpPr>
        <p:sp>
          <p:nvSpPr>
            <p:cNvPr id="96" name="Oval 95"/>
            <p:cNvSpPr/>
            <p:nvPr/>
          </p:nvSpPr>
          <p:spPr>
            <a:xfrm rot="10800000">
              <a:off x="6422231" y="2059908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7" name="Group 126"/>
            <p:cNvGrpSpPr/>
            <p:nvPr/>
          </p:nvGrpSpPr>
          <p:grpSpPr>
            <a:xfrm>
              <a:off x="6664324" y="1545173"/>
              <a:ext cx="1588" cy="1509822"/>
              <a:chOff x="6664324" y="1545173"/>
              <a:chExt cx="1588" cy="1509822"/>
            </a:xfrm>
          </p:grpSpPr>
          <p:cxnSp>
            <p:nvCxnSpPr>
              <p:cNvPr id="98" name="Straight Arrow Connector 97"/>
              <p:cNvCxnSpPr/>
              <p:nvPr/>
            </p:nvCxnSpPr>
            <p:spPr>
              <a:xfrm rot="16200000" flipH="1" flipV="1">
                <a:off x="6507955" y="2320257"/>
                <a:ext cx="314325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>
                <a:stCxn id="96" idx="0"/>
              </p:cNvCxnSpPr>
              <p:nvPr/>
            </p:nvCxnSpPr>
            <p:spPr>
              <a:xfrm rot="5400000">
                <a:off x="6410462" y="2800339"/>
                <a:ext cx="50931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>
                <a:stCxn id="96" idx="4"/>
              </p:cNvCxnSpPr>
              <p:nvPr/>
            </p:nvCxnSpPr>
            <p:spPr>
              <a:xfrm rot="5400000" flipH="1" flipV="1">
                <a:off x="6407751" y="1802541"/>
                <a:ext cx="51473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0" name="Group 89"/>
          <p:cNvGrpSpPr/>
          <p:nvPr/>
        </p:nvGrpSpPr>
        <p:grpSpPr>
          <a:xfrm>
            <a:off x="5470606" y="2356186"/>
            <a:ext cx="485775" cy="1488125"/>
            <a:chOff x="5172949" y="2484911"/>
            <a:chExt cx="485775" cy="1488125"/>
          </a:xfrm>
        </p:grpSpPr>
        <p:sp>
          <p:nvSpPr>
            <p:cNvPr id="93" name="Oval 92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01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02" name="Straight Connector 101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 103"/>
          <p:cNvGrpSpPr/>
          <p:nvPr/>
        </p:nvGrpSpPr>
        <p:grpSpPr>
          <a:xfrm>
            <a:off x="2290981" y="2665091"/>
            <a:ext cx="828170" cy="1665051"/>
            <a:chOff x="3877909" y="2302750"/>
            <a:chExt cx="828170" cy="1665051"/>
          </a:xfrm>
        </p:grpSpPr>
        <p:grpSp>
          <p:nvGrpSpPr>
            <p:cNvPr id="105" name="Group 5"/>
            <p:cNvGrpSpPr/>
            <p:nvPr/>
          </p:nvGrpSpPr>
          <p:grpSpPr>
            <a:xfrm>
              <a:off x="3877917" y="2427870"/>
              <a:ext cx="160687" cy="1414811"/>
              <a:chOff x="4491663" y="3124200"/>
              <a:chExt cx="160687" cy="1414811"/>
            </a:xfrm>
          </p:grpSpPr>
          <p:grpSp>
            <p:nvGrpSpPr>
              <p:cNvPr id="111" name="Group 52"/>
              <p:cNvGrpSpPr/>
              <p:nvPr/>
            </p:nvGrpSpPr>
            <p:grpSpPr>
              <a:xfrm rot="5400000">
                <a:off x="416940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14" name="Straight Connector 113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2" name="Straight Connector 111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6" name="Oval 105"/>
            <p:cNvSpPr/>
            <p:nvPr/>
          </p:nvSpPr>
          <p:spPr>
            <a:xfrm>
              <a:off x="3905189" y="2302750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3896230" y="3842681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Arrow Connector 107"/>
            <p:cNvCxnSpPr/>
            <p:nvPr/>
          </p:nvCxnSpPr>
          <p:spPr>
            <a:xfrm flipH="1" flipV="1">
              <a:off x="4038600" y="3256055"/>
              <a:ext cx="60491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5400000">
              <a:off x="4350206" y="3549368"/>
              <a:ext cx="58662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Oval 109"/>
            <p:cNvSpPr/>
            <p:nvPr/>
          </p:nvSpPr>
          <p:spPr>
            <a:xfrm>
              <a:off x="4580959" y="3842681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736164" y="4516374"/>
            <a:ext cx="719567" cy="1684990"/>
            <a:chOff x="736520" y="1601230"/>
            <a:chExt cx="719567" cy="1684990"/>
          </a:xfrm>
        </p:grpSpPr>
        <p:grpSp>
          <p:nvGrpSpPr>
            <p:cNvPr id="126" name="Group 525"/>
            <p:cNvGrpSpPr/>
            <p:nvPr/>
          </p:nvGrpSpPr>
          <p:grpSpPr>
            <a:xfrm rot="16200000">
              <a:off x="662664" y="1675088"/>
              <a:ext cx="706952" cy="559236"/>
              <a:chOff x="5620837" y="2038275"/>
              <a:chExt cx="706952" cy="559236"/>
            </a:xfrm>
          </p:grpSpPr>
          <p:cxnSp>
            <p:nvCxnSpPr>
              <p:cNvPr id="141" name="Straight Arrow Connector 140"/>
              <p:cNvCxnSpPr/>
              <p:nvPr/>
            </p:nvCxnSpPr>
            <p:spPr>
              <a:xfrm rot="10800000" flipH="1">
                <a:off x="5797097" y="2539225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42" name="Title 1"/>
              <p:cNvSpPr txBox="1">
                <a:spLocks/>
              </p:cNvSpPr>
              <p:nvPr/>
            </p:nvSpPr>
            <p:spPr>
              <a:xfrm>
                <a:off x="5620837" y="2038275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i="1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127" name="Group 449"/>
            <p:cNvGrpSpPr/>
            <p:nvPr/>
          </p:nvGrpSpPr>
          <p:grpSpPr>
            <a:xfrm>
              <a:off x="785404" y="1743240"/>
              <a:ext cx="670684" cy="1542982"/>
              <a:chOff x="785404" y="1743240"/>
              <a:chExt cx="670684" cy="1542982"/>
            </a:xfrm>
          </p:grpSpPr>
          <p:sp>
            <p:nvSpPr>
              <p:cNvPr id="128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129" name="Group 405"/>
              <p:cNvGrpSpPr/>
              <p:nvPr/>
            </p:nvGrpSpPr>
            <p:grpSpPr>
              <a:xfrm rot="5400000">
                <a:off x="604254" y="2434387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130" name="Straight Connector 129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143" name="Straight Connector 142"/>
          <p:cNvCxnSpPr/>
          <p:nvPr/>
        </p:nvCxnSpPr>
        <p:spPr>
          <a:xfrm>
            <a:off x="1376277" y="4650175"/>
            <a:ext cx="72343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1375565" y="6193157"/>
            <a:ext cx="715883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5" name="Group 144"/>
          <p:cNvGrpSpPr/>
          <p:nvPr/>
        </p:nvGrpSpPr>
        <p:grpSpPr>
          <a:xfrm>
            <a:off x="2971800" y="4650175"/>
            <a:ext cx="969184" cy="1542982"/>
            <a:chOff x="2971800" y="1743238"/>
            <a:chExt cx="969184" cy="1542982"/>
          </a:xfrm>
        </p:grpSpPr>
        <p:sp>
          <p:nvSpPr>
            <p:cNvPr id="146" name="Oval 145"/>
            <p:cNvSpPr/>
            <p:nvPr/>
          </p:nvSpPr>
          <p:spPr>
            <a:xfrm>
              <a:off x="3455209" y="228612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7" name="Straight Arrow Connector 146"/>
            <p:cNvCxnSpPr/>
            <p:nvPr/>
          </p:nvCxnSpPr>
          <p:spPr>
            <a:xfrm rot="5400000" flipH="1" flipV="1">
              <a:off x="3540935" y="2509967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>
              <a:stCxn id="146" idx="0"/>
            </p:cNvCxnSpPr>
            <p:nvPr/>
          </p:nvCxnSpPr>
          <p:spPr>
            <a:xfrm rot="5400000" flipH="1" flipV="1">
              <a:off x="3426652" y="2014684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>
              <a:stCxn id="146" idx="4"/>
            </p:cNvCxnSpPr>
            <p:nvPr/>
          </p:nvCxnSpPr>
          <p:spPr>
            <a:xfrm rot="5400000">
              <a:off x="3440939" y="3029062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Title 1"/>
            <p:cNvSpPr txBox="1">
              <a:spLocks/>
            </p:cNvSpPr>
            <p:nvPr/>
          </p:nvSpPr>
          <p:spPr>
            <a:xfrm rot="16200000">
              <a:off x="2762805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3810000" y="4650175"/>
            <a:ext cx="955385" cy="1542983"/>
            <a:chOff x="3810000" y="1743238"/>
            <a:chExt cx="955385" cy="1542983"/>
          </a:xfrm>
        </p:grpSpPr>
        <p:sp>
          <p:nvSpPr>
            <p:cNvPr id="152" name="Rectangle 151"/>
            <p:cNvSpPr/>
            <p:nvPr/>
          </p:nvSpPr>
          <p:spPr>
            <a:xfrm rot="2700000">
              <a:off x="4362561" y="2307713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Title 1"/>
            <p:cNvSpPr txBox="1">
              <a:spLocks/>
            </p:cNvSpPr>
            <p:nvPr/>
          </p:nvSpPr>
          <p:spPr>
            <a:xfrm>
              <a:off x="4441238" y="223549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54" name="Title 1"/>
            <p:cNvSpPr txBox="1">
              <a:spLocks/>
            </p:cNvSpPr>
            <p:nvPr/>
          </p:nvSpPr>
          <p:spPr>
            <a:xfrm>
              <a:off x="4441238" y="249448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55" name="Straight Connector 154"/>
            <p:cNvCxnSpPr/>
            <p:nvPr/>
          </p:nvCxnSpPr>
          <p:spPr>
            <a:xfrm rot="5400000" flipH="1" flipV="1">
              <a:off x="4314742" y="1989365"/>
              <a:ext cx="49225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rot="5400000" flipH="1" flipV="1">
              <a:off x="4313153" y="3040093"/>
              <a:ext cx="49225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Title 1"/>
            <p:cNvSpPr txBox="1">
              <a:spLocks/>
            </p:cNvSpPr>
            <p:nvPr/>
          </p:nvSpPr>
          <p:spPr>
            <a:xfrm rot="16200000">
              <a:off x="3601005" y="215914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i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4724400" y="4650175"/>
            <a:ext cx="995797" cy="1542983"/>
            <a:chOff x="4724400" y="1743238"/>
            <a:chExt cx="995797" cy="1542983"/>
          </a:xfrm>
        </p:grpSpPr>
        <p:sp>
          <p:nvSpPr>
            <p:cNvPr id="159" name="Rectangle 158"/>
            <p:cNvSpPr/>
            <p:nvPr/>
          </p:nvSpPr>
          <p:spPr>
            <a:xfrm rot="2700000">
              <a:off x="5317373" y="2307713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0" name="Straight Connector 159"/>
            <p:cNvCxnSpPr/>
            <p:nvPr/>
          </p:nvCxnSpPr>
          <p:spPr>
            <a:xfrm rot="5400000" flipH="1" flipV="1">
              <a:off x="5269554" y="1989365"/>
              <a:ext cx="49225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 rot="5400000" flipH="1" flipV="1">
              <a:off x="5269553" y="3040093"/>
              <a:ext cx="49225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Arrow Connector 161"/>
            <p:cNvCxnSpPr/>
            <p:nvPr/>
          </p:nvCxnSpPr>
          <p:spPr>
            <a:xfrm rot="5400000" flipH="1" flipV="1">
              <a:off x="5356931" y="2523540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63" name="Title 1"/>
            <p:cNvSpPr txBox="1">
              <a:spLocks/>
            </p:cNvSpPr>
            <p:nvPr/>
          </p:nvSpPr>
          <p:spPr>
            <a:xfrm rot="16200000">
              <a:off x="4515405" y="216832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 i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1676400" y="4507137"/>
            <a:ext cx="994846" cy="1686020"/>
            <a:chOff x="1676400" y="1600200"/>
            <a:chExt cx="994846" cy="1686020"/>
          </a:xfrm>
        </p:grpSpPr>
        <p:grpSp>
          <p:nvGrpSpPr>
            <p:cNvPr id="165" name="Group 451"/>
            <p:cNvGrpSpPr/>
            <p:nvPr/>
          </p:nvGrpSpPr>
          <p:grpSpPr>
            <a:xfrm>
              <a:off x="1676400" y="1743238"/>
              <a:ext cx="994846" cy="1542982"/>
              <a:chOff x="1676400" y="1743238"/>
              <a:chExt cx="994846" cy="1542982"/>
            </a:xfrm>
          </p:grpSpPr>
          <p:grpSp>
            <p:nvGrpSpPr>
              <p:cNvPr id="169" name="Group 450"/>
              <p:cNvGrpSpPr/>
              <p:nvPr/>
            </p:nvGrpSpPr>
            <p:grpSpPr>
              <a:xfrm>
                <a:off x="2185471" y="1743238"/>
                <a:ext cx="485775" cy="1542982"/>
                <a:chOff x="2185471" y="1743238"/>
                <a:chExt cx="485775" cy="1542982"/>
              </a:xfrm>
            </p:grpSpPr>
            <p:grpSp>
              <p:nvGrpSpPr>
                <p:cNvPr id="171" name="Group 439"/>
                <p:cNvGrpSpPr/>
                <p:nvPr/>
              </p:nvGrpSpPr>
              <p:grpSpPr>
                <a:xfrm>
                  <a:off x="2185471" y="2192942"/>
                  <a:ext cx="485775" cy="565091"/>
                  <a:chOff x="3259914" y="2192942"/>
                  <a:chExt cx="485775" cy="565091"/>
                </a:xfrm>
              </p:grpSpPr>
              <p:sp>
                <p:nvSpPr>
                  <p:cNvPr id="174" name="Oval 173"/>
                  <p:cNvSpPr/>
                  <p:nvPr/>
                </p:nvSpPr>
                <p:spPr>
                  <a:xfrm>
                    <a:off x="3259914" y="2231737"/>
                    <a:ext cx="485775" cy="485775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5" name="Title 1"/>
                  <p:cNvSpPr txBox="1">
                    <a:spLocks/>
                  </p:cNvSpPr>
                  <p:nvPr/>
                </p:nvSpPr>
                <p:spPr>
                  <a:xfrm>
                    <a:off x="3383170" y="219294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rmAutofit fontScale="92500" lnSpcReduction="20000"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+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76" name="Title 1"/>
                  <p:cNvSpPr txBox="1">
                    <a:spLocks/>
                  </p:cNvSpPr>
                  <p:nvPr/>
                </p:nvSpPr>
                <p:spPr>
                  <a:xfrm>
                    <a:off x="3383170" y="245193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Autofit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-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cxnSp>
              <p:nvCxnSpPr>
                <p:cNvPr id="172" name="Straight Connector 171"/>
                <p:cNvCxnSpPr/>
                <p:nvPr/>
              </p:nvCxnSpPr>
              <p:spPr>
                <a:xfrm rot="5400000" flipH="1" flipV="1">
                  <a:off x="2147110" y="3001867"/>
                  <a:ext cx="56870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 rot="5400000" flipH="1" flipV="1">
                  <a:off x="2184109" y="1987488"/>
                  <a:ext cx="4885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0" name="Title 1"/>
              <p:cNvSpPr txBox="1">
                <a:spLocks/>
              </p:cNvSpPr>
              <p:nvPr/>
            </p:nvSpPr>
            <p:spPr>
              <a:xfrm rot="16200000">
                <a:off x="1467405" y="2116590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 V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166" name="Group 525"/>
            <p:cNvGrpSpPr/>
            <p:nvPr/>
          </p:nvGrpSpPr>
          <p:grpSpPr>
            <a:xfrm rot="16200000">
              <a:off x="1675635" y="1674058"/>
              <a:ext cx="706952" cy="559236"/>
              <a:chOff x="5620837" y="2038275"/>
              <a:chExt cx="706952" cy="559236"/>
            </a:xfrm>
          </p:grpSpPr>
          <p:cxnSp>
            <p:nvCxnSpPr>
              <p:cNvPr id="167" name="Straight Arrow Connector 166"/>
              <p:cNvCxnSpPr/>
              <p:nvPr/>
            </p:nvCxnSpPr>
            <p:spPr>
              <a:xfrm rot="10800000" flipH="1">
                <a:off x="5797097" y="2539225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68" name="Title 1"/>
              <p:cNvSpPr txBox="1">
                <a:spLocks/>
              </p:cNvSpPr>
              <p:nvPr/>
            </p:nvSpPr>
            <p:spPr>
              <a:xfrm>
                <a:off x="5620837" y="2038275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i="1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</p:grpSp>
      <p:grpSp>
        <p:nvGrpSpPr>
          <p:cNvPr id="177" name="Group 525"/>
          <p:cNvGrpSpPr/>
          <p:nvPr/>
        </p:nvGrpSpPr>
        <p:grpSpPr>
          <a:xfrm rot="16200000">
            <a:off x="3812342" y="4646109"/>
            <a:ext cx="706952" cy="559236"/>
            <a:chOff x="5620837" y="2038275"/>
            <a:chExt cx="706952" cy="559236"/>
          </a:xfrm>
        </p:grpSpPr>
        <p:cxnSp>
          <p:nvCxnSpPr>
            <p:cNvPr id="178" name="Straight Arrow Connector 177"/>
            <p:cNvCxnSpPr/>
            <p:nvPr/>
          </p:nvCxnSpPr>
          <p:spPr>
            <a:xfrm rot="10800000" flipH="1">
              <a:off x="5797097" y="2539225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79" name="Title 1"/>
            <p:cNvSpPr txBox="1">
              <a:spLocks/>
            </p:cNvSpPr>
            <p:nvPr/>
          </p:nvSpPr>
          <p:spPr>
            <a:xfrm>
              <a:off x="5620837" y="2038275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6582154" y="2891022"/>
            <a:ext cx="1466092" cy="1615790"/>
            <a:chOff x="1276675" y="1417638"/>
            <a:chExt cx="1466092" cy="1615790"/>
          </a:xfrm>
        </p:grpSpPr>
        <p:cxnSp>
          <p:nvCxnSpPr>
            <p:cNvPr id="181" name="Straight Connector 180"/>
            <p:cNvCxnSpPr/>
            <p:nvPr/>
          </p:nvCxnSpPr>
          <p:spPr>
            <a:xfrm rot="10800000" flipH="1" flipV="1">
              <a:off x="1533160" y="2180653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0800000" flipH="1" flipV="1">
              <a:off x="2254267" y="2177549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Title 1"/>
            <p:cNvSpPr txBox="1">
              <a:spLocks/>
            </p:cNvSpPr>
            <p:nvPr/>
          </p:nvSpPr>
          <p:spPr>
            <a:xfrm>
              <a:off x="1617051" y="1417638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84" name="Group 525"/>
            <p:cNvGrpSpPr/>
            <p:nvPr/>
          </p:nvGrpSpPr>
          <p:grpSpPr>
            <a:xfrm>
              <a:off x="1276675" y="1498686"/>
              <a:ext cx="706952" cy="559236"/>
              <a:chOff x="5620837" y="2038275"/>
              <a:chExt cx="706952" cy="559236"/>
            </a:xfrm>
          </p:grpSpPr>
          <p:cxnSp>
            <p:nvCxnSpPr>
              <p:cNvPr id="190" name="Straight Arrow Connector 189"/>
              <p:cNvCxnSpPr/>
              <p:nvPr/>
            </p:nvCxnSpPr>
            <p:spPr>
              <a:xfrm rot="10800000" flipH="1">
                <a:off x="5797097" y="2539225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91" name="Title 1"/>
              <p:cNvSpPr txBox="1">
                <a:spLocks/>
              </p:cNvSpPr>
              <p:nvPr/>
            </p:nvSpPr>
            <p:spPr>
              <a:xfrm>
                <a:off x="5620837" y="2038275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err="1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cxnSp>
          <p:nvCxnSpPr>
            <p:cNvPr id="185" name="Straight Connector 184"/>
            <p:cNvCxnSpPr/>
            <p:nvPr/>
          </p:nvCxnSpPr>
          <p:spPr>
            <a:xfrm rot="16200000" flipH="1" flipV="1">
              <a:off x="1857617" y="2192087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 flipV="1">
              <a:off x="2010017" y="2192087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TextBox 186"/>
            <p:cNvSpPr txBox="1"/>
            <p:nvPr/>
          </p:nvSpPr>
          <p:spPr>
            <a:xfrm>
              <a:off x="1683545" y="238096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2385391" y="2380965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89" name="Title 1"/>
            <p:cNvSpPr txBox="1">
              <a:spLocks/>
            </p:cNvSpPr>
            <p:nvPr/>
          </p:nvSpPr>
          <p:spPr>
            <a:xfrm>
              <a:off x="1806038" y="2474192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298" name="Picture 2" descr="http://cache4.asset-cache.net/xc/51155301.jpg?v=1&amp;c=IWSAsset&amp;k=2&amp;d=77BFBA49EF878921F7C3FC3F69D929FD5E36A0AFA7DEBA3C14B1989E644C7C3F7A3192BABEDFA279F06BF04B24B4128C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481518"/>
            <a:ext cx="5657850" cy="3762376"/>
          </a:xfrm>
          <a:prstGeom prst="rect">
            <a:avLst/>
          </a:prstGeom>
          <a:noFill/>
        </p:spPr>
      </p:pic>
      <p:pic>
        <p:nvPicPr>
          <p:cNvPr id="183300" name="Picture 4" descr="http://cache2.asset-cache.net/xc/1008183.jpg?v=1&amp;c=IWSAsset&amp;k=2&amp;d=77BFBA49EF878921F7C3FC3F69D929FD67C1A37E93E2C8350CAC242C546ADE5111CD0B023276045AE30A760B0D81129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36900" y="2743200"/>
            <a:ext cx="5657850" cy="3714751"/>
          </a:xfrm>
          <a:prstGeom prst="rect">
            <a:avLst/>
          </a:prstGeom>
          <a:noFill/>
        </p:spPr>
      </p:pic>
      <p:pic>
        <p:nvPicPr>
          <p:cNvPr id="4" name="Picture 2" descr="http://pubs.usgs.gov/circ/c1143/html/fig3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10250" y="0"/>
            <a:ext cx="2825153" cy="2819400"/>
          </a:xfrm>
          <a:prstGeom prst="rect">
            <a:avLst/>
          </a:prstGeom>
          <a:noFill/>
        </p:spPr>
      </p:pic>
      <p:pic>
        <p:nvPicPr>
          <p:cNvPr id="183302" name="Picture 6" descr="http://www.coloradocollege.edu/dept/PC/RepresentativePhy/Pages/Photoshop/Problem%20Pictures/Nuclear%20Plant.jpg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52400" y="4243894"/>
            <a:ext cx="2262935" cy="1495423"/>
          </a:xfrm>
          <a:prstGeom prst="rect">
            <a:avLst/>
          </a:prstGeom>
          <a:noFill/>
        </p:spPr>
      </p:pic>
      <p:pic>
        <p:nvPicPr>
          <p:cNvPr id="183306" name="Picture 10" descr="http://3.bp.blogspot.com/_tUGQsLoAUMs/SKDCcJcMdSI/AAAAAAAAAww/Hkpk6CcrDoA/s400/brightsource-solar-mojave2.jpg">
            <a:hlinkClick r:id="rId9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209800" y="5105400"/>
            <a:ext cx="1929113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Sine waves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940888" y="1142999"/>
          <a:ext cx="2942327" cy="676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78" name="Equation" r:id="rId3" imgW="1104840" imgH="253800" progId="Equation.DSMT4">
                  <p:embed/>
                </p:oleObj>
              </mc:Choice>
              <mc:Fallback>
                <p:oleObj name="Equation" r:id="rId3" imgW="1104840" imgH="253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0888" y="1142999"/>
                        <a:ext cx="2942327" cy="6763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Arrow Connector 4"/>
          <p:cNvCxnSpPr/>
          <p:nvPr/>
        </p:nvCxnSpPr>
        <p:spPr>
          <a:xfrm rot="5400000" flipH="1" flipV="1">
            <a:off x="410946" y="4395556"/>
            <a:ext cx="359642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173192" y="4433977"/>
            <a:ext cx="740146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14371" name="Object 3"/>
          <p:cNvGraphicFramePr>
            <a:graphicFrameLocks noChangeAspect="1"/>
          </p:cNvGraphicFramePr>
          <p:nvPr/>
        </p:nvGraphicFramePr>
        <p:xfrm>
          <a:off x="857401" y="2257425"/>
          <a:ext cx="135255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79" name="Equation" r:id="rId5" imgW="507960" imgH="253800" progId="Equation.DSMT4">
                  <p:embed/>
                </p:oleObj>
              </mc:Choice>
              <mc:Fallback>
                <p:oleObj name="Equation" r:id="rId5" imgW="507960" imgH="253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401" y="2257425"/>
                        <a:ext cx="1352550" cy="67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8416131" y="4570413"/>
          <a:ext cx="541337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80" name="Equation" r:id="rId7" imgW="203040" imgH="152280" progId="Equation.DSMT4">
                  <p:embed/>
                </p:oleObj>
              </mc:Choice>
              <mc:Fallback>
                <p:oleObj name="Equation" r:id="rId7" imgW="203040" imgH="1522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6131" y="4570413"/>
                        <a:ext cx="541337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3317650" y="4437497"/>
            <a:ext cx="2658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4689250" y="4437497"/>
            <a:ext cx="2658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3263900" y="4586288"/>
          <a:ext cx="373063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81" name="Equation" r:id="rId9" imgW="139680" imgH="139680" progId="Equation.DSMT4">
                  <p:embed/>
                </p:oleObj>
              </mc:Choice>
              <mc:Fallback>
                <p:oleObj name="Equation" r:id="rId9" imgW="139680" imgH="1396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3900" y="4586288"/>
                        <a:ext cx="373063" cy="373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4516438" y="4552950"/>
          <a:ext cx="611187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82" name="Equation" r:id="rId11" imgW="228600" imgH="177480" progId="Equation.DSMT4">
                  <p:embed/>
                </p:oleObj>
              </mc:Choice>
              <mc:Fallback>
                <p:oleObj name="Equation" r:id="rId11" imgW="228600" imgH="177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6438" y="4552950"/>
                        <a:ext cx="611187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Connector 16"/>
          <p:cNvCxnSpPr/>
          <p:nvPr/>
        </p:nvCxnSpPr>
        <p:spPr>
          <a:xfrm rot="5400000">
            <a:off x="6117700" y="4470835"/>
            <a:ext cx="2658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7489300" y="4470835"/>
            <a:ext cx="2658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3"/>
          <p:cNvGraphicFramePr>
            <a:graphicFrameLocks noChangeAspect="1"/>
          </p:cNvGraphicFramePr>
          <p:nvPr/>
        </p:nvGraphicFramePr>
        <p:xfrm>
          <a:off x="5962650" y="4568825"/>
          <a:ext cx="57626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83" name="Equation" r:id="rId13" imgW="215640" imgH="177480" progId="Equation.DSMT4">
                  <p:embed/>
                </p:oleObj>
              </mc:Choice>
              <mc:Fallback>
                <p:oleObj name="Equation" r:id="rId13" imgW="215640" imgH="177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2650" y="4568825"/>
                        <a:ext cx="576263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3"/>
          <p:cNvGraphicFramePr>
            <a:graphicFrameLocks noChangeAspect="1"/>
          </p:cNvGraphicFramePr>
          <p:nvPr/>
        </p:nvGraphicFramePr>
        <p:xfrm>
          <a:off x="7316488" y="4586288"/>
          <a:ext cx="611187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84" name="Equation" r:id="rId15" imgW="228600" imgH="177480" progId="Equation.DSMT4">
                  <p:embed/>
                </p:oleObj>
              </mc:Choice>
              <mc:Fallback>
                <p:oleObj name="Equation" r:id="rId15" imgW="228600" imgH="177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6488" y="4586288"/>
                        <a:ext cx="611187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04862"/>
          </a:xfrm>
        </p:spPr>
        <p:txBody>
          <a:bodyPr/>
          <a:lstStyle/>
          <a:p>
            <a:r>
              <a:rPr lang="en-US" dirty="0" smtClean="0"/>
              <a:t>Phase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654300" y="804862"/>
          <a:ext cx="3516313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05" name="Equation" r:id="rId3" imgW="1320480" imgH="253800" progId="Equation.DSMT4">
                  <p:embed/>
                </p:oleObj>
              </mc:Choice>
              <mc:Fallback>
                <p:oleObj name="Equation" r:id="rId3" imgW="1320480" imgH="253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4300" y="804862"/>
                        <a:ext cx="3516313" cy="67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Arrow Connector 4"/>
          <p:cNvCxnSpPr/>
          <p:nvPr/>
        </p:nvCxnSpPr>
        <p:spPr>
          <a:xfrm rot="5400000" flipH="1" flipV="1">
            <a:off x="410946" y="3410557"/>
            <a:ext cx="359642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173192" y="3448978"/>
            <a:ext cx="740146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14371" name="Object 3"/>
          <p:cNvGraphicFramePr>
            <a:graphicFrameLocks noChangeAspect="1"/>
          </p:cNvGraphicFramePr>
          <p:nvPr/>
        </p:nvGraphicFramePr>
        <p:xfrm>
          <a:off x="857401" y="1272426"/>
          <a:ext cx="135255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06" name="Equation" r:id="rId5" imgW="507960" imgH="253800" progId="Equation.DSMT4">
                  <p:embed/>
                </p:oleObj>
              </mc:Choice>
              <mc:Fallback>
                <p:oleObj name="Equation" r:id="rId5" imgW="507960" imgH="253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401" y="1272426"/>
                        <a:ext cx="1352550" cy="67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8416131" y="3585414"/>
          <a:ext cx="541337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07" name="Equation" r:id="rId7" imgW="203040" imgH="152280" progId="Equation.DSMT4">
                  <p:embed/>
                </p:oleObj>
              </mc:Choice>
              <mc:Fallback>
                <p:oleObj name="Equation" r:id="rId7" imgW="203040" imgH="1522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6131" y="3585414"/>
                        <a:ext cx="541337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3317650" y="3452498"/>
            <a:ext cx="2658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4689250" y="3452498"/>
            <a:ext cx="2658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3263900" y="3601289"/>
          <a:ext cx="373063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08" name="Equation" r:id="rId9" imgW="139680" imgH="139680" progId="Equation.DSMT4">
                  <p:embed/>
                </p:oleObj>
              </mc:Choice>
              <mc:Fallback>
                <p:oleObj name="Equation" r:id="rId9" imgW="139680" imgH="1396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3900" y="3601289"/>
                        <a:ext cx="373063" cy="373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4516438" y="3567951"/>
          <a:ext cx="611187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09" name="Equation" r:id="rId11" imgW="228600" imgH="177480" progId="Equation.DSMT4">
                  <p:embed/>
                </p:oleObj>
              </mc:Choice>
              <mc:Fallback>
                <p:oleObj name="Equation" r:id="rId11" imgW="228600" imgH="177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6438" y="3567951"/>
                        <a:ext cx="611187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Connector 16"/>
          <p:cNvCxnSpPr/>
          <p:nvPr/>
        </p:nvCxnSpPr>
        <p:spPr>
          <a:xfrm rot="5400000">
            <a:off x="6117700" y="3485836"/>
            <a:ext cx="2658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7489300" y="3485836"/>
            <a:ext cx="2658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3"/>
          <p:cNvGraphicFramePr>
            <a:graphicFrameLocks noChangeAspect="1"/>
          </p:cNvGraphicFramePr>
          <p:nvPr/>
        </p:nvGraphicFramePr>
        <p:xfrm>
          <a:off x="5962650" y="3583826"/>
          <a:ext cx="57626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10" name="Equation" r:id="rId13" imgW="215640" imgH="177480" progId="Equation.DSMT4">
                  <p:embed/>
                </p:oleObj>
              </mc:Choice>
              <mc:Fallback>
                <p:oleObj name="Equation" r:id="rId13" imgW="215640" imgH="177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2650" y="3583826"/>
                        <a:ext cx="576263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3"/>
          <p:cNvGraphicFramePr>
            <a:graphicFrameLocks noChangeAspect="1"/>
          </p:cNvGraphicFramePr>
          <p:nvPr/>
        </p:nvGraphicFramePr>
        <p:xfrm>
          <a:off x="7316488" y="3601289"/>
          <a:ext cx="611187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11" name="Equation" r:id="rId15" imgW="228600" imgH="177480" progId="Equation.DSMT4">
                  <p:embed/>
                </p:oleObj>
              </mc:Choice>
              <mc:Fallback>
                <p:oleObj name="Equation" r:id="rId15" imgW="228600" imgH="177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6488" y="3601289"/>
                        <a:ext cx="611187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1801242" y="5081588"/>
          <a:ext cx="6289676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12" name="Equation" r:id="rId17" imgW="2361960" imgH="253800" progId="Equation.DSMT4">
                  <p:embed/>
                </p:oleObj>
              </mc:Choice>
              <mc:Fallback>
                <p:oleObj name="Equation" r:id="rId17" imgW="2361960" imgH="2538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1242" y="5081588"/>
                        <a:ext cx="6289676" cy="67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2662818" y="5650721"/>
          <a:ext cx="1575495" cy="7759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13" name="Equation" r:id="rId19" imgW="876240" imgH="431640" progId="Equation.DSMT4">
                  <p:embed/>
                </p:oleObj>
              </mc:Choice>
              <mc:Fallback>
                <p:oleObj name="Equation" r:id="rId19" imgW="876240" imgH="4316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2818" y="5650721"/>
                        <a:ext cx="1575495" cy="7759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4941888" y="5821363"/>
          <a:ext cx="159702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14" name="Equation" r:id="rId21" imgW="888840" imgH="241200" progId="Equation.DSMT4">
                  <p:embed/>
                </p:oleObj>
              </mc:Choice>
              <mc:Fallback>
                <p:oleObj name="Equation" r:id="rId21" imgW="888840" imgH="2412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1888" y="5821363"/>
                        <a:ext cx="1597025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04862"/>
          </a:xfrm>
        </p:spPr>
        <p:txBody>
          <a:bodyPr/>
          <a:lstStyle/>
          <a:p>
            <a:r>
              <a:rPr lang="en-US" dirty="0" smtClean="0"/>
              <a:t>Complex numbers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311260" y="2071613"/>
          <a:ext cx="1690687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35" name="Equation" r:id="rId3" imgW="634680" imgH="190440" progId="Equation.DSMT4">
                  <p:embed/>
                </p:oleObj>
              </mc:Choice>
              <mc:Fallback>
                <p:oleObj name="Equation" r:id="rId3" imgW="634680" imgH="1904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1260" y="2071613"/>
                        <a:ext cx="1690687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5290882" y="973137"/>
          <a:ext cx="145415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36" name="Equation" r:id="rId5" imgW="545760" imgH="241200" progId="Equation.DSMT4">
                  <p:embed/>
                </p:oleObj>
              </mc:Choice>
              <mc:Fallback>
                <p:oleObj name="Equation" r:id="rId5" imgW="545760" imgH="2412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0882" y="973137"/>
                        <a:ext cx="1454150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7243947" y="804862"/>
          <a:ext cx="908491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37" name="Equation" r:id="rId7" imgW="469800" imgH="419040" progId="Equation.DSMT4">
                  <p:embed/>
                </p:oleObj>
              </mc:Choice>
              <mc:Fallback>
                <p:oleObj name="Equation" r:id="rId7" imgW="469800" imgH="41904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3947" y="804862"/>
                        <a:ext cx="908491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Straight Arrow Connector 26"/>
          <p:cNvCxnSpPr/>
          <p:nvPr/>
        </p:nvCxnSpPr>
        <p:spPr>
          <a:xfrm rot="5400000" flipH="1" flipV="1">
            <a:off x="3492883" y="3647106"/>
            <a:ext cx="21583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340710" y="4569394"/>
            <a:ext cx="290323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17544" y="219862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Imag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243947" y="4726258"/>
            <a:ext cx="58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</a:t>
            </a:r>
            <a:endParaRPr lang="en-US" dirty="0"/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4572035" y="3683479"/>
            <a:ext cx="2076689" cy="887503"/>
          </a:xfrm>
          <a:prstGeom prst="line">
            <a:avLst/>
          </a:prstGeom>
          <a:ln>
            <a:solidFill>
              <a:srgbClr val="FF0000"/>
            </a:solidFill>
            <a:tailEnd type="oval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0800000">
            <a:off x="4573624" y="3683479"/>
            <a:ext cx="2075100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6205767" y="4126437"/>
            <a:ext cx="885915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506699" y="4570982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198684" y="3498813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46" name="Arc 45"/>
          <p:cNvSpPr/>
          <p:nvPr/>
        </p:nvSpPr>
        <p:spPr>
          <a:xfrm rot="1530277">
            <a:off x="5339751" y="3999321"/>
            <a:ext cx="646982" cy="842767"/>
          </a:xfrm>
          <a:prstGeom prst="arc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/>
        </p:nvGraphicFramePr>
        <p:xfrm>
          <a:off x="1311260" y="2952518"/>
          <a:ext cx="1317625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38" name="Equation" r:id="rId9" imgW="495000" imgH="203040" progId="Equation.DSMT4">
                  <p:embed/>
                </p:oleObj>
              </mc:Choice>
              <mc:Fallback>
                <p:oleObj name="Equation" r:id="rId9" imgW="495000" imgH="20304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1260" y="2952518"/>
                        <a:ext cx="1317625" cy="54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/>
        </p:nvGraphicFramePr>
        <p:xfrm>
          <a:off x="1311260" y="3866761"/>
          <a:ext cx="1452562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39" name="Equation" r:id="rId11" imgW="545760" imgH="203040" progId="Equation.DSMT4">
                  <p:embed/>
                </p:oleObj>
              </mc:Choice>
              <mc:Fallback>
                <p:oleObj name="Equation" r:id="rId11" imgW="545760" imgH="20304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1260" y="3866761"/>
                        <a:ext cx="1452562" cy="541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/>
        </p:nvGraphicFramePr>
        <p:xfrm>
          <a:off x="6017957" y="4028057"/>
          <a:ext cx="237386" cy="3800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40" name="Equation" r:id="rId13" imgW="126720" imgH="203040" progId="Equation.DSMT4">
                  <p:embed/>
                </p:oleObj>
              </mc:Choice>
              <mc:Fallback>
                <p:oleObj name="Equation" r:id="rId13" imgW="126720" imgH="20304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7957" y="4028057"/>
                        <a:ext cx="237386" cy="3800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/>
        </p:nvGraphicFramePr>
        <p:xfrm>
          <a:off x="5365795" y="3868145"/>
          <a:ext cx="303212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41" name="Equation" r:id="rId15" imgW="114120" imgH="126720" progId="Equation.DSMT4">
                  <p:embed/>
                </p:oleObj>
              </mc:Choice>
              <mc:Fallback>
                <p:oleObj name="Equation" r:id="rId15" imgW="114120" imgH="12672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95" y="3868145"/>
                        <a:ext cx="303212" cy="338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209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Complex algebra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57201" y="465137"/>
          <a:ext cx="2449902" cy="5077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62" name="Equation" r:id="rId3" imgW="1168200" imgH="241200" progId="Equation.DSMT4">
                  <p:embed/>
                </p:oleObj>
              </mc:Choice>
              <mc:Fallback>
                <p:oleObj name="Equation" r:id="rId3" imgW="1168200" imgH="241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1" y="465137"/>
                        <a:ext cx="2449902" cy="5077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3158286" y="465137"/>
          <a:ext cx="2647291" cy="5098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63" name="Equation" r:id="rId5" imgW="1257120" imgH="241200" progId="Equation.DSMT4">
                  <p:embed/>
                </p:oleObj>
              </mc:Choice>
              <mc:Fallback>
                <p:oleObj name="Equation" r:id="rId5" imgW="1257120" imgH="2412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8286" y="465137"/>
                        <a:ext cx="2647291" cy="5098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125712" y="1212944"/>
          <a:ext cx="48021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64" name="Equation" r:id="rId7" imgW="1803240" imgH="228600" progId="Equation.DSMT4">
                  <p:embed/>
                </p:oleObj>
              </mc:Choice>
              <mc:Fallback>
                <p:oleObj name="Equation" r:id="rId7" imgW="1803240" imgH="2286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712" y="1212944"/>
                        <a:ext cx="4802188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125712" y="908145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solidFill>
                  <a:srgbClr val="FF0000"/>
                </a:solidFill>
              </a:rPr>
              <a:t>Addition:</a:t>
            </a:r>
            <a:endParaRPr lang="en-US" i="1" u="sng" dirty="0">
              <a:solidFill>
                <a:srgbClr val="FF0000"/>
              </a:solidFill>
            </a:endParaRP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125712" y="2062812"/>
          <a:ext cx="47688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65" name="Equation" r:id="rId9" imgW="1790640" imgH="228600" progId="Equation.DSMT4">
                  <p:embed/>
                </p:oleObj>
              </mc:Choice>
              <mc:Fallback>
                <p:oleObj name="Equation" r:id="rId9" imgW="1790640" imgH="2286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712" y="2062812"/>
                        <a:ext cx="476885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125712" y="1822544"/>
            <a:ext cx="1324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solidFill>
                  <a:srgbClr val="FF0000"/>
                </a:solidFill>
              </a:rPr>
              <a:t>Subtraction:</a:t>
            </a:r>
            <a:endParaRPr lang="en-US" i="1" u="sng" dirty="0">
              <a:solidFill>
                <a:srgbClr val="FF0000"/>
              </a:solidFill>
            </a:endParaRPr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254314" y="3041744"/>
          <a:ext cx="8548508" cy="6464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66" name="Equation" r:id="rId11" imgW="3695400" imgH="279360" progId="Equation.DSMT4">
                  <p:embed/>
                </p:oleObj>
              </mc:Choice>
              <mc:Fallback>
                <p:oleObj name="Equation" r:id="rId11" imgW="3695400" imgH="27936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314" y="3041744"/>
                        <a:ext cx="8548508" cy="6464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125712" y="2672412"/>
            <a:ext cx="1550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solidFill>
                  <a:srgbClr val="FF0000"/>
                </a:solidFill>
              </a:rPr>
              <a:t>Multiplication:</a:t>
            </a:r>
            <a:endParaRPr lang="en-US" i="1" u="sng" dirty="0">
              <a:solidFill>
                <a:srgbClr val="FF0000"/>
              </a:solidFill>
            </a:endParaRPr>
          </a:p>
        </p:txBody>
      </p:sp>
      <p:graphicFrame>
        <p:nvGraphicFramePr>
          <p:cNvPr id="36" name="Object 35"/>
          <p:cNvGraphicFramePr>
            <a:graphicFrameLocks noChangeAspect="1"/>
          </p:cNvGraphicFramePr>
          <p:nvPr/>
        </p:nvGraphicFramePr>
        <p:xfrm>
          <a:off x="141288" y="4057521"/>
          <a:ext cx="1116012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67" name="Equation" r:id="rId13" imgW="482400" imgH="228600" progId="Equation.DSMT4">
                  <p:embed/>
                </p:oleObj>
              </mc:Choice>
              <mc:Fallback>
                <p:oleObj name="Equation" r:id="rId13" imgW="482400" imgH="2286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8" y="4057521"/>
                        <a:ext cx="1116012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125712" y="3688189"/>
            <a:ext cx="978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solidFill>
                  <a:srgbClr val="FF0000"/>
                </a:solidFill>
              </a:rPr>
              <a:t>Division:</a:t>
            </a:r>
            <a:endParaRPr lang="en-US" i="1" u="sng" dirty="0">
              <a:solidFill>
                <a:srgbClr val="FF0000"/>
              </a:solidFill>
            </a:endParaRPr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141288" y="4955491"/>
          <a:ext cx="881062" cy="529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68" name="Equation" r:id="rId15" imgW="380880" imgH="228600" progId="Equation.DSMT4">
                  <p:embed/>
                </p:oleObj>
              </mc:Choice>
              <mc:Fallback>
                <p:oleObj name="Equation" r:id="rId15" imgW="380880" imgH="228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8" y="4955491"/>
                        <a:ext cx="881062" cy="5294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125712" y="4586159"/>
            <a:ext cx="109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solidFill>
                  <a:srgbClr val="FF0000"/>
                </a:solidFill>
              </a:rPr>
              <a:t>Inversion:</a:t>
            </a:r>
            <a:endParaRPr lang="en-US" i="1" u="sng" dirty="0">
              <a:solidFill>
                <a:srgbClr val="FF0000"/>
              </a:solidFill>
            </a:endParaRPr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/>
        </p:nvGraphicFramePr>
        <p:xfrm>
          <a:off x="166688" y="5592857"/>
          <a:ext cx="909637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69" name="Equation" r:id="rId17" imgW="393480" imgH="266400" progId="Equation.DSMT4">
                  <p:embed/>
                </p:oleObj>
              </mc:Choice>
              <mc:Fallback>
                <p:oleObj name="Equation" r:id="rId17" imgW="393480" imgH="2664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88" y="5592857"/>
                        <a:ext cx="909637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84867" y="5334745"/>
            <a:ext cx="1342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solidFill>
                  <a:srgbClr val="FF0000"/>
                </a:solidFill>
              </a:rPr>
              <a:t>Square root:</a:t>
            </a:r>
            <a:endParaRPr lang="en-US" i="1" u="sng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4867" y="6210395"/>
            <a:ext cx="2078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solidFill>
                  <a:srgbClr val="FF0000"/>
                </a:solidFill>
              </a:rPr>
              <a:t>Complex conjugate:</a:t>
            </a:r>
            <a:endParaRPr lang="en-US" i="1" u="sng" dirty="0">
              <a:solidFill>
                <a:srgbClr val="FF0000"/>
              </a:solidFill>
            </a:endParaRPr>
          </a:p>
        </p:txBody>
      </p:sp>
      <p:graphicFrame>
        <p:nvGraphicFramePr>
          <p:cNvPr id="54" name="Object 53"/>
          <p:cNvGraphicFramePr>
            <a:graphicFrameLocks noChangeAspect="1"/>
          </p:cNvGraphicFramePr>
          <p:nvPr/>
        </p:nvGraphicFramePr>
        <p:xfrm>
          <a:off x="2163128" y="6210395"/>
          <a:ext cx="267335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70" name="Equation" r:id="rId19" imgW="1155600" imgH="228600" progId="Equation.DSMT4">
                  <p:embed/>
                </p:oleObj>
              </mc:Choice>
              <mc:Fallback>
                <p:oleObj name="Equation" r:id="rId19" imgW="1155600" imgH="2286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3128" y="6210395"/>
                        <a:ext cx="2673350" cy="52863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209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Euler relationship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451519" y="792596"/>
          <a:ext cx="3561092" cy="684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79" name="Equation" r:id="rId3" imgW="1193760" imgH="228600" progId="Equation.DSMT4">
                  <p:embed/>
                </p:oleObj>
              </mc:Choice>
              <mc:Fallback>
                <p:oleObj name="Equation" r:id="rId3" imgW="119376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1519" y="792596"/>
                        <a:ext cx="3561092" cy="684217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2348002" y="1761331"/>
          <a:ext cx="3987711" cy="800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80" name="Equation" r:id="rId5" imgW="1143000" imgH="228600" progId="Equation.DSMT4">
                  <p:embed/>
                </p:oleObj>
              </mc:Choice>
              <mc:Fallback>
                <p:oleObj name="Equation" r:id="rId5" imgW="1143000" imgH="2286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8002" y="1761331"/>
                        <a:ext cx="3987711" cy="8007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476" name="Object 2"/>
          <p:cNvGraphicFramePr>
            <a:graphicFrameLocks noChangeAspect="1"/>
          </p:cNvGraphicFramePr>
          <p:nvPr/>
        </p:nvGraphicFramePr>
        <p:xfrm>
          <a:off x="1177925" y="3468329"/>
          <a:ext cx="6223000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81" name="Equation" r:id="rId7" imgW="2336760" imgH="304560" progId="Equation.DSMT4">
                  <p:embed/>
                </p:oleObj>
              </mc:Choice>
              <mc:Fallback>
                <p:oleObj name="Equation" r:id="rId7" imgW="2336760" imgH="30456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7925" y="3468329"/>
                        <a:ext cx="6223000" cy="811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itle 1"/>
          <p:cNvSpPr txBox="1">
            <a:spLocks/>
          </p:cNvSpPr>
          <p:nvPr/>
        </p:nvSpPr>
        <p:spPr>
          <a:xfrm>
            <a:off x="250166" y="2915729"/>
            <a:ext cx="8229600" cy="5520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Phasors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4" name="Object 2"/>
          <p:cNvGraphicFramePr>
            <a:graphicFrameLocks noChangeAspect="1"/>
          </p:cNvGraphicFramePr>
          <p:nvPr/>
        </p:nvGraphicFramePr>
        <p:xfrm>
          <a:off x="4660061" y="4520242"/>
          <a:ext cx="2705100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82" name="Equation" r:id="rId9" imgW="1015920" imgH="279360" progId="Equation.DSMT4">
                  <p:embed/>
                </p:oleObj>
              </mc:Choice>
              <mc:Fallback>
                <p:oleObj name="Equation" r:id="rId9" imgW="1015920" imgH="27936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0061" y="4520242"/>
                        <a:ext cx="2705100" cy="744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Left Brace 24"/>
          <p:cNvSpPr/>
          <p:nvPr/>
        </p:nvSpPr>
        <p:spPr>
          <a:xfrm rot="16200000">
            <a:off x="5917723" y="5014617"/>
            <a:ext cx="388190" cy="69874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338763" y="5600148"/>
            <a:ext cx="2320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“</a:t>
            </a:r>
            <a:r>
              <a:rPr lang="en-US" sz="3600" dirty="0" err="1" smtClean="0"/>
              <a:t>Phasor</a:t>
            </a:r>
            <a:r>
              <a:rPr lang="en-US" sz="3600" dirty="0" smtClean="0"/>
              <a:t>”</a:t>
            </a:r>
            <a:endParaRPr lang="en-US" sz="3600" dirty="0"/>
          </a:p>
        </p:txBody>
      </p:sp>
      <p:sp>
        <p:nvSpPr>
          <p:cNvPr id="27" name="TextBox 26"/>
          <p:cNvSpPr txBox="1"/>
          <p:nvPr/>
        </p:nvSpPr>
        <p:spPr>
          <a:xfrm>
            <a:off x="5691164" y="6246479"/>
            <a:ext cx="130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(Complex #)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7526547" y="5558084"/>
            <a:ext cx="711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46796"/>
          </a:xfrm>
        </p:spPr>
        <p:txBody>
          <a:bodyPr/>
          <a:lstStyle/>
          <a:p>
            <a:r>
              <a:rPr lang="en-US" dirty="0" smtClean="0"/>
              <a:t>Circuits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5976774" y="1032138"/>
            <a:ext cx="1592178" cy="1491705"/>
            <a:chOff x="1450175" y="1548280"/>
            <a:chExt cx="1592178" cy="1491705"/>
          </a:xfrm>
        </p:grpSpPr>
        <p:grpSp>
          <p:nvGrpSpPr>
            <p:cNvPr id="4" name="Group 82"/>
            <p:cNvGrpSpPr/>
            <p:nvPr/>
          </p:nvGrpSpPr>
          <p:grpSpPr>
            <a:xfrm>
              <a:off x="1913089" y="1548280"/>
              <a:ext cx="378996" cy="1491705"/>
              <a:chOff x="2599211" y="4506635"/>
              <a:chExt cx="378996" cy="1890454"/>
            </a:xfrm>
          </p:grpSpPr>
          <p:cxnSp>
            <p:nvCxnSpPr>
              <p:cNvPr id="9" name="Straight Connector 8"/>
              <p:cNvCxnSpPr/>
              <p:nvPr/>
            </p:nvCxnSpPr>
            <p:spPr>
              <a:xfrm rot="5400000" flipH="1" flipV="1">
                <a:off x="2603799" y="4709816"/>
                <a:ext cx="40636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" name="Group 180"/>
              <p:cNvGrpSpPr/>
              <p:nvPr/>
            </p:nvGrpSpPr>
            <p:grpSpPr>
              <a:xfrm>
                <a:off x="2599211" y="4912998"/>
                <a:ext cx="378996" cy="1085343"/>
                <a:chOff x="4616934" y="4177587"/>
                <a:chExt cx="378996" cy="1085343"/>
              </a:xfrm>
            </p:grpSpPr>
            <p:grpSp>
              <p:nvGrpSpPr>
                <p:cNvPr id="12" name="Group 167"/>
                <p:cNvGrpSpPr/>
                <p:nvPr/>
              </p:nvGrpSpPr>
              <p:grpSpPr>
                <a:xfrm>
                  <a:off x="4616934" y="4177587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25" name="Arc 24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" name="Arc 25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3" name="Group 168"/>
                <p:cNvGrpSpPr/>
                <p:nvPr/>
              </p:nvGrpSpPr>
              <p:grpSpPr>
                <a:xfrm>
                  <a:off x="4616934" y="4394081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23" name="Arc 22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" name="Arc 23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4" name="Group 171"/>
                <p:cNvGrpSpPr/>
                <p:nvPr/>
              </p:nvGrpSpPr>
              <p:grpSpPr>
                <a:xfrm>
                  <a:off x="4616934" y="4610575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21" name="Arc 20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" name="Arc 21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5" name="Group 174"/>
                <p:cNvGrpSpPr/>
                <p:nvPr/>
              </p:nvGrpSpPr>
              <p:grpSpPr>
                <a:xfrm>
                  <a:off x="4616934" y="4827069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19" name="Arc 18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" name="Arc 19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6" name="Group 177"/>
                <p:cNvGrpSpPr/>
                <p:nvPr/>
              </p:nvGrpSpPr>
              <p:grpSpPr>
                <a:xfrm>
                  <a:off x="4616934" y="5043565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17" name="Arc 16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" name="Arc 17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cxnSp>
            <p:nvCxnSpPr>
              <p:cNvPr id="11" name="Straight Connector 10"/>
              <p:cNvCxnSpPr/>
              <p:nvPr/>
            </p:nvCxnSpPr>
            <p:spPr>
              <a:xfrm rot="5400000" flipH="1" flipV="1">
                <a:off x="2603799" y="6193908"/>
                <a:ext cx="40636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TextBox 4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7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8" name="Title 1"/>
            <p:cNvSpPr txBox="1">
              <a:spLocks/>
            </p:cNvSpPr>
            <p:nvPr/>
          </p:nvSpPr>
          <p:spPr>
            <a:xfrm rot="16200000">
              <a:off x="1241180" y="1871504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416345" y="1062774"/>
            <a:ext cx="2028441" cy="1542982"/>
            <a:chOff x="1013912" y="1497002"/>
            <a:chExt cx="2028441" cy="1542982"/>
          </a:xfrm>
        </p:grpSpPr>
        <p:cxnSp>
          <p:nvCxnSpPr>
            <p:cNvPr id="28" name="Straight Connector 27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35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135693" y="905072"/>
            <a:ext cx="719566" cy="1684994"/>
            <a:chOff x="736524" y="1601230"/>
            <a:chExt cx="719566" cy="1684994"/>
          </a:xfrm>
        </p:grpSpPr>
        <p:sp>
          <p:nvSpPr>
            <p:cNvPr id="55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0" name="Group 449"/>
            <p:cNvGrpSpPr/>
            <p:nvPr/>
          </p:nvGrpSpPr>
          <p:grpSpPr>
            <a:xfrm>
              <a:off x="785404" y="1743242"/>
              <a:ext cx="670686" cy="1542982"/>
              <a:chOff x="785404" y="1743242"/>
              <a:chExt cx="670686" cy="1542982"/>
            </a:xfrm>
          </p:grpSpPr>
          <p:sp>
            <p:nvSpPr>
              <p:cNvPr id="41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42" name="Group 405"/>
              <p:cNvGrpSpPr/>
              <p:nvPr/>
            </p:nvGrpSpPr>
            <p:grpSpPr>
              <a:xfrm rot="5400000">
                <a:off x="604256" y="2434389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6" name="TextBox 55"/>
          <p:cNvSpPr txBox="1"/>
          <p:nvPr/>
        </p:nvSpPr>
        <p:spPr>
          <a:xfrm>
            <a:off x="990468" y="1373546"/>
            <a:ext cx="1781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107166" y="1392858"/>
            <a:ext cx="1869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3600" dirty="0" err="1" smtClean="0">
                <a:latin typeface="Symbol" pitchFamily="18" charset="2"/>
                <a:cs typeface="Times New Roman" pitchFamily="18" charset="0"/>
              </a:rPr>
              <a:t>w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231332" y="1352788"/>
            <a:ext cx="1869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3600" dirty="0" err="1" smtClean="0">
                <a:latin typeface="Symbol" pitchFamily="18" charset="2"/>
                <a:cs typeface="Times New Roman" pitchFamily="18" charset="0"/>
              </a:rPr>
              <a:t>w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57200" y="2772584"/>
            <a:ext cx="2792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“Impedance”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57200" y="3418915"/>
            <a:ext cx="1725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Z = R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474521" y="3418915"/>
            <a:ext cx="1940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Z=1/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3600" dirty="0" err="1" smtClean="0">
                <a:latin typeface="Symbol" pitchFamily="18" charset="2"/>
                <a:cs typeface="Times New Roman" pitchFamily="18" charset="0"/>
              </a:rPr>
              <a:t>w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439688" y="3418915"/>
            <a:ext cx="1940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Z =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3600" dirty="0" err="1" smtClean="0">
                <a:latin typeface="Symbol" pitchFamily="18" charset="2"/>
                <a:cs typeface="Times New Roman" pitchFamily="18" charset="0"/>
              </a:rPr>
              <a:t>w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74739" y="4899804"/>
            <a:ext cx="7111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KCL, KVL hold for relationship between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46796"/>
          </a:xfrm>
        </p:spPr>
        <p:txBody>
          <a:bodyPr/>
          <a:lstStyle/>
          <a:p>
            <a:r>
              <a:rPr lang="en-US" dirty="0" smtClean="0"/>
              <a:t>Series/Parallel Impedances</a:t>
            </a:r>
            <a:endParaRPr lang="en-US" dirty="0"/>
          </a:p>
        </p:txBody>
      </p:sp>
      <p:sp>
        <p:nvSpPr>
          <p:cNvPr id="55" name="Title 1"/>
          <p:cNvSpPr txBox="1">
            <a:spLocks/>
          </p:cNvSpPr>
          <p:nvPr/>
        </p:nvSpPr>
        <p:spPr>
          <a:xfrm>
            <a:off x="3821709" y="1071079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855769" y="1887049"/>
            <a:ext cx="3816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en-US" sz="3600" baseline="-25000" dirty="0" err="1" smtClean="0">
                <a:latin typeface="Times New Roman" pitchFamily="18" charset="0"/>
                <a:cs typeface="Times New Roman" pitchFamily="18" charset="0"/>
              </a:rPr>
              <a:t>eq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 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+Z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+Z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1024333" y="1405872"/>
            <a:ext cx="1542982" cy="304800"/>
            <a:chOff x="2843668" y="1917700"/>
            <a:chExt cx="1542982" cy="304800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347350" y="1405872"/>
            <a:ext cx="1542982" cy="304800"/>
            <a:chOff x="2843668" y="1917700"/>
            <a:chExt cx="1542982" cy="304800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3670368" y="1405872"/>
            <a:ext cx="1542982" cy="304800"/>
            <a:chOff x="2843668" y="1917700"/>
            <a:chExt cx="1542982" cy="304800"/>
          </a:xfrm>
        </p:grpSpPr>
        <p:cxnSp>
          <p:nvCxnSpPr>
            <p:cNvPr id="71" name="Straight Connector 70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Rectangle 72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5469716" y="1240718"/>
            <a:ext cx="540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6010005" y="1411484"/>
            <a:ext cx="1542982" cy="304800"/>
            <a:chOff x="2843668" y="1917700"/>
            <a:chExt cx="1542982" cy="304800"/>
          </a:xfrm>
        </p:grpSpPr>
        <p:cxnSp>
          <p:nvCxnSpPr>
            <p:cNvPr id="76" name="Straight Connector 75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ectangle 77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Z</a:t>
              </a:r>
              <a:r>
                <a:rPr lang="en-US" baseline="-25000" dirty="0" err="1" smtClean="0"/>
                <a:t>eq</a:t>
              </a:r>
              <a:endParaRPr lang="en-US" baseline="-25000" dirty="0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2025265" y="4376397"/>
            <a:ext cx="1542982" cy="304800"/>
            <a:chOff x="2843668" y="1917700"/>
            <a:chExt cx="1542982" cy="304800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Rectangle 82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2025265" y="4902938"/>
            <a:ext cx="1542982" cy="304800"/>
            <a:chOff x="2843668" y="1917700"/>
            <a:chExt cx="1542982" cy="304800"/>
          </a:xfrm>
        </p:grpSpPr>
        <p:cxnSp>
          <p:nvCxnSpPr>
            <p:cNvPr id="85" name="Straight Connector 84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Rectangle 86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2025265" y="3849857"/>
            <a:ext cx="1542982" cy="304800"/>
            <a:chOff x="2843668" y="1917700"/>
            <a:chExt cx="1542982" cy="304800"/>
          </a:xfrm>
        </p:grpSpPr>
        <p:cxnSp>
          <p:nvCxnSpPr>
            <p:cNvPr id="89" name="Straight Connector 88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Rectangle 90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</p:grpSp>
      <p:cxnSp>
        <p:nvCxnSpPr>
          <p:cNvPr id="93" name="Straight Connector 92"/>
          <p:cNvCxnSpPr/>
          <p:nvPr/>
        </p:nvCxnSpPr>
        <p:spPr>
          <a:xfrm rot="5400000">
            <a:off x="1498725" y="4534409"/>
            <a:ext cx="10530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5400000">
            <a:off x="3041707" y="4534409"/>
            <a:ext cx="10530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10800000">
            <a:off x="1302589" y="4534409"/>
            <a:ext cx="8153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3568248" y="4534409"/>
            <a:ext cx="96041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5469716" y="4205631"/>
            <a:ext cx="540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0" name="Group 109"/>
          <p:cNvGrpSpPr/>
          <p:nvPr/>
        </p:nvGrpSpPr>
        <p:grpSpPr>
          <a:xfrm>
            <a:off x="6010005" y="4376397"/>
            <a:ext cx="1542982" cy="304800"/>
            <a:chOff x="2843668" y="1917700"/>
            <a:chExt cx="1542982" cy="304800"/>
          </a:xfrm>
        </p:grpSpPr>
        <p:cxnSp>
          <p:nvCxnSpPr>
            <p:cNvPr id="111" name="Straight Connector 110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Rectangle 112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Z</a:t>
              </a:r>
              <a:r>
                <a:rPr lang="en-US" baseline="-25000" dirty="0" err="1" smtClean="0"/>
                <a:t>eq</a:t>
              </a:r>
              <a:endParaRPr lang="en-US" baseline="-25000" dirty="0"/>
            </a:p>
          </p:txBody>
        </p:sp>
      </p:grpSp>
      <p:sp>
        <p:nvSpPr>
          <p:cNvPr id="114" name="TextBox 113"/>
          <p:cNvSpPr txBox="1"/>
          <p:nvPr/>
        </p:nvSpPr>
        <p:spPr>
          <a:xfrm>
            <a:off x="2347350" y="5457645"/>
            <a:ext cx="4985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eq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-1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 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+Z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+Z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2730</TotalTime>
  <Words>409</Words>
  <Application>Microsoft Macintosh PowerPoint</Application>
  <PresentationFormat>On-screen Show (4:3)</PresentationFormat>
  <Paragraphs>172</Paragraphs>
  <Slides>18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EECS 70A: Network Analysis</vt:lpstr>
      <vt:lpstr>PowerPoint Presentation</vt:lpstr>
      <vt:lpstr>Sine waves</vt:lpstr>
      <vt:lpstr>Phase</vt:lpstr>
      <vt:lpstr>Complex numbers</vt:lpstr>
      <vt:lpstr>Complex algebra</vt:lpstr>
      <vt:lpstr>Euler relationship</vt:lpstr>
      <vt:lpstr>Circuits</vt:lpstr>
      <vt:lpstr>Series/Parallel Impedances</vt:lpstr>
      <vt:lpstr>Example problem #1</vt:lpstr>
      <vt:lpstr>Example problem #2</vt:lpstr>
      <vt:lpstr>Example problem #3</vt:lpstr>
      <vt:lpstr>Example problem #4</vt:lpstr>
      <vt:lpstr>Low pass filter</vt:lpstr>
      <vt:lpstr>High pass filter</vt:lpstr>
      <vt:lpstr>Band pass filter (RLC)</vt:lpstr>
      <vt:lpstr>Symbol library</vt:lpstr>
      <vt:lpstr>Symbol library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EECS 70A: Network Analysis</dc:title>
  <dc:creator>First Last</dc:creator>
  <cp:lastModifiedBy>Peter Burke</cp:lastModifiedBy>
  <cp:revision>958</cp:revision>
  <dcterms:created xsi:type="dcterms:W3CDTF">2010-03-26T00:11:49Z</dcterms:created>
  <dcterms:modified xsi:type="dcterms:W3CDTF">2014-03-05T00:30:23Z</dcterms:modified>
</cp:coreProperties>
</file>