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95" r:id="rId3"/>
    <p:sldId id="494" r:id="rId4"/>
    <p:sldId id="480" r:id="rId5"/>
    <p:sldId id="481" r:id="rId6"/>
    <p:sldId id="496" r:id="rId7"/>
    <p:sldId id="497" r:id="rId8"/>
    <p:sldId id="499" r:id="rId9"/>
    <p:sldId id="485" r:id="rId10"/>
    <p:sldId id="488" r:id="rId11"/>
    <p:sldId id="487" r:id="rId12"/>
    <p:sldId id="500" r:id="rId13"/>
    <p:sldId id="501" r:id="rId14"/>
    <p:sldId id="486" r:id="rId15"/>
    <p:sldId id="489" r:id="rId16"/>
    <p:sldId id="283" r:id="rId17"/>
    <p:sldId id="291" r:id="rId1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207" d="100"/>
          <a:sy n="207" d="100"/>
        </p:scale>
        <p:origin x="-3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468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3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29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3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85" tIns="48494" rIns="96985" bIns="484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85" tIns="48494" rIns="96985" bIns="484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85" tIns="48494" rIns="96985" bIns="48494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75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3/4/14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openxmlformats.org/officeDocument/2006/relationships/hyperlink" Target="http://hwcargill.is-a-geek.com/Pics/Networking/TrendnetWirelessCard.jpg" TargetMode="External"/><Relationship Id="rId13" Type="http://schemas.openxmlformats.org/officeDocument/2006/relationships/image" Target="../media/image7.jpeg"/><Relationship Id="rId14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wmf"/><Relationship Id="rId3" Type="http://schemas.openxmlformats.org/officeDocument/2006/relationships/image" Target="../media/image2.gif"/><Relationship Id="rId4" Type="http://schemas.openxmlformats.org/officeDocument/2006/relationships/hyperlink" Target="http://www.merrittcentennials.com/leagues/3359/graphics/Image/radio.GIF" TargetMode="External"/><Relationship Id="rId5" Type="http://schemas.openxmlformats.org/officeDocument/2006/relationships/image" Target="../media/image3.gif"/><Relationship Id="rId6" Type="http://schemas.openxmlformats.org/officeDocument/2006/relationships/hyperlink" Target="http://www.sciencedaily.com/images/2007/07/070726210108-large.jpg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://www.letsgomobile.org/images/news/strategyanalytics/cell-phone-antenna.jpg" TargetMode="External"/><Relationship Id="rId9" Type="http://schemas.openxmlformats.org/officeDocument/2006/relationships/image" Target="../media/image5.jpeg"/><Relationship Id="rId10" Type="http://schemas.openxmlformats.org/officeDocument/2006/relationships/hyperlink" Target="http://www.microsoft.com/library/media/1033/windowsxp/mediacenter/images/en-us/wireless_0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hyperlink" Target="http://www.ntia.doc.gov/osmhome/allochrt.PDF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oleObject" Target="../embeddings/oleObject20.bin"/><Relationship Id="rId21" Type="http://schemas.openxmlformats.org/officeDocument/2006/relationships/oleObject" Target="../embeddings/oleObject21.bin"/><Relationship Id="rId22" Type="http://schemas.openxmlformats.org/officeDocument/2006/relationships/oleObject" Target="../embeddings/oleObject22.bin"/><Relationship Id="rId23" Type="http://schemas.openxmlformats.org/officeDocument/2006/relationships/oleObject" Target="../embeddings/oleObject23.bin"/><Relationship Id="rId24" Type="http://schemas.openxmlformats.org/officeDocument/2006/relationships/oleObject" Target="../embeddings/oleObject24.bin"/><Relationship Id="rId25" Type="http://schemas.openxmlformats.org/officeDocument/2006/relationships/oleObject" Target="../embeddings/oleObject25.bin"/><Relationship Id="rId26" Type="http://schemas.openxmlformats.org/officeDocument/2006/relationships/oleObject" Target="../embeddings/oleObject26.bin"/><Relationship Id="rId10" Type="http://schemas.openxmlformats.org/officeDocument/2006/relationships/image" Target="../media/image22.w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3.w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24.w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5.w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6.w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13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982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High pass filter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014"/>
            <a:ext cx="8229600" cy="1143000"/>
          </a:xfrm>
        </p:spPr>
        <p:txBody>
          <a:bodyPr/>
          <a:lstStyle/>
          <a:p>
            <a:r>
              <a:rPr lang="en-US" dirty="0" smtClean="0"/>
              <a:t>Low pass filter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9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4" name="Group 449"/>
            <p:cNvGrpSpPr/>
            <p:nvPr/>
          </p:nvGrpSpPr>
          <p:grpSpPr>
            <a:xfrm>
              <a:off x="785404" y="1743248"/>
              <a:ext cx="670692" cy="1542982"/>
              <a:chOff x="785404" y="1743248"/>
              <a:chExt cx="670692" cy="1542982"/>
            </a:xfrm>
          </p:grpSpPr>
          <p:sp>
            <p:nvSpPr>
              <p:cNvPr id="9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96" name="Group 405"/>
              <p:cNvGrpSpPr/>
              <p:nvPr/>
            </p:nvGrpSpPr>
            <p:grpSpPr>
              <a:xfrm rot="5400000">
                <a:off x="604262" y="2434395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“Transfer function”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98171" y="3521302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60914" y="2670628"/>
            <a:ext cx="2373086" cy="1698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network</a:t>
            </a:r>
          </a:p>
          <a:p>
            <a:pPr algn="ctr"/>
            <a:r>
              <a:rPr lang="en-US" dirty="0" smtClean="0"/>
              <a:t>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34000" y="3519714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72343" y="297542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94572" y="2975429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3772" y="33350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91654" y="3344761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42457" y="584925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demo</a:t>
            </a:r>
            <a:endParaRPr lang="en-US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0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RC transfer function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" name="Oval 6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1" name="Group 449"/>
            <p:cNvGrpSpPr/>
            <p:nvPr/>
          </p:nvGrpSpPr>
          <p:grpSpPr>
            <a:xfrm>
              <a:off x="785404" y="1743250"/>
              <a:ext cx="670694" cy="1542982"/>
              <a:chOff x="785404" y="1743250"/>
              <a:chExt cx="670694" cy="1542982"/>
            </a:xfrm>
          </p:grpSpPr>
          <p:sp>
            <p:nvSpPr>
              <p:cNvPr id="32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3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(students)</a:t>
            </a:r>
            <a:endParaRPr lang="en-US" dirty="0"/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2455457" y="167046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17164" y="4126373"/>
            <a:ext cx="1039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813900" y="1923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36342" y="260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779275" y="215417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45069" y="170605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970751" y="2034809"/>
            <a:ext cx="73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82"/>
          <p:cNvGrpSpPr/>
          <p:nvPr/>
        </p:nvGrpSpPr>
        <p:grpSpPr>
          <a:xfrm>
            <a:off x="2328827" y="3159586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1656918" y="34828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093954" y="2316185"/>
            <a:ext cx="485775" cy="1371599"/>
            <a:chOff x="600075" y="1458273"/>
            <a:chExt cx="485775" cy="1371599"/>
          </a:xfrm>
        </p:grpSpPr>
        <p:sp>
          <p:nvSpPr>
            <p:cNvPr id="95" name="Oval 9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Band pass filter (RLC)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Wireless Communications</a:t>
            </a:r>
            <a:endParaRPr lang="en-US" dirty="0"/>
          </a:p>
        </p:txBody>
      </p:sp>
      <p:pic>
        <p:nvPicPr>
          <p:cNvPr id="374787" name="Picture 3" descr="C:\Users\Peter Burke\AppData\Local\Microsoft\Windows\Temporary Internet Files\Content.IE5\Q78LK1PV\MC90008930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227" y="1143000"/>
            <a:ext cx="1309433" cy="1165317"/>
          </a:xfrm>
          <a:prstGeom prst="rect">
            <a:avLst/>
          </a:prstGeom>
          <a:noFill/>
        </p:spPr>
      </p:pic>
      <p:pic>
        <p:nvPicPr>
          <p:cNvPr id="374789" name="Picture 5" descr="C:\Users\Peter Burke\AppData\Local\Microsoft\Windows\Temporary Internet Files\Content.IE5\T7DG6F7S\MM90028394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315" y="1257916"/>
            <a:ext cx="604734" cy="499322"/>
          </a:xfrm>
          <a:prstGeom prst="rect">
            <a:avLst/>
          </a:prstGeom>
          <a:noFill/>
        </p:spPr>
      </p:pic>
      <p:pic>
        <p:nvPicPr>
          <p:cNvPr id="374796" name="Picture 12" descr="http://www.merrittcentennials.com/leagues/3359/graphics/Image/radi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0311" y="883197"/>
            <a:ext cx="834237" cy="1449448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700000">
            <a:off x="2854814" y="884477"/>
            <a:ext cx="1711208" cy="1711208"/>
            <a:chOff x="3221604" y="1411057"/>
            <a:chExt cx="2590800" cy="2590800"/>
          </a:xfrm>
        </p:grpSpPr>
        <p:sp>
          <p:nvSpPr>
            <p:cNvPr id="13" name="Arc 12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38" y="863110"/>
            <a:ext cx="208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Broadcast Radio: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33264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Telecom: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802180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Internet: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27171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3G data:</a:t>
            </a:r>
            <a:endParaRPr lang="en-US" dirty="0"/>
          </a:p>
        </p:txBody>
      </p:sp>
      <p:pic>
        <p:nvPicPr>
          <p:cNvPr id="390146" name="Picture 2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6101" y="2578783"/>
            <a:ext cx="710184" cy="1061616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 rot="2700000">
            <a:off x="2244056" y="2246884"/>
            <a:ext cx="1711208" cy="1711208"/>
            <a:chOff x="3221604" y="1411057"/>
            <a:chExt cx="2590800" cy="2590800"/>
          </a:xfrm>
        </p:grpSpPr>
        <p:sp>
          <p:nvSpPr>
            <p:cNvPr id="19" name="Arc 18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0" name="Picture 6" descr="http://www.letsgomobile.org/images/news/strategyanalytics/cell-phone-antenna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62479" y="2578783"/>
            <a:ext cx="1459881" cy="1130559"/>
          </a:xfrm>
          <a:prstGeom prst="rect">
            <a:avLst/>
          </a:prstGeom>
          <a:noFill/>
        </p:spPr>
      </p:pic>
      <p:pic>
        <p:nvPicPr>
          <p:cNvPr id="390152" name="Picture 8" descr="http://www.microsoft.com/library/media/1033/windowsxp/mediacenter/images/en-us/wireless_04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1049" y="3950371"/>
            <a:ext cx="1668864" cy="1242579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 rot="2700000">
            <a:off x="2445596" y="3782811"/>
            <a:ext cx="1711208" cy="1711208"/>
            <a:chOff x="3221604" y="1411057"/>
            <a:chExt cx="2590800" cy="2590800"/>
          </a:xfrm>
        </p:grpSpPr>
        <p:sp>
          <p:nvSpPr>
            <p:cNvPr id="24" name="Arc 23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4" name="Picture 10" descr="http://hwcargill.is-a-geek.com/Pics/Networking/TrendnetWirelessCard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20912" y="3920629"/>
            <a:ext cx="1801448" cy="1351086"/>
          </a:xfrm>
          <a:prstGeom prst="rect">
            <a:avLst/>
          </a:prstGeom>
          <a:noFill/>
        </p:spPr>
      </p:pic>
      <p:pic>
        <p:nvPicPr>
          <p:cNvPr id="390156" name="Picture 12" descr="http://2.bp.blogspot.com/_1fQvulf5yIk/Swf1cfqz0FI/AAAAAAAAAzU/xwHWs91EEd4/s400/blackberry-hand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11207" y="5205471"/>
            <a:ext cx="1278446" cy="1285901"/>
          </a:xfrm>
          <a:prstGeom prst="rect">
            <a:avLst/>
          </a:prstGeom>
          <a:noFill/>
        </p:spPr>
      </p:pic>
      <p:pic>
        <p:nvPicPr>
          <p:cNvPr id="29" name="Picture 2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34561" y="5477117"/>
            <a:ext cx="710184" cy="1061616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 rot="2700000">
            <a:off x="2441582" y="5175443"/>
            <a:ext cx="1393876" cy="1393876"/>
            <a:chOff x="3221604" y="1411057"/>
            <a:chExt cx="2590800" cy="2590800"/>
          </a:xfrm>
        </p:grpSpPr>
        <p:sp>
          <p:nvSpPr>
            <p:cNvPr id="31" name="Arc 30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ight Brace 33"/>
          <p:cNvSpPr/>
          <p:nvPr/>
        </p:nvSpPr>
        <p:spPr>
          <a:xfrm>
            <a:off x="6408751" y="836311"/>
            <a:ext cx="572494" cy="5608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81245" y="3112166"/>
            <a:ext cx="205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All use sine waves (</a:t>
            </a:r>
            <a:r>
              <a:rPr lang="en-US" i="1" dirty="0" err="1" smtClean="0"/>
              <a:t>phasors</a:t>
            </a:r>
            <a:r>
              <a:rPr lang="en-US" i="1" dirty="0" smtClean="0"/>
              <a:t>) as way to describe signals and circuits.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Object 2"/>
          <p:cNvGraphicFramePr>
            <a:graphicFrameLocks noChangeAspect="1"/>
          </p:cNvGraphicFramePr>
          <p:nvPr/>
        </p:nvGraphicFramePr>
        <p:xfrm>
          <a:off x="108856" y="566057"/>
          <a:ext cx="9028277" cy="577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73" name="Acrobat Document" r:id="rId3" imgW="28803465" imgH="18430672" progId="AcroExch.Document.7">
                  <p:embed/>
                </p:oleObj>
              </mc:Choice>
              <mc:Fallback>
                <p:oleObj name="Acrobat Document" r:id="rId3" imgW="28803465" imgH="18430672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56" y="566057"/>
                        <a:ext cx="9028277" cy="5776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98783"/>
            <a:ext cx="8229600" cy="1143000"/>
          </a:xfrm>
        </p:spPr>
        <p:txBody>
          <a:bodyPr/>
          <a:lstStyle/>
          <a:p>
            <a:r>
              <a:rPr lang="en-US" dirty="0" smtClean="0"/>
              <a:t>Frequency Allocations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8901" y="6342743"/>
            <a:ext cx="654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http://www.ntia.doc.gov/osmhome/allochrt.PDF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76" name="Object 2"/>
          <p:cNvGraphicFramePr>
            <a:graphicFrameLocks noChangeAspect="1"/>
          </p:cNvGraphicFramePr>
          <p:nvPr/>
        </p:nvGraphicFramePr>
        <p:xfrm>
          <a:off x="1134904" y="769261"/>
          <a:ext cx="62230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15" name="Equation" r:id="rId4" imgW="2336760" imgH="304560" progId="Equation.DSMT4">
                  <p:embed/>
                </p:oleObj>
              </mc:Choice>
              <mc:Fallback>
                <p:oleObj name="Equation" r:id="rId4" imgW="2336760" imgH="304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904" y="769261"/>
                        <a:ext cx="62230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617040" y="1821174"/>
          <a:ext cx="2705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16" name="Equation" r:id="rId6" imgW="1015920" imgH="279360" progId="Equation.DSMT4">
                  <p:embed/>
                </p:oleObj>
              </mc:Choice>
              <mc:Fallback>
                <p:oleObj name="Equation" r:id="rId6" imgW="101592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040" y="1821174"/>
                        <a:ext cx="270510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rot="16200000">
            <a:off x="5874702" y="2315549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62400" y="2901080"/>
            <a:ext cx="365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“Voltage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648143" y="3547411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(Complex #)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83526" y="2859016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9943" y="-188682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Phasors</a:t>
            </a:r>
            <a:endParaRPr lang="en-US" i="1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084263" y="3916363"/>
          <a:ext cx="60198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17" name="Equation" r:id="rId8" imgW="2260440" imgH="304560" progId="Equation.DSMT4">
                  <p:embed/>
                </p:oleObj>
              </mc:Choice>
              <mc:Fallback>
                <p:oleObj name="Equation" r:id="rId8" imgW="2260440" imgH="3045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3916363"/>
                        <a:ext cx="60198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481513" y="4968875"/>
          <a:ext cx="267176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18" name="Equation" r:id="rId10" imgW="1002960" imgH="279360" progId="Equation.DSMT4">
                  <p:embed/>
                </p:oleObj>
              </mc:Choice>
              <mc:Fallback>
                <p:oleObj name="Equation" r:id="rId10" imgW="1002960" imgH="2793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4968875"/>
                        <a:ext cx="2671762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 rot="16200000">
            <a:off x="5723141" y="5463031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75315" y="6048562"/>
            <a:ext cx="358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“Current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331965" y="6006498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76774" y="1032138"/>
            <a:ext cx="1592178" cy="1491705"/>
            <a:chOff x="1450175" y="1548280"/>
            <a:chExt cx="1592178" cy="1491705"/>
          </a:xfrm>
        </p:grpSpPr>
        <p:grpSp>
          <p:nvGrpSpPr>
            <p:cNvPr id="4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12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5" name="Arc 2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1" name="Arc 2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6345" y="1062774"/>
            <a:ext cx="2028441" cy="1542982"/>
            <a:chOff x="1013912" y="1497002"/>
            <a:chExt cx="2028441" cy="1542982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5693" y="905072"/>
            <a:ext cx="719566" cy="1684994"/>
            <a:chOff x="736524" y="1601230"/>
            <a:chExt cx="719566" cy="1684994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" name="Group 449"/>
            <p:cNvGrpSpPr/>
            <p:nvPr/>
          </p:nvGrpSpPr>
          <p:grpSpPr>
            <a:xfrm>
              <a:off x="785404" y="1743242"/>
              <a:ext cx="670686" cy="1542982"/>
              <a:chOff x="785404" y="1743242"/>
              <a:chExt cx="670686" cy="1542982"/>
            </a:xfrm>
          </p:grpSpPr>
          <p:sp>
            <p:nvSpPr>
              <p:cNvPr id="4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2" name="Group 405"/>
              <p:cNvGrpSpPr/>
              <p:nvPr/>
            </p:nvGrpSpPr>
            <p:grpSpPr>
              <a:xfrm rot="5400000">
                <a:off x="604256" y="243438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990468" y="1373546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7166" y="139285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1332" y="135278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772584"/>
            <a:ext cx="279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“Impedance”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3418915"/>
            <a:ext cx="172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4521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Z=1/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688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739" y="4899804"/>
            <a:ext cx="7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KCL, KVL hold for relationship between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2879" y="4253473"/>
            <a:ext cx="823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think of this as a “generalized Ohm’s law for ac circuits”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Phasor</a:t>
            </a:r>
            <a:r>
              <a:rPr lang="en-US" dirty="0" smtClean="0"/>
              <a:t> to voltage conversion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3245197" y="1524082"/>
          <a:ext cx="50911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15" name="Equation" r:id="rId3" imgW="2997000" imgH="279360" progId="Equation.DSMT4">
                  <p:embed/>
                </p:oleObj>
              </mc:Choice>
              <mc:Fallback>
                <p:oleObj name="Equation" r:id="rId3" imgW="299700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197" y="1524082"/>
                        <a:ext cx="509111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2982804" y="762063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5197" y="592531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 gives us: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5197" y="1154750"/>
            <a:ext cx="395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Compare to definition of current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  <a:endParaRPr lang="en-US" i="1" dirty="0"/>
          </a:p>
        </p:txBody>
      </p:sp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3245197" y="1974549"/>
          <a:ext cx="9493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16" name="Equation" r:id="rId5" imgW="558720" imgH="228600" progId="Equation.DSMT4">
                  <p:embed/>
                </p:oleObj>
              </mc:Choice>
              <mc:Fallback>
                <p:oleObj name="Equation" r:id="rId5" imgW="55872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197" y="1974549"/>
                        <a:ext cx="94932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245197" y="2302985"/>
            <a:ext cx="479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voltage </a:t>
            </a:r>
            <a:r>
              <a:rPr lang="en-US" i="1" dirty="0" err="1" smtClean="0"/>
              <a:t>phasor</a:t>
            </a:r>
            <a:r>
              <a:rPr lang="en-US" i="1" dirty="0" smtClean="0"/>
              <a:t> using generalized Ohm’s law: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59718" y="2688578"/>
            <a:ext cx="128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45197" y="3150243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v(t) from voltage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226855" y="3519575"/>
          <a:ext cx="5170611" cy="72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17" name="Equation" r:id="rId7" imgW="3441600" imgH="482400" progId="Equation.DSMT4">
                  <p:embed/>
                </p:oleObj>
              </mc:Choice>
              <mc:Fallback>
                <p:oleObj name="Equation" r:id="rId7" imgW="344160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5" y="3519575"/>
                        <a:ext cx="5170611" cy="72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407083" y="4365266"/>
          <a:ext cx="64992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18" name="Equation" r:id="rId9" imgW="4508280" imgH="482400" progId="Equation.DSMT4">
                  <p:embed/>
                </p:oleObj>
              </mc:Choice>
              <mc:Fallback>
                <p:oleObj name="Equation" r:id="rId9" imgW="450828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83" y="4365266"/>
                        <a:ext cx="649922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72" name="Object 2"/>
          <p:cNvGraphicFramePr>
            <a:graphicFrameLocks noChangeAspect="1"/>
          </p:cNvGraphicFramePr>
          <p:nvPr/>
        </p:nvGraphicFramePr>
        <p:xfrm>
          <a:off x="757507" y="5259388"/>
          <a:ext cx="7124701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19" name="Equation" r:id="rId11" imgW="4940280" imgH="393480" progId="Equation.DSMT4">
                  <p:embed/>
                </p:oleObj>
              </mc:Choice>
              <mc:Fallback>
                <p:oleObj name="Equation" r:id="rId11" imgW="494028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" y="5259388"/>
                        <a:ext cx="7124701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834"/>
          </a:xfrm>
        </p:spPr>
        <p:txBody>
          <a:bodyPr/>
          <a:lstStyle/>
          <a:p>
            <a:r>
              <a:rPr lang="en-US" dirty="0" smtClean="0"/>
              <a:t>Phase vs. impedance (Z)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7910"/>
            <a:ext cx="279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 general: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204555"/>
            <a:ext cx="4071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 real i.e. Z = x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(t), v(t) “in phase”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056208" y="1882031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731353" y="1882031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6292" name="Object 4"/>
          <p:cNvGraphicFramePr>
            <a:graphicFrameLocks noChangeAspect="1"/>
          </p:cNvGraphicFramePr>
          <p:nvPr/>
        </p:nvGraphicFramePr>
        <p:xfrm>
          <a:off x="2007265" y="2039937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42" name="Equation" r:id="rId3" imgW="241200" imgH="177480" progId="Equation.DSMT4">
                  <p:embed/>
                </p:oleObj>
              </mc:Choice>
              <mc:Fallback>
                <p:oleObj name="Equation" r:id="rId3" imgW="24120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65" y="2039937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3" name="Object 5"/>
          <p:cNvGraphicFramePr>
            <a:graphicFrameLocks noChangeAspect="1"/>
          </p:cNvGraphicFramePr>
          <p:nvPr/>
        </p:nvGraphicFramePr>
        <p:xfrm>
          <a:off x="2680821" y="2039937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43" name="Equation" r:id="rId5" imgW="241200" imgH="177480" progId="Equation.DSMT4">
                  <p:embed/>
                </p:oleObj>
              </mc:Choice>
              <mc:Fallback>
                <p:oleObj name="Equation" r:id="rId5" imgW="24120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21" y="2039937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567113" y="1208088"/>
            <a:ext cx="4837064" cy="2306637"/>
            <a:chOff x="2931582" y="886432"/>
            <a:chExt cx="8116594" cy="3870537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501654" y="2957965"/>
              <a:ext cx="35964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263900" y="2996386"/>
              <a:ext cx="74014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2931582" y="886432"/>
            <a:ext cx="1387852" cy="540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44" name="Equation" r:id="rId7" imgW="520560" imgH="203040" progId="Equation.DSMT4">
                    <p:embed/>
                  </p:oleObj>
                </mc:Choice>
                <mc:Fallback>
                  <p:oleObj name="Equation" r:id="rId7" imgW="520560" imgH="20304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582" y="886432"/>
                          <a:ext cx="1387852" cy="540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10506839" y="3132822"/>
            <a:ext cx="5413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45" name="Equation" r:id="rId9" imgW="203040" imgH="152280" progId="Equation.DSMT4">
                    <p:embed/>
                  </p:oleObj>
                </mc:Choice>
                <mc:Fallback>
                  <p:oleObj name="Equation" r:id="rId9" imgW="203040" imgH="1522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839" y="3132822"/>
                          <a:ext cx="5413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 rot="5400000">
              <a:off x="54083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7799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5354607" y="3115361"/>
            <a:ext cx="373063" cy="406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46" name="Equation" r:id="rId11" imgW="139680" imgH="139680" progId="Equation.DSMT4">
                    <p:embed/>
                  </p:oleObj>
                </mc:Choice>
                <mc:Fallback>
                  <p:oleObj name="Equation" r:id="rId11" imgW="139680" imgH="1396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07" y="3115361"/>
                          <a:ext cx="373063" cy="406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6607146" y="3115359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47" name="Equation" r:id="rId13" imgW="228600" imgH="177480" progId="Equation.DSMT4">
                    <p:embed/>
                  </p:oleObj>
                </mc:Choice>
                <mc:Fallback>
                  <p:oleObj name="Equation" r:id="rId13" imgW="228600" imgH="1774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7146" y="3115359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 rot="5400000">
              <a:off x="82084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95800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8053358" y="3131234"/>
            <a:ext cx="5762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48" name="Equation" r:id="rId15" imgW="215640" imgH="177480" progId="Equation.DSMT4">
                    <p:embed/>
                  </p:oleObj>
                </mc:Choice>
                <mc:Fallback>
                  <p:oleObj name="Equation" r:id="rId15" imgW="21564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3358" y="3131234"/>
                          <a:ext cx="576263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"/>
            <p:cNvGraphicFramePr>
              <a:graphicFrameLocks noChangeAspect="1"/>
            </p:cNvGraphicFramePr>
            <p:nvPr/>
          </p:nvGraphicFramePr>
          <p:xfrm>
            <a:off x="9407196" y="3148697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49" name="Equation" r:id="rId17" imgW="228600" imgH="177480" progId="Equation.DSMT4">
                    <p:embed/>
                  </p:oleObj>
                </mc:Choice>
                <mc:Fallback>
                  <p:oleObj name="Equation" r:id="rId17" imgW="22860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196" y="3148697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1" y="3514725"/>
            <a:ext cx="279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 general: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" y="4051370"/>
            <a:ext cx="4394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imag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i.e. Z = x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(t), v(t) “out of phase 					by 90 degrees”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2056209" y="4728846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731354" y="4728846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2680821" y="4884691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50" name="Equation" r:id="rId19" imgW="241200" imgH="177480" progId="Equation.DSMT4">
                  <p:embed/>
                </p:oleObj>
              </mc:Choice>
              <mc:Fallback>
                <p:oleObj name="Equation" r:id="rId19" imgW="241200" imgH="177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21" y="4884691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2007266" y="4884691"/>
          <a:ext cx="409575" cy="30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51" name="Equation" r:id="rId20" imgW="241200" imgH="177480" progId="Equation.DSMT4">
                  <p:embed/>
                </p:oleObj>
              </mc:Choice>
              <mc:Fallback>
                <p:oleObj name="Equation" r:id="rId20" imgW="241200" imgH="177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66" y="4884691"/>
                        <a:ext cx="409575" cy="303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567114" y="4054903"/>
            <a:ext cx="4837064" cy="2306637"/>
            <a:chOff x="2931582" y="886432"/>
            <a:chExt cx="8116594" cy="3870537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2501654" y="2957965"/>
              <a:ext cx="35964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263900" y="2996386"/>
              <a:ext cx="74014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2931582" y="886432"/>
            <a:ext cx="1387852" cy="540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52" name="Equation" r:id="rId21" imgW="520560" imgH="203040" progId="Equation.DSMT4">
                    <p:embed/>
                  </p:oleObj>
                </mc:Choice>
                <mc:Fallback>
                  <p:oleObj name="Equation" r:id="rId21" imgW="520560" imgH="20304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582" y="886432"/>
                          <a:ext cx="1387852" cy="540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10506839" y="3132822"/>
            <a:ext cx="5413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53" name="Equation" r:id="rId22" imgW="203040" imgH="152280" progId="Equation.DSMT4">
                    <p:embed/>
                  </p:oleObj>
                </mc:Choice>
                <mc:Fallback>
                  <p:oleObj name="Equation" r:id="rId22" imgW="203040" imgH="15228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839" y="3132822"/>
                          <a:ext cx="5413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Connector 37"/>
            <p:cNvCxnSpPr/>
            <p:nvPr/>
          </p:nvCxnSpPr>
          <p:spPr>
            <a:xfrm rot="5400000">
              <a:off x="54083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67799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5354607" y="3115361"/>
            <a:ext cx="373063" cy="406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54" name="Equation" r:id="rId23" imgW="139680" imgH="139680" progId="Equation.DSMT4">
                    <p:embed/>
                  </p:oleObj>
                </mc:Choice>
                <mc:Fallback>
                  <p:oleObj name="Equation" r:id="rId23" imgW="139680" imgH="13968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07" y="3115361"/>
                          <a:ext cx="373063" cy="406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6607146" y="3115359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55" name="Equation" r:id="rId24" imgW="228600" imgH="177480" progId="Equation.DSMT4">
                    <p:embed/>
                  </p:oleObj>
                </mc:Choice>
                <mc:Fallback>
                  <p:oleObj name="Equation" r:id="rId24" imgW="228600" imgH="17748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7146" y="3115359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Connector 41"/>
            <p:cNvCxnSpPr/>
            <p:nvPr/>
          </p:nvCxnSpPr>
          <p:spPr>
            <a:xfrm rot="5400000">
              <a:off x="82084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95800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" name="Object 3"/>
            <p:cNvGraphicFramePr>
              <a:graphicFrameLocks noChangeAspect="1"/>
            </p:cNvGraphicFramePr>
            <p:nvPr/>
          </p:nvGraphicFramePr>
          <p:xfrm>
            <a:off x="8053358" y="3131234"/>
            <a:ext cx="5762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56" name="Equation" r:id="rId25" imgW="215640" imgH="177480" progId="Equation.DSMT4">
                    <p:embed/>
                  </p:oleObj>
                </mc:Choice>
                <mc:Fallback>
                  <p:oleObj name="Equation" r:id="rId25" imgW="215640" imgH="17748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3358" y="3131234"/>
                          <a:ext cx="576263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9407196" y="3148697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457" name="Equation" r:id="rId26" imgW="228600" imgH="177480" progId="Equation.DSMT4">
                    <p:embed/>
                  </p:oleObj>
                </mc:Choice>
                <mc:Fallback>
                  <p:oleObj name="Equation" r:id="rId26" imgW="228600" imgH="17748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196" y="3148697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5" name="Straight Arrow Connector 54"/>
          <p:cNvCxnSpPr/>
          <p:nvPr/>
        </p:nvCxnSpPr>
        <p:spPr>
          <a:xfrm rot="5400000">
            <a:off x="6128659" y="4474030"/>
            <a:ext cx="239486" cy="174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5603" y="4164373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1600" dirty="0"/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6437556" y="4661205"/>
            <a:ext cx="440097" cy="266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683543" y="4236035"/>
            <a:ext cx="482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1129938" y="6361540"/>
            <a:ext cx="786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 problem: Find relationship between phase shift and impedance (Z).</a:t>
            </a:r>
            <a:endParaRPr lang="en-US" dirty="0"/>
          </a:p>
        </p:txBody>
      </p:sp>
      <p:sp>
        <p:nvSpPr>
          <p:cNvPr id="39630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0050" y="4935538"/>
            <a:ext cx="3614738" cy="89535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0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75088" y="4603750"/>
            <a:ext cx="3614737" cy="160020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10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13238" y="2039938"/>
            <a:ext cx="3614737" cy="89535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11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13238" y="1698625"/>
            <a:ext cx="3614737" cy="160020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phasor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7083" y="705880"/>
            <a:ext cx="191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 (students)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786486" y="1959854"/>
            <a:ext cx="2555217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10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 + 30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Volts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116100" y="3885406"/>
          <a:ext cx="20939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4" name="Equation" r:id="rId3" imgW="1231560" imgH="279360" progId="Equation.DSMT4">
                  <p:embed/>
                </p:oleObj>
              </mc:Choice>
              <mc:Fallback>
                <p:oleObj name="Equation" r:id="rId3" imgW="123156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" y="3885406"/>
                        <a:ext cx="209391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2982803" y="762063"/>
            <a:ext cx="3417997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10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 + 30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Volts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5197" y="592531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 gives us: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5197" y="1154750"/>
            <a:ext cx="397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Compare to definition of voltage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  <a:endParaRPr lang="en-US" i="1" dirty="0"/>
          </a:p>
        </p:txBody>
      </p:sp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3244850" y="2017713"/>
          <a:ext cx="9493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5" name="Equation" r:id="rId5" imgW="558720" imgH="177480" progId="Equation.DSMT4">
                  <p:embed/>
                </p:oleObj>
              </mc:Choice>
              <mc:Fallback>
                <p:oleObj name="Equation" r:id="rId5" imgW="5587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017713"/>
                        <a:ext cx="94932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149781" y="2503912"/>
            <a:ext cx="477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current </a:t>
            </a:r>
            <a:r>
              <a:rPr lang="en-US" i="1" dirty="0" err="1" smtClean="0"/>
              <a:t>phasor</a:t>
            </a:r>
            <a:r>
              <a:rPr lang="en-US" i="1" dirty="0" smtClean="0"/>
              <a:t> using generalized Ohm’s law: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4850" y="2864283"/>
            <a:ext cx="266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= 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517081"/>
            <a:ext cx="28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</a:t>
            </a:r>
            <a:r>
              <a:rPr lang="en-US" i="1" dirty="0" err="1" smtClean="0"/>
              <a:t>i</a:t>
            </a:r>
            <a:r>
              <a:rPr lang="en-US" i="1" dirty="0" smtClean="0"/>
              <a:t>(t) from current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399367" name="Object 2"/>
          <p:cNvGraphicFramePr>
            <a:graphicFrameLocks noChangeAspect="1"/>
          </p:cNvGraphicFramePr>
          <p:nvPr/>
        </p:nvGraphicFramePr>
        <p:xfrm>
          <a:off x="3259718" y="1524082"/>
          <a:ext cx="46767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6" name="Equation" r:id="rId7" imgW="3111480" imgH="279360" progId="Equation.DSMT4">
                  <p:embed/>
                </p:oleObj>
              </mc:Choice>
              <mc:Fallback>
                <p:oleObj name="Equation" r:id="rId7" imgW="311148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718" y="1524082"/>
                        <a:ext cx="46767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770741" y="1809796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44091" y="1931972"/>
            <a:ext cx="345281" cy="192881"/>
          </a:xfrm>
          <a:custGeom>
            <a:avLst/>
            <a:gdLst>
              <a:gd name="connsiteX0" fmla="*/ 0 w 707231"/>
              <a:gd name="connsiteY0" fmla="*/ 471487 h 732234"/>
              <a:gd name="connsiteX1" fmla="*/ 235744 w 707231"/>
              <a:gd name="connsiteY1" fmla="*/ 21431 h 732234"/>
              <a:gd name="connsiteX2" fmla="*/ 364331 w 707231"/>
              <a:gd name="connsiteY2" fmla="*/ 342900 h 732234"/>
              <a:gd name="connsiteX3" fmla="*/ 535781 w 707231"/>
              <a:gd name="connsiteY3" fmla="*/ 728662 h 732234"/>
              <a:gd name="connsiteX4" fmla="*/ 707231 w 707231"/>
              <a:gd name="connsiteY4" fmla="*/ 321469 h 7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31" h="732234">
                <a:moveTo>
                  <a:pt x="0" y="471487"/>
                </a:moveTo>
                <a:cubicBezTo>
                  <a:pt x="87511" y="257174"/>
                  <a:pt x="175022" y="42862"/>
                  <a:pt x="235744" y="21431"/>
                </a:cubicBezTo>
                <a:cubicBezTo>
                  <a:pt x="296466" y="0"/>
                  <a:pt x="314325" y="225028"/>
                  <a:pt x="364331" y="342900"/>
                </a:cubicBezTo>
                <a:cubicBezTo>
                  <a:pt x="414337" y="460772"/>
                  <a:pt x="478631" y="732234"/>
                  <a:pt x="535781" y="728662"/>
                </a:cubicBezTo>
                <a:cubicBezTo>
                  <a:pt x="592931" y="725090"/>
                  <a:pt x="650081" y="523279"/>
                  <a:pt x="707231" y="32146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732377" y="2579927"/>
            <a:ext cx="5687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69380" y="1565548"/>
            <a:ext cx="4884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(instructor)</a:t>
            </a:r>
            <a:endParaRPr lang="en-US" dirty="0"/>
          </a:p>
        </p:txBody>
      </p:sp>
      <p:grpSp>
        <p:nvGrpSpPr>
          <p:cNvPr id="12" name="Group 31"/>
          <p:cNvGrpSpPr/>
          <p:nvPr/>
        </p:nvGrpSpPr>
        <p:grpSpPr>
          <a:xfrm rot="10800000">
            <a:off x="2455457" y="311261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1079683" y="438889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1457786" y="1604658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0055" y="224177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010217" y="193128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1017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5813" y="1295400"/>
            <a:ext cx="349250" cy="9525"/>
          </a:xfrm>
          <a:custGeom>
            <a:avLst/>
            <a:gdLst>
              <a:gd name="T0" fmla="+- 0 2256 2182"/>
              <a:gd name="T1" fmla="*/ T0 w 971"/>
              <a:gd name="T2" fmla="+- 0 3599 3599"/>
              <a:gd name="T3" fmla="*/ 3599 h 25"/>
              <a:gd name="T4" fmla="+- 0 2231 2182"/>
              <a:gd name="T5" fmla="*/ T4 w 971"/>
              <a:gd name="T6" fmla="+- 0 3599 3599"/>
              <a:gd name="T7" fmla="*/ 3599 h 25"/>
              <a:gd name="T8" fmla="+- 0 2114 2182"/>
              <a:gd name="T9" fmla="*/ T8 w 971"/>
              <a:gd name="T10" fmla="+- 0 3599 3599"/>
              <a:gd name="T11" fmla="*/ 3599 h 25"/>
              <a:gd name="T12" fmla="+- 0 2234 2182"/>
              <a:gd name="T13" fmla="*/ T12 w 971"/>
              <a:gd name="T14" fmla="+- 0 3599 3599"/>
              <a:gd name="T15" fmla="*/ 3599 h 25"/>
              <a:gd name="T16" fmla="+- 0 2452 2182"/>
              <a:gd name="T17" fmla="*/ T16 w 971"/>
              <a:gd name="T18" fmla="+- 0 3599 3599"/>
              <a:gd name="T19" fmla="*/ 3599 h 25"/>
              <a:gd name="T20" fmla="+- 0 2975 2182"/>
              <a:gd name="T21" fmla="*/ T20 w 971"/>
              <a:gd name="T22" fmla="+- 0 3500 3599"/>
              <a:gd name="T23" fmla="*/ 3500 h 25"/>
              <a:gd name="T24" fmla="+- 0 3152 2182"/>
              <a:gd name="T25" fmla="*/ T24 w 971"/>
              <a:gd name="T26" fmla="+- 0 3623 3599"/>
              <a:gd name="T27" fmla="*/ 3623 h 25"/>
              <a:gd name="T28" fmla="+- 0 3033 2182"/>
              <a:gd name="T29" fmla="*/ T28 w 971"/>
              <a:gd name="T30" fmla="+- 0 3623 3599"/>
              <a:gd name="T31" fmla="*/ 3623 h 25"/>
              <a:gd name="T32" fmla="+- 0 2921 2182"/>
              <a:gd name="T33" fmla="*/ T32 w 971"/>
              <a:gd name="T34" fmla="+- 0 3607 3599"/>
              <a:gd name="T35" fmla="*/ 3607 h 25"/>
              <a:gd name="T36" fmla="+- 0 2804 2182"/>
              <a:gd name="T37" fmla="*/ T36 w 971"/>
              <a:gd name="T38" fmla="+- 0 3599 3599"/>
              <a:gd name="T39" fmla="*/ 3599 h 25"/>
              <a:gd name="T40" fmla="+- 0 2705 2182"/>
              <a:gd name="T41" fmla="*/ T40 w 971"/>
              <a:gd name="T42" fmla="+- 0 3593 3599"/>
              <a:gd name="T43" fmla="*/ 3593 h 25"/>
              <a:gd name="T44" fmla="+- 0 2603 2182"/>
              <a:gd name="T45" fmla="*/ T44 w 971"/>
              <a:gd name="T46" fmla="+- 0 3599 3599"/>
              <a:gd name="T47" fmla="*/ 3599 h 25"/>
              <a:gd name="T48" fmla="+- 0 2504 2182"/>
              <a:gd name="T49" fmla="*/ T48 w 971"/>
              <a:gd name="T50" fmla="+- 0 3599 3599"/>
              <a:gd name="T51" fmla="*/ 3599 h 25"/>
              <a:gd name="T52" fmla="+- 0 2344 2182"/>
              <a:gd name="T53" fmla="*/ T52 w 971"/>
              <a:gd name="T54" fmla="+- 0 3599 3599"/>
              <a:gd name="T55" fmla="*/ 3599 h 25"/>
              <a:gd name="T56" fmla="+- 0 2536 2182"/>
              <a:gd name="T57" fmla="*/ T56 w 971"/>
              <a:gd name="T58" fmla="+- 0 3599 3599"/>
              <a:gd name="T59" fmla="*/ 3599 h 25"/>
              <a:gd name="T60" fmla="+- 0 2582 2182"/>
              <a:gd name="T61" fmla="*/ T60 w 971"/>
              <a:gd name="T62" fmla="+- 0 3599 3599"/>
              <a:gd name="T63" fmla="*/ 3599 h 25"/>
              <a:gd name="T64" fmla="+- 0 2721 2182"/>
              <a:gd name="T65" fmla="*/ T64 w 971"/>
              <a:gd name="T66" fmla="+- 0 3599 3599"/>
              <a:gd name="T67" fmla="*/ 3599 h 25"/>
              <a:gd name="T68" fmla="+- 0 2861 2182"/>
              <a:gd name="T69" fmla="*/ T68 w 971"/>
              <a:gd name="T70" fmla="+- 0 3599 3599"/>
              <a:gd name="T71" fmla="*/ 3599 h 25"/>
              <a:gd name="T72" fmla="+- 0 3000 2182"/>
              <a:gd name="T73" fmla="*/ T72 w 971"/>
              <a:gd name="T74" fmla="+- 0 3599 3599"/>
              <a:gd name="T75" fmla="*/ 3599 h 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971" h="25" extrusionOk="0">
                <a:moveTo>
                  <a:pt x="74" y="0"/>
                </a:moveTo>
                <a:cubicBezTo>
                  <a:pt x="49" y="0"/>
                  <a:pt x="-68" y="0"/>
                  <a:pt x="52" y="0"/>
                </a:cubicBezTo>
                <a:cubicBezTo>
                  <a:pt x="270" y="0"/>
                  <a:pt x="793" y="-99"/>
                  <a:pt x="970" y="24"/>
                </a:cubicBezTo>
                <a:cubicBezTo>
                  <a:pt x="851" y="24"/>
                  <a:pt x="739" y="8"/>
                  <a:pt x="622" y="0"/>
                </a:cubicBezTo>
                <a:cubicBezTo>
                  <a:pt x="523" y="-6"/>
                  <a:pt x="421" y="0"/>
                  <a:pt x="322" y="0"/>
                </a:cubicBezTo>
                <a:cubicBezTo>
                  <a:pt x="162" y="0"/>
                  <a:pt x="354" y="0"/>
                  <a:pt x="400" y="0"/>
                </a:cubicBezTo>
                <a:cubicBezTo>
                  <a:pt x="539" y="0"/>
                  <a:pt x="679" y="0"/>
                  <a:pt x="818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18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98613" y="1787525"/>
            <a:ext cx="654050" cy="636588"/>
          </a:xfrm>
          <a:custGeom>
            <a:avLst/>
            <a:gdLst>
              <a:gd name="T0" fmla="+- 0 4567 4441"/>
              <a:gd name="T1" fmla="*/ T0 w 1816"/>
              <a:gd name="T2" fmla="+- 0 6731 4966"/>
              <a:gd name="T3" fmla="*/ 6731 h 1766"/>
              <a:gd name="T4" fmla="+- 0 4493 4441"/>
              <a:gd name="T5" fmla="*/ T4 w 1816"/>
              <a:gd name="T6" fmla="+- 0 6731 4966"/>
              <a:gd name="T7" fmla="*/ 6731 h 1766"/>
              <a:gd name="T8" fmla="+- 0 4467 4441"/>
              <a:gd name="T9" fmla="*/ T8 w 1816"/>
              <a:gd name="T10" fmla="+- 0 6606 4966"/>
              <a:gd name="T11" fmla="*/ 6606 h 1766"/>
              <a:gd name="T12" fmla="+- 0 4441 4441"/>
              <a:gd name="T13" fmla="*/ T12 w 1816"/>
              <a:gd name="T14" fmla="+- 0 6405 4966"/>
              <a:gd name="T15" fmla="*/ 6405 h 1766"/>
              <a:gd name="T16" fmla="+- 0 4467 4441"/>
              <a:gd name="T17" fmla="*/ T16 w 1816"/>
              <a:gd name="T18" fmla="+- 0 6035 4966"/>
              <a:gd name="T19" fmla="*/ 6035 h 1766"/>
              <a:gd name="T20" fmla="+- 0 4541 4441"/>
              <a:gd name="T21" fmla="*/ T20 w 1816"/>
              <a:gd name="T22" fmla="+- 0 5734 4966"/>
              <a:gd name="T23" fmla="*/ 5734 h 1766"/>
              <a:gd name="T24" fmla="+- 0 4667 4441"/>
              <a:gd name="T25" fmla="*/ T24 w 1816"/>
              <a:gd name="T26" fmla="+- 0 5461 4966"/>
              <a:gd name="T27" fmla="*/ 5461 h 1766"/>
              <a:gd name="T28" fmla="+- 0 4916 4441"/>
              <a:gd name="T29" fmla="*/ T28 w 1816"/>
              <a:gd name="T30" fmla="+- 0 5191 4966"/>
              <a:gd name="T31" fmla="*/ 5191 h 1766"/>
              <a:gd name="T32" fmla="+- 0 5238 4441"/>
              <a:gd name="T33" fmla="*/ T32 w 1816"/>
              <a:gd name="T34" fmla="+- 0 4990 4966"/>
              <a:gd name="T35" fmla="*/ 4990 h 1766"/>
              <a:gd name="T36" fmla="+- 0 5508 4441"/>
              <a:gd name="T37" fmla="*/ T36 w 1816"/>
              <a:gd name="T38" fmla="+- 0 4966 4966"/>
              <a:gd name="T39" fmla="*/ 4966 h 1766"/>
              <a:gd name="T40" fmla="+- 0 5782 4441"/>
              <a:gd name="T41" fmla="*/ T40 w 1816"/>
              <a:gd name="T42" fmla="+- 0 5340 4966"/>
              <a:gd name="T43" fmla="*/ 5340 h 1766"/>
              <a:gd name="T44" fmla="+- 0 5882 4441"/>
              <a:gd name="T45" fmla="*/ T44 w 1816"/>
              <a:gd name="T46" fmla="+- 0 5613 4966"/>
              <a:gd name="T47" fmla="*/ 5613 h 1766"/>
              <a:gd name="T48" fmla="+- 0 5882 4441"/>
              <a:gd name="T49" fmla="*/ T48 w 1816"/>
              <a:gd name="T50" fmla="+- 0 5686 4966"/>
              <a:gd name="T51" fmla="*/ 5686 h 1766"/>
              <a:gd name="T52" fmla="+- 0 5586 4441"/>
              <a:gd name="T53" fmla="*/ T52 w 1816"/>
              <a:gd name="T54" fmla="+- 0 5585 4966"/>
              <a:gd name="T55" fmla="*/ 5585 h 1766"/>
              <a:gd name="T56" fmla="+- 0 5560 4441"/>
              <a:gd name="T57" fmla="*/ T56 w 1816"/>
              <a:gd name="T58" fmla="+- 0 5585 4966"/>
              <a:gd name="T59" fmla="*/ 5585 h 1766"/>
              <a:gd name="T60" fmla="+- 0 5734 4441"/>
              <a:gd name="T61" fmla="*/ T60 w 1816"/>
              <a:gd name="T62" fmla="+- 0 5613 4966"/>
              <a:gd name="T63" fmla="*/ 5613 h 1766"/>
              <a:gd name="T64" fmla="+- 0 5956 4441"/>
              <a:gd name="T65" fmla="*/ T64 w 1816"/>
              <a:gd name="T66" fmla="+- 0 5710 4966"/>
              <a:gd name="T67" fmla="*/ 5710 h 1766"/>
              <a:gd name="T68" fmla="+- 0 6131 4441"/>
              <a:gd name="T69" fmla="*/ T68 w 1816"/>
              <a:gd name="T70" fmla="+- 0 5710 4966"/>
              <a:gd name="T71" fmla="*/ 5710 h 1766"/>
              <a:gd name="T72" fmla="+- 0 6256 4441"/>
              <a:gd name="T73" fmla="*/ T72 w 1816"/>
              <a:gd name="T74" fmla="+- 0 5436 4966"/>
              <a:gd name="T75" fmla="*/ 5436 h 1766"/>
              <a:gd name="T76" fmla="+- 0 6256 4441"/>
              <a:gd name="T77" fmla="*/ T76 w 1816"/>
              <a:gd name="T78" fmla="+- 0 5340 4966"/>
              <a:gd name="T79" fmla="*/ 5340 h 176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</a:cxnLst>
            <a:rect l="0" t="0" r="r" b="b"/>
            <a:pathLst>
              <a:path w="1816" h="1766" extrusionOk="0">
                <a:moveTo>
                  <a:pt x="126" y="1765"/>
                </a:moveTo>
                <a:cubicBezTo>
                  <a:pt x="101" y="1765"/>
                  <a:pt x="77" y="1765"/>
                  <a:pt x="52" y="1765"/>
                </a:cubicBezTo>
                <a:cubicBezTo>
                  <a:pt x="46" y="1715"/>
                  <a:pt x="39" y="1688"/>
                  <a:pt x="26" y="1640"/>
                </a:cubicBezTo>
                <a:cubicBezTo>
                  <a:pt x="7" y="1572"/>
                  <a:pt x="0" y="1514"/>
                  <a:pt x="0" y="1439"/>
                </a:cubicBezTo>
                <a:cubicBezTo>
                  <a:pt x="0" y="1310"/>
                  <a:pt x="13" y="1194"/>
                  <a:pt x="26" y="1069"/>
                </a:cubicBezTo>
                <a:cubicBezTo>
                  <a:pt x="37" y="963"/>
                  <a:pt x="65" y="871"/>
                  <a:pt x="100" y="768"/>
                </a:cubicBezTo>
                <a:cubicBezTo>
                  <a:pt x="136" y="665"/>
                  <a:pt x="165" y="586"/>
                  <a:pt x="226" y="495"/>
                </a:cubicBezTo>
                <a:cubicBezTo>
                  <a:pt x="292" y="395"/>
                  <a:pt x="382" y="301"/>
                  <a:pt x="475" y="225"/>
                </a:cubicBezTo>
                <a:cubicBezTo>
                  <a:pt x="564" y="153"/>
                  <a:pt x="693" y="73"/>
                  <a:pt x="797" y="24"/>
                </a:cubicBezTo>
                <a:cubicBezTo>
                  <a:pt x="859" y="-5"/>
                  <a:pt x="1003" y="-23"/>
                  <a:pt x="1067" y="0"/>
                </a:cubicBezTo>
                <a:cubicBezTo>
                  <a:pt x="1207" y="49"/>
                  <a:pt x="1295" y="248"/>
                  <a:pt x="1341" y="374"/>
                </a:cubicBezTo>
                <a:cubicBezTo>
                  <a:pt x="1369" y="450"/>
                  <a:pt x="1427" y="568"/>
                  <a:pt x="1441" y="647"/>
                </a:cubicBezTo>
                <a:cubicBezTo>
                  <a:pt x="1445" y="671"/>
                  <a:pt x="1438" y="696"/>
                  <a:pt x="1441" y="720"/>
                </a:cubicBezTo>
              </a:path>
              <a:path w="1816" h="1766" extrusionOk="0">
                <a:moveTo>
                  <a:pt x="1145" y="619"/>
                </a:moveTo>
                <a:cubicBezTo>
                  <a:pt x="1136" y="619"/>
                  <a:pt x="1128" y="619"/>
                  <a:pt x="1119" y="619"/>
                </a:cubicBezTo>
                <a:cubicBezTo>
                  <a:pt x="1184" y="573"/>
                  <a:pt x="1223" y="621"/>
                  <a:pt x="1293" y="647"/>
                </a:cubicBezTo>
                <a:cubicBezTo>
                  <a:pt x="1370" y="676"/>
                  <a:pt x="1441" y="708"/>
                  <a:pt x="1515" y="744"/>
                </a:cubicBezTo>
                <a:cubicBezTo>
                  <a:pt x="1583" y="777"/>
                  <a:pt x="1629" y="776"/>
                  <a:pt x="1690" y="744"/>
                </a:cubicBezTo>
                <a:cubicBezTo>
                  <a:pt x="1772" y="701"/>
                  <a:pt x="1804" y="560"/>
                  <a:pt x="1815" y="470"/>
                </a:cubicBezTo>
                <a:cubicBezTo>
                  <a:pt x="1815" y="438"/>
                  <a:pt x="1815" y="406"/>
                  <a:pt x="1815" y="37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606</Words>
  <Application>Microsoft Macintosh PowerPoint</Application>
  <PresentationFormat>On-screen Show (4:3)</PresentationFormat>
  <Paragraphs>197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Acrobat Document</vt:lpstr>
      <vt:lpstr>Equation</vt:lpstr>
      <vt:lpstr>EECS 70A: Network Analysis</vt:lpstr>
      <vt:lpstr>Wireless Communications</vt:lpstr>
      <vt:lpstr>Frequency Allocations</vt:lpstr>
      <vt:lpstr>Phasors</vt:lpstr>
      <vt:lpstr>Circuits</vt:lpstr>
      <vt:lpstr>Phasor to voltage conversion</vt:lpstr>
      <vt:lpstr>Phase vs. impedance (Z)</vt:lpstr>
      <vt:lpstr>Example phasor problem</vt:lpstr>
      <vt:lpstr>Example problem #3</vt:lpstr>
      <vt:lpstr>High pass filter</vt:lpstr>
      <vt:lpstr>Low pass filter</vt:lpstr>
      <vt:lpstr>“Transfer function”</vt:lpstr>
      <vt:lpstr>RC transfer function</vt:lpstr>
      <vt:lpstr>Example problem #4</vt:lpstr>
      <vt:lpstr>Band pass filter (RLC)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1041</cp:revision>
  <dcterms:created xsi:type="dcterms:W3CDTF">2010-03-26T00:11:49Z</dcterms:created>
  <dcterms:modified xsi:type="dcterms:W3CDTF">2014-03-05T00:42:00Z</dcterms:modified>
</cp:coreProperties>
</file>