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5" r:id="rId3"/>
    <p:sldId id="476" r:id="rId4"/>
    <p:sldId id="477" r:id="rId5"/>
    <p:sldId id="478" r:id="rId6"/>
    <p:sldId id="479" r:id="rId7"/>
    <p:sldId id="480" r:id="rId8"/>
    <p:sldId id="481" r:id="rId9"/>
    <p:sldId id="482" r:id="rId10"/>
    <p:sldId id="483" r:id="rId11"/>
    <p:sldId id="484" r:id="rId12"/>
    <p:sldId id="485" r:id="rId13"/>
    <p:sldId id="486" r:id="rId14"/>
    <p:sldId id="487" r:id="rId15"/>
    <p:sldId id="488" r:id="rId16"/>
    <p:sldId id="489" r:id="rId17"/>
    <p:sldId id="283" r:id="rId18"/>
    <p:sldId id="291" r:id="rId1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7" autoAdjust="0"/>
    <p:restoredTop sz="94343" autoAdjust="0"/>
  </p:normalViewPr>
  <p:slideViewPr>
    <p:cSldViewPr snapToGrid="0" snapToObjects="1">
      <p:cViewPr>
        <p:scale>
          <a:sx n="130" d="100"/>
          <a:sy n="130" d="100"/>
        </p:scale>
        <p:origin x="-6048" y="-1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522" y="-10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18.wmf"/><Relationship Id="rId8" Type="http://schemas.openxmlformats.org/officeDocument/2006/relationships/image" Target="../media/image19.wmf"/><Relationship Id="rId9" Type="http://schemas.openxmlformats.org/officeDocument/2006/relationships/image" Target="../media/image20.wmf"/><Relationship Id="rId10" Type="http://schemas.openxmlformats.org/officeDocument/2006/relationships/image" Target="../media/image21.wmf"/><Relationship Id="rId1" Type="http://schemas.openxmlformats.org/officeDocument/2006/relationships/image" Target="../media/image13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6" Type="http://schemas.openxmlformats.org/officeDocument/2006/relationships/image" Target="../media/image27.wmf"/><Relationship Id="rId7" Type="http://schemas.openxmlformats.org/officeDocument/2006/relationships/image" Target="../media/image28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4" Type="http://schemas.openxmlformats.org/officeDocument/2006/relationships/image" Target="../media/image32.wmf"/><Relationship Id="rId5" Type="http://schemas.openxmlformats.org/officeDocument/2006/relationships/image" Target="../media/image33.wmf"/><Relationship Id="rId6" Type="http://schemas.openxmlformats.org/officeDocument/2006/relationships/image" Target="../media/image34.wmf"/><Relationship Id="rId7" Type="http://schemas.openxmlformats.org/officeDocument/2006/relationships/image" Target="../media/image35.wmf"/><Relationship Id="rId8" Type="http://schemas.openxmlformats.org/officeDocument/2006/relationships/image" Target="../media/image36.wmf"/><Relationship Id="rId9" Type="http://schemas.openxmlformats.org/officeDocument/2006/relationships/image" Target="../media/image37.wmf"/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4" Type="http://schemas.openxmlformats.org/officeDocument/2006/relationships/image" Target="../media/image41.wmf"/><Relationship Id="rId1" Type="http://schemas.openxmlformats.org/officeDocument/2006/relationships/image" Target="../media/image38.wmf"/><Relationship Id="rId2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947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99" tIns="48501" rIns="96999" bIns="485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99" tIns="48501" rIns="96999" bIns="485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9" tIns="48501" rIns="96999" bIns="48501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099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2014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3/4/14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hyperlink" Target="http://pubs.usgs.gov/circ/c1143/html/fig3.jpg" TargetMode="External"/><Relationship Id="rId6" Type="http://schemas.openxmlformats.org/officeDocument/2006/relationships/image" Target="../media/image3.jpeg"/><Relationship Id="rId7" Type="http://schemas.openxmlformats.org/officeDocument/2006/relationships/hyperlink" Target="http://www.coloradocollege.edu/dept/PC/RepresentativePhy/Pages/Photoshop/Problem%20Pictures/Nuclear%20Plant.jpg" TargetMode="External"/><Relationship Id="rId8" Type="http://schemas.openxmlformats.org/officeDocument/2006/relationships/image" Target="../media/image4.jpeg"/><Relationship Id="rId9" Type="http://schemas.openxmlformats.org/officeDocument/2006/relationships/hyperlink" Target="http://3.bp.blogspot.com/_tUGQsLoAUMs/SKDCcJcMdSI/AAAAAAAAAww/Hkpk6CcrDoA/s400/brightsource-solar-mojave2.jpg" TargetMode="External"/><Relationship Id="rId10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cache4.asset-cache.net/xc/51155301.jpg?v=1&amp;c=IWSAsset&amp;k=2&amp;d=77BFBA49EF878921F7C3FC3F69D929FD5E36A0AFA7DEBA3C14B1989E644C7C3F7A3192BABEDFA279F06BF04B24B4128C" TargetMode="Externa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11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20" Type="http://schemas.openxmlformats.org/officeDocument/2006/relationships/image" Target="../media/image20.wmf"/><Relationship Id="rId21" Type="http://schemas.openxmlformats.org/officeDocument/2006/relationships/oleObject" Target="../embeddings/oleObject17.bin"/><Relationship Id="rId22" Type="http://schemas.openxmlformats.org/officeDocument/2006/relationships/image" Target="../media/image21.wmf"/><Relationship Id="rId10" Type="http://schemas.openxmlformats.org/officeDocument/2006/relationships/image" Target="../media/image15.wmf"/><Relationship Id="rId11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13" Type="http://schemas.openxmlformats.org/officeDocument/2006/relationships/oleObject" Target="../embeddings/oleObject13.bin"/><Relationship Id="rId14" Type="http://schemas.openxmlformats.org/officeDocument/2006/relationships/image" Target="../media/image17.wmf"/><Relationship Id="rId15" Type="http://schemas.openxmlformats.org/officeDocument/2006/relationships/oleObject" Target="../embeddings/oleObject14.bin"/><Relationship Id="rId16" Type="http://schemas.openxmlformats.org/officeDocument/2006/relationships/image" Target="../media/image18.wmf"/><Relationship Id="rId17" Type="http://schemas.openxmlformats.org/officeDocument/2006/relationships/oleObject" Target="../embeddings/oleObject15.bin"/><Relationship Id="rId18" Type="http://schemas.openxmlformats.org/officeDocument/2006/relationships/image" Target="../media/image19.wmf"/><Relationship Id="rId19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27.wmf"/><Relationship Id="rId15" Type="http://schemas.openxmlformats.org/officeDocument/2006/relationships/oleObject" Target="../embeddings/oleObject24.bin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4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20" Type="http://schemas.openxmlformats.org/officeDocument/2006/relationships/image" Target="../media/image37.wmf"/><Relationship Id="rId10" Type="http://schemas.openxmlformats.org/officeDocument/2006/relationships/image" Target="../media/image32.wmf"/><Relationship Id="rId11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13" Type="http://schemas.openxmlformats.org/officeDocument/2006/relationships/oleObject" Target="../embeddings/oleObject30.bin"/><Relationship Id="rId14" Type="http://schemas.openxmlformats.org/officeDocument/2006/relationships/image" Target="../media/image34.wmf"/><Relationship Id="rId15" Type="http://schemas.openxmlformats.org/officeDocument/2006/relationships/oleObject" Target="../embeddings/oleObject31.bin"/><Relationship Id="rId16" Type="http://schemas.openxmlformats.org/officeDocument/2006/relationships/image" Target="../media/image35.wmf"/><Relationship Id="rId17" Type="http://schemas.openxmlformats.org/officeDocument/2006/relationships/oleObject" Target="../embeddings/oleObject32.bin"/><Relationship Id="rId18" Type="http://schemas.openxmlformats.org/officeDocument/2006/relationships/image" Target="../media/image36.wmf"/><Relationship Id="rId19" Type="http://schemas.openxmlformats.org/officeDocument/2006/relationships/oleObject" Target="../embeddings/oleObject3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25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39.wmf"/><Relationship Id="rId7" Type="http://schemas.openxmlformats.org/officeDocument/2006/relationships/oleObject" Target="../embeddings/oleObject36.bin"/><Relationship Id="rId8" Type="http://schemas.openxmlformats.org/officeDocument/2006/relationships/image" Target="../media/image40.wmf"/><Relationship Id="rId9" Type="http://schemas.openxmlformats.org/officeDocument/2006/relationships/oleObject" Target="../embeddings/oleObject37.bin"/><Relationship Id="rId10" Type="http://schemas.openxmlformats.org/officeDocument/2006/relationships/image" Target="../media/image4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11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2268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Announcement #1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958334"/>
            <a:ext cx="416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eq</a:t>
            </a:r>
            <a:r>
              <a:rPr lang="en-US" dirty="0" smtClean="0"/>
              <a:t> for this circuit: (instructor)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 rot="5400000">
            <a:off x="1295659" y="953952"/>
            <a:ext cx="719566" cy="1684994"/>
            <a:chOff x="736524" y="1601230"/>
            <a:chExt cx="719566" cy="1684994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" name="Group 449"/>
            <p:cNvGrpSpPr/>
            <p:nvPr/>
          </p:nvGrpSpPr>
          <p:grpSpPr>
            <a:xfrm>
              <a:off x="785404" y="1743244"/>
              <a:ext cx="670688" cy="1542982"/>
              <a:chOff x="785404" y="1743244"/>
              <a:chExt cx="670688" cy="1542982"/>
            </a:xfrm>
          </p:grpSpPr>
          <p:sp>
            <p:nvSpPr>
              <p:cNvPr id="19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20" name="Group 405"/>
              <p:cNvGrpSpPr/>
              <p:nvPr/>
            </p:nvGrpSpPr>
            <p:grpSpPr>
              <a:xfrm rot="5400000">
                <a:off x="604258" y="2434391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2" name="Group 31"/>
          <p:cNvGrpSpPr/>
          <p:nvPr/>
        </p:nvGrpSpPr>
        <p:grpSpPr>
          <a:xfrm rot="5400000">
            <a:off x="2838640" y="643049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6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9" name="Group 82"/>
          <p:cNvGrpSpPr/>
          <p:nvPr/>
        </p:nvGrpSpPr>
        <p:grpSpPr>
          <a:xfrm rot="5400000">
            <a:off x="2912280" y="1648766"/>
            <a:ext cx="378996" cy="1491705"/>
            <a:chOff x="2599211" y="4506635"/>
            <a:chExt cx="378996" cy="1890454"/>
          </a:xfrm>
        </p:grpSpPr>
        <p:cxnSp>
          <p:nvCxnSpPr>
            <p:cNvPr id="54" name="Straight Connector 53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57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70" name="Arc 6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8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68" name="Arc 6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66" name="Arc 6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64" name="Arc 6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62" name="Arc 6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56" name="Straight Connector 55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itle 1"/>
          <p:cNvSpPr txBox="1">
            <a:spLocks/>
          </p:cNvSpPr>
          <p:nvPr/>
        </p:nvSpPr>
        <p:spPr>
          <a:xfrm>
            <a:off x="2623338" y="1913434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2031887" y="2088851"/>
            <a:ext cx="6480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3575223" y="2089206"/>
            <a:ext cx="6473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898906" y="2076425"/>
            <a:ext cx="14149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847630" y="2412891"/>
            <a:ext cx="512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958334"/>
            <a:ext cx="416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eq</a:t>
            </a:r>
            <a:r>
              <a:rPr lang="en-US" dirty="0" smtClean="0"/>
              <a:t> for this circuit: (students)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H="1" flipV="1">
            <a:off x="2313663" y="2090681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H="1" flipV="1">
            <a:off x="3034770" y="2087577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2397554" y="132766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6200000" flipH="1" flipV="1">
            <a:off x="2638120" y="2102115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 flipV="1">
            <a:off x="2790520" y="2102115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15"/>
          <p:cNvGrpSpPr/>
          <p:nvPr/>
        </p:nvGrpSpPr>
        <p:grpSpPr>
          <a:xfrm rot="5400000">
            <a:off x="1295659" y="953952"/>
            <a:ext cx="719566" cy="1684994"/>
            <a:chOff x="736524" y="1601230"/>
            <a:chExt cx="719566" cy="1684994"/>
          </a:xfrm>
        </p:grpSpPr>
        <p:sp>
          <p:nvSpPr>
            <p:cNvPr id="17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8" name="Group 449"/>
            <p:cNvGrpSpPr/>
            <p:nvPr/>
          </p:nvGrpSpPr>
          <p:grpSpPr>
            <a:xfrm>
              <a:off x="785404" y="1743244"/>
              <a:ext cx="670688" cy="1542982"/>
              <a:chOff x="785404" y="1743244"/>
              <a:chExt cx="670688" cy="1542982"/>
            </a:xfrm>
          </p:grpSpPr>
          <p:sp>
            <p:nvSpPr>
              <p:cNvPr id="19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1" name="Group 405"/>
              <p:cNvGrpSpPr/>
              <p:nvPr/>
            </p:nvGrpSpPr>
            <p:grpSpPr>
              <a:xfrm rot="5400000">
                <a:off x="604258" y="2434391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2" name="Group 31"/>
          <p:cNvGrpSpPr/>
          <p:nvPr/>
        </p:nvGrpSpPr>
        <p:grpSpPr>
          <a:xfrm rot="5400000">
            <a:off x="3810782" y="953955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4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958334"/>
            <a:ext cx="56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dirty="0" smtClean="0"/>
              <a:t>(t), V</a:t>
            </a:r>
            <a:r>
              <a:rPr lang="en-US" baseline="-25000" dirty="0" smtClean="0"/>
              <a:t>1</a:t>
            </a:r>
            <a:r>
              <a:rPr lang="en-US" dirty="0" smtClean="0"/>
              <a:t>(t), V</a:t>
            </a:r>
            <a:r>
              <a:rPr lang="en-US" baseline="-25000" dirty="0" smtClean="0"/>
              <a:t>2</a:t>
            </a:r>
            <a:r>
              <a:rPr lang="en-US" dirty="0" smtClean="0"/>
              <a:t>(t) for this circuit: (instructor)</a:t>
            </a:r>
            <a:endParaRPr lang="en-US" dirty="0"/>
          </a:p>
        </p:txBody>
      </p:sp>
      <p:grpSp>
        <p:nvGrpSpPr>
          <p:cNvPr id="12" name="Group 31"/>
          <p:cNvGrpSpPr/>
          <p:nvPr/>
        </p:nvGrpSpPr>
        <p:grpSpPr>
          <a:xfrm rot="10800000">
            <a:off x="2455457" y="3112617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4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1079683" y="4388894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36047" y="4646053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33"/>
          <p:cNvGrpSpPr/>
          <p:nvPr/>
        </p:nvGrpSpPr>
        <p:grpSpPr>
          <a:xfrm>
            <a:off x="1457786" y="1604658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183898" y="2810552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2870967" y="33757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893409" y="405512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836342" y="360669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1090055" y="2241778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1329839" y="1604658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010217" y="1931283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958334"/>
            <a:ext cx="56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dirty="0" smtClean="0"/>
              <a:t>(t), V</a:t>
            </a:r>
            <a:r>
              <a:rPr lang="en-US" baseline="-25000" dirty="0" smtClean="0"/>
              <a:t>1</a:t>
            </a:r>
            <a:r>
              <a:rPr lang="en-US" dirty="0" smtClean="0"/>
              <a:t>(t), V</a:t>
            </a:r>
            <a:r>
              <a:rPr lang="en-US" baseline="-25000" dirty="0" smtClean="0"/>
              <a:t>2</a:t>
            </a:r>
            <a:r>
              <a:rPr lang="en-US" dirty="0" smtClean="0"/>
              <a:t>(t) for this circuit: (students)</a:t>
            </a:r>
            <a:endParaRPr lang="en-US" dirty="0"/>
          </a:p>
        </p:txBody>
      </p:sp>
      <p:grpSp>
        <p:nvGrpSpPr>
          <p:cNvPr id="4" name="Group 31"/>
          <p:cNvGrpSpPr/>
          <p:nvPr/>
        </p:nvGrpSpPr>
        <p:grpSpPr>
          <a:xfrm rot="10800000">
            <a:off x="2455457" y="1670467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6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17164" y="4126373"/>
            <a:ext cx="10393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36047" y="4646053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5400000">
            <a:off x="2813900" y="19232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836342" y="260260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2779275" y="215417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 flipH="1" flipV="1">
            <a:off x="2445069" y="1706050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itle 1"/>
          <p:cNvSpPr txBox="1">
            <a:spLocks/>
          </p:cNvSpPr>
          <p:nvPr/>
        </p:nvSpPr>
        <p:spPr>
          <a:xfrm rot="16200000">
            <a:off x="-183898" y="2810552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I(t)=I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2870967" y="33757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893409" y="405512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836342" y="360669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10800000">
            <a:off x="1329839" y="1604658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970751" y="2034809"/>
            <a:ext cx="7337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Group 82"/>
          <p:cNvGrpSpPr/>
          <p:nvPr/>
        </p:nvGrpSpPr>
        <p:grpSpPr>
          <a:xfrm>
            <a:off x="2328827" y="3159586"/>
            <a:ext cx="378996" cy="1491705"/>
            <a:chOff x="2599211" y="4506635"/>
            <a:chExt cx="378996" cy="1890454"/>
          </a:xfrm>
        </p:grpSpPr>
        <p:cxnSp>
          <p:nvCxnSpPr>
            <p:cNvPr id="70" name="Straight Connector 69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9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0" name="Arc 8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7" name="Straight Connector 7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>
            <a:spLocks/>
          </p:cNvSpPr>
          <p:nvPr/>
        </p:nvSpPr>
        <p:spPr>
          <a:xfrm rot="16200000">
            <a:off x="1656918" y="34828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1093954" y="2316185"/>
            <a:ext cx="485775" cy="1371599"/>
            <a:chOff x="600075" y="1458273"/>
            <a:chExt cx="485775" cy="1371599"/>
          </a:xfrm>
        </p:grpSpPr>
        <p:sp>
          <p:nvSpPr>
            <p:cNvPr id="95" name="Oval 94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5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5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7014"/>
            <a:ext cx="8229600" cy="1143000"/>
          </a:xfrm>
        </p:spPr>
        <p:txBody>
          <a:bodyPr/>
          <a:lstStyle/>
          <a:p>
            <a:r>
              <a:rPr lang="en-US" dirty="0" smtClean="0"/>
              <a:t>Low pass filter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648667" y="3628938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05031" y="3886097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itle 1"/>
          <p:cNvSpPr txBox="1">
            <a:spLocks/>
          </p:cNvSpPr>
          <p:nvPr/>
        </p:nvSpPr>
        <p:spPr>
          <a:xfrm rot="16200000">
            <a:off x="-614914" y="2050596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" name="Group 69"/>
          <p:cNvGrpSpPr/>
          <p:nvPr/>
        </p:nvGrpSpPr>
        <p:grpSpPr>
          <a:xfrm>
            <a:off x="659039" y="1481822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898823" y="844702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579201" y="1171327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18548" y="2458865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118548" y="3886097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588893" y="23980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81859" y="38242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625524" y="20982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607270" y="3913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506588" y="241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506949" y="35346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236071" y="2696387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6200000" flipH="1" flipV="1">
            <a:off x="1814528" y="2848170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 flipV="1">
            <a:off x="1857735" y="352917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itle 1"/>
          <p:cNvSpPr txBox="1">
            <a:spLocks/>
          </p:cNvSpPr>
          <p:nvPr/>
        </p:nvSpPr>
        <p:spPr>
          <a:xfrm>
            <a:off x="1010208" y="28567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 flipV="1">
            <a:off x="1843197" y="31325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843197" y="32849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1997491" y="2462425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2033585" y="3838719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31"/>
          <p:cNvGrpSpPr/>
          <p:nvPr/>
        </p:nvGrpSpPr>
        <p:grpSpPr>
          <a:xfrm rot="10800000">
            <a:off x="2024436" y="838160"/>
            <a:ext cx="719566" cy="1684994"/>
            <a:chOff x="736524" y="1601230"/>
            <a:chExt cx="719566" cy="1684994"/>
          </a:xfrm>
        </p:grpSpPr>
        <p:sp>
          <p:nvSpPr>
            <p:cNvPr id="9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4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9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96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High pass filter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196668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77258" y="3955780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198997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2612178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634620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577553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1071050" y="914385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90775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290775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761120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754086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797751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779497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678815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679176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408298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Band pass filter (RLC)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738644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724418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3154154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176596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3119529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32751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32751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303096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296062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339727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321473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20791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221152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950274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2" name="Group 82"/>
          <p:cNvGrpSpPr/>
          <p:nvPr/>
        </p:nvGrpSpPr>
        <p:grpSpPr>
          <a:xfrm rot="5400000">
            <a:off x="1873395" y="168532"/>
            <a:ext cx="378996" cy="1491705"/>
            <a:chOff x="2599211" y="4506635"/>
            <a:chExt cx="378996" cy="1890454"/>
          </a:xfrm>
        </p:grpSpPr>
        <p:cxnSp>
          <p:nvCxnSpPr>
            <p:cNvPr id="83" name="Straight Connector 8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9" name="Arc 9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7" name="Arc 9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85" name="Straight Connector 8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rot="10800000">
            <a:off x="1071049" y="932656"/>
            <a:ext cx="245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071049" y="3965323"/>
            <a:ext cx="1737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81"/>
          <p:cNvGrpSpPr/>
          <p:nvPr/>
        </p:nvGrpSpPr>
        <p:grpSpPr>
          <a:xfrm>
            <a:off x="3613796" y="2543202"/>
            <a:ext cx="1376847" cy="1957096"/>
            <a:chOff x="3401176" y="2255626"/>
            <a:chExt cx="1376847" cy="1957096"/>
          </a:xfrm>
        </p:grpSpPr>
        <p:grpSp>
          <p:nvGrpSpPr>
            <p:cNvPr id="4" name="Group 45"/>
            <p:cNvGrpSpPr/>
            <p:nvPr/>
          </p:nvGrpSpPr>
          <p:grpSpPr>
            <a:xfrm>
              <a:off x="3488924" y="2255626"/>
              <a:ext cx="1289099" cy="1957096"/>
              <a:chOff x="6991230" y="2385199"/>
              <a:chExt cx="1289099" cy="195709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985055" y="2497527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973835" y="386063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5" name="Group 35"/>
              <p:cNvGrpSpPr/>
              <p:nvPr/>
            </p:nvGrpSpPr>
            <p:grpSpPr>
              <a:xfrm rot="5400000">
                <a:off x="6598033" y="2966075"/>
                <a:ext cx="1831977" cy="795342"/>
                <a:chOff x="2009773" y="2063194"/>
                <a:chExt cx="1831977" cy="79534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428874" y="2063194"/>
                  <a:ext cx="993775" cy="257175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3508375" y="2525158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3422650" y="2191783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2009774" y="2191785"/>
                  <a:ext cx="4191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 flipH="1" flipV="1">
                  <a:off x="1676398" y="2525161"/>
                  <a:ext cx="66675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6991230" y="2385199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991230" y="4217175"/>
                <a:ext cx="125120" cy="125120"/>
              </a:xfrm>
              <a:prstGeom prst="ellipse">
                <a:avLst/>
              </a:prstGeom>
              <a:noFill/>
              <a:ln w="1905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401176" y="23370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46060" y="379860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56255" y="1415541"/>
            <a:ext cx="1438274" cy="3146793"/>
            <a:chOff x="6156255" y="1415541"/>
            <a:chExt cx="1438274" cy="3146793"/>
          </a:xfrm>
        </p:grpSpPr>
        <p:sp>
          <p:nvSpPr>
            <p:cNvPr id="27" name="TextBox 26"/>
            <p:cNvSpPr txBox="1"/>
            <p:nvPr/>
          </p:nvSpPr>
          <p:spPr>
            <a:xfrm>
              <a:off x="7299255" y="2717566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8035" y="408067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5400000">
              <a:off x="5912233" y="3186114"/>
              <a:ext cx="1831977" cy="795342"/>
              <a:chOff x="2009773" y="2063194"/>
              <a:chExt cx="1831977" cy="79534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428874" y="2063194"/>
                <a:ext cx="993775" cy="257175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508375" y="2525158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3422650" y="2191783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0800000">
                <a:off x="2009774" y="2191785"/>
                <a:ext cx="4191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 flipH="1" flipV="1">
                <a:off x="1676398" y="2525161"/>
                <a:ext cx="66675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 flipV="1">
              <a:off x="6578539" y="2337087"/>
              <a:ext cx="51758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6156255" y="1415541"/>
              <a:ext cx="1143000" cy="92154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4400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4400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ab</a:t>
              </a:r>
              <a:endParaRPr kumimoji="0" lang="en-US" sz="440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6305430" y="2605238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305430" y="4437214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27967" y="26839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35362" y="4124833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04339" y="1611107"/>
            <a:ext cx="1584023" cy="2883058"/>
            <a:chOff x="647462" y="1416218"/>
            <a:chExt cx="1584023" cy="2883058"/>
          </a:xfrm>
        </p:grpSpPr>
        <p:grpSp>
          <p:nvGrpSpPr>
            <p:cNvPr id="59" name="Group 61"/>
            <p:cNvGrpSpPr/>
            <p:nvPr/>
          </p:nvGrpSpPr>
          <p:grpSpPr>
            <a:xfrm flipH="1">
              <a:off x="647462" y="1988417"/>
              <a:ext cx="1351398" cy="2310859"/>
              <a:chOff x="4717573" y="4200792"/>
              <a:chExt cx="1351398" cy="231085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58751" y="4299276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762477" y="6142319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grpSp>
            <p:nvGrpSpPr>
              <p:cNvPr id="63" name="Group 89"/>
              <p:cNvGrpSpPr/>
              <p:nvPr/>
            </p:nvGrpSpPr>
            <p:grpSpPr>
              <a:xfrm flipH="1">
                <a:off x="4838280" y="4432449"/>
                <a:ext cx="997934" cy="1957096"/>
                <a:chOff x="4838286" y="1493594"/>
                <a:chExt cx="997934" cy="1957096"/>
              </a:xfrm>
            </p:grpSpPr>
            <p:grpSp>
              <p:nvGrpSpPr>
                <p:cNvPr id="67" name="Group 28"/>
                <p:cNvGrpSpPr/>
                <p:nvPr/>
              </p:nvGrpSpPr>
              <p:grpSpPr>
                <a:xfrm rot="5400000">
                  <a:off x="4522560" y="2074478"/>
                  <a:ext cx="1831977" cy="795342"/>
                  <a:chOff x="2009773" y="2063194"/>
                  <a:chExt cx="1831977" cy="795342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2428874" y="2063194"/>
                    <a:ext cx="993775" cy="257175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/>
                  <p:cNvCxnSpPr/>
                  <p:nvPr/>
                </p:nvCxnSpPr>
                <p:spPr>
                  <a:xfrm rot="5400000" flipH="1" flipV="1">
                    <a:off x="3508375" y="2525158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>
                    <a:off x="3422650" y="2191783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0800000">
                    <a:off x="2009774" y="2191785"/>
                    <a:ext cx="41910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 flipH="1" flipV="1">
                    <a:off x="1676398" y="2525161"/>
                    <a:ext cx="666750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Oval 67"/>
                <p:cNvSpPr/>
                <p:nvPr/>
              </p:nvSpPr>
              <p:spPr>
                <a:xfrm>
                  <a:off x="4915749" y="1493594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4915749" y="3325570"/>
                  <a:ext cx="125120" cy="125120"/>
                </a:xfrm>
                <a:prstGeom prst="ellipse">
                  <a:avLst/>
                </a:prstGeom>
                <a:noFill/>
                <a:ln w="19050" cmpd="sng"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838286" y="157233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+</a:t>
                  </a:r>
                  <a:endParaRPr lang="en-US" dirty="0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4845681" y="3013189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-</a:t>
                  </a:r>
                  <a:endParaRPr lang="en-US" dirty="0"/>
                </a:p>
              </p:txBody>
            </p:sp>
          </p:grpSp>
          <p:grpSp>
            <p:nvGrpSpPr>
              <p:cNvPr id="64" name="Group 100"/>
              <p:cNvGrpSpPr/>
              <p:nvPr/>
            </p:nvGrpSpPr>
            <p:grpSpPr>
              <a:xfrm rot="16200000">
                <a:off x="4708082" y="4210283"/>
                <a:ext cx="517588" cy="498606"/>
                <a:chOff x="1835341" y="1760299"/>
                <a:chExt cx="517588" cy="498606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>
                <a:xfrm rot="16200000" flipH="1">
                  <a:off x="2103627" y="2009603"/>
                  <a:ext cx="498602" cy="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835341" y="1760299"/>
                  <a:ext cx="517586" cy="3"/>
                </a:xfrm>
                <a:prstGeom prst="straightConnector1">
                  <a:avLst/>
                </a:prstGeom>
                <a:ln>
                  <a:tailEnd type="none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itle 1"/>
            <p:cNvSpPr txBox="1">
              <a:spLocks/>
            </p:cNvSpPr>
            <p:nvPr/>
          </p:nvSpPr>
          <p:spPr>
            <a:xfrm>
              <a:off x="1142812" y="141621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I=5 A</a:t>
              </a:r>
              <a:endParaRPr kumimoji="0" lang="en-US" sz="2400" b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>
          <a:xfrm>
            <a:off x="356880" y="-114300"/>
            <a:ext cx="8229600" cy="1143000"/>
          </a:xfrm>
        </p:spPr>
        <p:txBody>
          <a:bodyPr/>
          <a:lstStyle/>
          <a:p>
            <a:r>
              <a:rPr lang="en-US" dirty="0" smtClean="0"/>
              <a:t>Symbol library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600200" y="1187122"/>
            <a:ext cx="485775" cy="1371599"/>
            <a:chOff x="600075" y="1458273"/>
            <a:chExt cx="485775" cy="1371599"/>
          </a:xfrm>
        </p:grpSpPr>
        <p:sp>
          <p:nvSpPr>
            <p:cNvPr id="77" name="Oval 76"/>
            <p:cNvSpPr/>
            <p:nvPr/>
          </p:nvSpPr>
          <p:spPr>
            <a:xfrm>
              <a:off x="600075" y="1915473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685801" y="213931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7" idx="0"/>
            </p:cNvCxnSpPr>
            <p:nvPr/>
          </p:nvCxnSpPr>
          <p:spPr>
            <a:xfrm rot="16200000" flipV="1">
              <a:off x="613966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4"/>
            </p:cNvCxnSpPr>
            <p:nvPr/>
          </p:nvCxnSpPr>
          <p:spPr>
            <a:xfrm rot="16200000" flipH="1">
              <a:off x="628651" y="2615559"/>
              <a:ext cx="428625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07552" y="1077111"/>
            <a:ext cx="402824" cy="1472873"/>
            <a:chOff x="2110935" y="1536949"/>
            <a:chExt cx="402824" cy="1472873"/>
          </a:xfrm>
        </p:grpSpPr>
        <p:sp>
          <p:nvSpPr>
            <p:cNvPr id="67" name="Rectangle 66"/>
            <p:cNvSpPr/>
            <p:nvPr/>
          </p:nvSpPr>
          <p:spPr>
            <a:xfrm rot="2700000">
              <a:off x="2110935" y="2066370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2189612" y="199414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3" name="Title 1"/>
            <p:cNvSpPr txBox="1">
              <a:spLocks/>
            </p:cNvSpPr>
            <p:nvPr/>
          </p:nvSpPr>
          <p:spPr>
            <a:xfrm>
              <a:off x="2189612" y="2253139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V="1">
              <a:off x="2080246" y="1765152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V="1">
              <a:off x="2081040" y="2780825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462364" y="1077111"/>
            <a:ext cx="402824" cy="1472873"/>
            <a:chOff x="3409473" y="1458273"/>
            <a:chExt cx="402824" cy="1472873"/>
          </a:xfrm>
        </p:grpSpPr>
        <p:sp>
          <p:nvSpPr>
            <p:cNvPr id="85" name="Rectangle 84"/>
            <p:cNvSpPr/>
            <p:nvPr/>
          </p:nvSpPr>
          <p:spPr>
            <a:xfrm rot="2700000">
              <a:off x="3409473" y="1987694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16200000" flipV="1">
              <a:off x="3378784" y="1686476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V="1">
              <a:off x="3379578" y="2702149"/>
              <a:ext cx="4572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 flipH="1" flipV="1">
              <a:off x="3449031" y="2203521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28"/>
          <p:cNvGrpSpPr/>
          <p:nvPr/>
        </p:nvGrpSpPr>
        <p:grpSpPr>
          <a:xfrm>
            <a:off x="5046590" y="682283"/>
            <a:ext cx="485775" cy="1889957"/>
            <a:chOff x="1576218" y="1143005"/>
            <a:chExt cx="485775" cy="1889957"/>
          </a:xfrm>
        </p:grpSpPr>
        <p:sp>
          <p:nvSpPr>
            <p:cNvPr id="19" name="Oval 18"/>
            <p:cNvSpPr/>
            <p:nvPr/>
          </p:nvSpPr>
          <p:spPr>
            <a:xfrm>
              <a:off x="1576218" y="1804991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1699474" y="176619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1699474" y="2025186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48007" y="2658760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488112" y="1473998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5883031" y="660027"/>
            <a:ext cx="485775" cy="1889957"/>
            <a:chOff x="6295456" y="1352289"/>
            <a:chExt cx="485775" cy="1889957"/>
          </a:xfrm>
        </p:grpSpPr>
        <p:sp>
          <p:nvSpPr>
            <p:cNvPr id="26" name="Oval 25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 rot="5400000">
            <a:off x="6428317" y="1690495"/>
            <a:ext cx="1073614" cy="214249"/>
            <a:chOff x="457201" y="2514600"/>
            <a:chExt cx="9144001" cy="1824765"/>
          </a:xfrm>
        </p:grpSpPr>
        <p:cxnSp>
          <p:nvCxnSpPr>
            <p:cNvPr id="45" name="Straight Connector 44"/>
            <p:cNvCxnSpPr/>
            <p:nvPr/>
          </p:nvCxnSpPr>
          <p:spPr>
            <a:xfrm rot="5400000" flipH="1" flipV="1">
              <a:off x="22900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457201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1143001" y="2743201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756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41188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2044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0800000">
              <a:off x="8686802" y="3429001"/>
              <a:ext cx="9144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47638" y="2971802"/>
              <a:ext cx="1820726" cy="9143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5033239" y="2971801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6862039" y="2967763"/>
              <a:ext cx="1820725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8001002" y="3649526"/>
              <a:ext cx="914400" cy="457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343400" y="956012"/>
            <a:ext cx="257175" cy="1488124"/>
            <a:chOff x="3382667" y="1835079"/>
            <a:chExt cx="257175" cy="1488124"/>
          </a:xfrm>
        </p:grpSpPr>
        <p:sp>
          <p:nvSpPr>
            <p:cNvPr id="59" name="Rectangle 58"/>
            <p:cNvSpPr/>
            <p:nvPr/>
          </p:nvSpPr>
          <p:spPr>
            <a:xfrm rot="5400000">
              <a:off x="3198914" y="2437933"/>
              <a:ext cx="624682" cy="2571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 flipH="1" flipV="1">
              <a:off x="3289081" y="3101032"/>
              <a:ext cx="4443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>
              <a:off x="3301702" y="2044629"/>
              <a:ext cx="4191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Connector 62"/>
          <p:cNvCxnSpPr/>
          <p:nvPr/>
        </p:nvCxnSpPr>
        <p:spPr>
          <a:xfrm rot="5400000" flipH="1" flipV="1">
            <a:off x="6629400" y="1870412"/>
            <a:ext cx="1371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004385"/>
            <a:ext cx="160687" cy="1414811"/>
            <a:chOff x="4491655" y="3124200"/>
            <a:chExt cx="160687" cy="1414811"/>
          </a:xfrm>
        </p:grpSpPr>
        <p:grpSp>
          <p:nvGrpSpPr>
            <p:cNvPr id="65" name="Group 52"/>
            <p:cNvGrpSpPr/>
            <p:nvPr/>
          </p:nvGrpSpPr>
          <p:grpSpPr>
            <a:xfrm rot="5400000">
              <a:off x="4169395" y="3751260"/>
              <a:ext cx="805211" cy="160687"/>
              <a:chOff x="457201" y="2514600"/>
              <a:chExt cx="9144001" cy="1824765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22900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>
                <a:off x="457201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1143001" y="2743201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3756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 flipH="1" flipV="1">
                <a:off x="41188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32044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0800000">
                <a:off x="8686802" y="3429001"/>
                <a:ext cx="9144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 flipH="1" flipV="1">
                <a:off x="5947638" y="2971802"/>
                <a:ext cx="1820726" cy="91439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5033239" y="2971801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6862039" y="2967763"/>
                <a:ext cx="1820725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8001002" y="3649526"/>
                <a:ext cx="914400" cy="4572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5400000" flipH="1" flipV="1">
              <a:off x="4419421" y="3276600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20132" y="4386611"/>
              <a:ext cx="304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914400" y="934314"/>
            <a:ext cx="485775" cy="1509822"/>
            <a:chOff x="6422231" y="1545173"/>
            <a:chExt cx="485775" cy="1509822"/>
          </a:xfrm>
        </p:grpSpPr>
        <p:sp>
          <p:nvSpPr>
            <p:cNvPr id="96" name="Oval 95"/>
            <p:cNvSpPr/>
            <p:nvPr/>
          </p:nvSpPr>
          <p:spPr>
            <a:xfrm rot="10800000">
              <a:off x="6422231" y="2059908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126"/>
            <p:cNvGrpSpPr/>
            <p:nvPr/>
          </p:nvGrpSpPr>
          <p:grpSpPr>
            <a:xfrm>
              <a:off x="6664324" y="1545173"/>
              <a:ext cx="1588" cy="1509822"/>
              <a:chOff x="6664324" y="1545173"/>
              <a:chExt cx="1588" cy="1509822"/>
            </a:xfrm>
          </p:grpSpPr>
          <p:cxnSp>
            <p:nvCxnSpPr>
              <p:cNvPr id="98" name="Straight Arrow Connector 97"/>
              <p:cNvCxnSpPr/>
              <p:nvPr/>
            </p:nvCxnSpPr>
            <p:spPr>
              <a:xfrm rot="16200000" flipH="1" flipV="1">
                <a:off x="6507955" y="2320257"/>
                <a:ext cx="314325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6" idx="0"/>
              </p:cNvCxnSpPr>
              <p:nvPr/>
            </p:nvCxnSpPr>
            <p:spPr>
              <a:xfrm rot="5400000">
                <a:off x="6410462" y="2800339"/>
                <a:ext cx="50931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4"/>
              </p:cNvCxnSpPr>
              <p:nvPr/>
            </p:nvCxnSpPr>
            <p:spPr>
              <a:xfrm rot="5400000" flipH="1" flipV="1">
                <a:off x="6407751" y="1802541"/>
                <a:ext cx="51473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5470606" y="2356186"/>
            <a:ext cx="485775" cy="1488125"/>
            <a:chOff x="5172949" y="2484911"/>
            <a:chExt cx="485775" cy="1488125"/>
          </a:xfrm>
        </p:grpSpPr>
        <p:sp>
          <p:nvSpPr>
            <p:cNvPr id="93" name="Oval 92"/>
            <p:cNvSpPr/>
            <p:nvPr/>
          </p:nvSpPr>
          <p:spPr>
            <a:xfrm>
              <a:off x="5172949" y="2945982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itle 1"/>
            <p:cNvSpPr txBox="1">
              <a:spLocks/>
            </p:cNvSpPr>
            <p:nvPr/>
          </p:nvSpPr>
          <p:spPr>
            <a:xfrm>
              <a:off x="5296205" y="290718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20000"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itle 1"/>
            <p:cNvSpPr txBox="1">
              <a:spLocks/>
            </p:cNvSpPr>
            <p:nvPr/>
          </p:nvSpPr>
          <p:spPr>
            <a:xfrm>
              <a:off x="5296205" y="3166177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5148301" y="3702397"/>
              <a:ext cx="54127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5185301" y="2715447"/>
              <a:ext cx="46107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290981" y="2665091"/>
            <a:ext cx="828170" cy="1665051"/>
            <a:chOff x="3877909" y="2302750"/>
            <a:chExt cx="828170" cy="1665051"/>
          </a:xfrm>
        </p:grpSpPr>
        <p:grpSp>
          <p:nvGrpSpPr>
            <p:cNvPr id="105" name="Group 5"/>
            <p:cNvGrpSpPr/>
            <p:nvPr/>
          </p:nvGrpSpPr>
          <p:grpSpPr>
            <a:xfrm>
              <a:off x="3877917" y="2427870"/>
              <a:ext cx="160687" cy="1414811"/>
              <a:chOff x="4491663" y="3124200"/>
              <a:chExt cx="160687" cy="1414811"/>
            </a:xfrm>
          </p:grpSpPr>
          <p:grpSp>
            <p:nvGrpSpPr>
              <p:cNvPr id="111" name="Group 52"/>
              <p:cNvGrpSpPr/>
              <p:nvPr/>
            </p:nvGrpSpPr>
            <p:grpSpPr>
              <a:xfrm rot="5400000">
                <a:off x="4169401" y="3751260"/>
                <a:ext cx="805211" cy="160687"/>
                <a:chOff x="457201" y="2514600"/>
                <a:chExt cx="9144001" cy="1824765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22900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0800000">
                  <a:off x="457201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1143001" y="2743201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16200000" flipH="1">
                  <a:off x="13756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41188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32044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10800000">
                  <a:off x="8686802" y="3429001"/>
                  <a:ext cx="9144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 flipH="1" flipV="1">
                  <a:off x="5947638" y="2971802"/>
                  <a:ext cx="1820726" cy="914399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16200000" flipH="1">
                  <a:off x="5033239" y="2971801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6862039" y="2967763"/>
                  <a:ext cx="1820725" cy="9144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8001002" y="3649526"/>
                  <a:ext cx="914400" cy="4572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4419421" y="3276600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8"/>
              <p:cNvCxnSpPr/>
              <p:nvPr/>
            </p:nvCxnSpPr>
            <p:spPr>
              <a:xfrm rot="5400000" flipH="1" flipV="1">
                <a:off x="4420132" y="4386611"/>
                <a:ext cx="3048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Oval 105"/>
            <p:cNvSpPr/>
            <p:nvPr/>
          </p:nvSpPr>
          <p:spPr>
            <a:xfrm>
              <a:off x="3905189" y="230275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896230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 flipV="1">
              <a:off x="4038600" y="3256055"/>
              <a:ext cx="60491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4350206" y="3549368"/>
              <a:ext cx="58662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580959" y="3842681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36164" y="4516374"/>
            <a:ext cx="719567" cy="1684990"/>
            <a:chOff x="736520" y="1601230"/>
            <a:chExt cx="719567" cy="1684990"/>
          </a:xfrm>
        </p:grpSpPr>
        <p:grpSp>
          <p:nvGrpSpPr>
            <p:cNvPr id="126" name="Group 525"/>
            <p:cNvGrpSpPr/>
            <p:nvPr/>
          </p:nvGrpSpPr>
          <p:grpSpPr>
            <a:xfrm rot="16200000">
              <a:off x="662664" y="1675088"/>
              <a:ext cx="706952" cy="559236"/>
              <a:chOff x="5620837" y="2038275"/>
              <a:chExt cx="706952" cy="559236"/>
            </a:xfrm>
          </p:grpSpPr>
          <p:cxnSp>
            <p:nvCxnSpPr>
              <p:cNvPr id="141" name="Straight Arrow Connector 140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27" name="Group 449"/>
            <p:cNvGrpSpPr/>
            <p:nvPr/>
          </p:nvGrpSpPr>
          <p:grpSpPr>
            <a:xfrm>
              <a:off x="785404" y="1743240"/>
              <a:ext cx="670684" cy="1542982"/>
              <a:chOff x="785404" y="1743240"/>
              <a:chExt cx="670684" cy="1542982"/>
            </a:xfrm>
          </p:grpSpPr>
          <p:sp>
            <p:nvSpPr>
              <p:cNvPr id="128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dirty="0" smtClean="0">
                    <a:solidFill>
                      <a:srgbClr val="00B050"/>
                    </a:solidFill>
                    <a:latin typeface="Symbol" pitchFamily="18" charset="2"/>
                    <a:cs typeface="Times New Roman" pitchFamily="18" charset="0"/>
                  </a:rPr>
                  <a:t>W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29" name="Group 405"/>
              <p:cNvGrpSpPr/>
              <p:nvPr/>
            </p:nvGrpSpPr>
            <p:grpSpPr>
              <a:xfrm rot="5400000">
                <a:off x="604254" y="243438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43" name="Straight Connector 142"/>
          <p:cNvCxnSpPr/>
          <p:nvPr/>
        </p:nvCxnSpPr>
        <p:spPr>
          <a:xfrm>
            <a:off x="1376277" y="4650175"/>
            <a:ext cx="72343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375565" y="6193157"/>
            <a:ext cx="71588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2971800" y="4650175"/>
            <a:ext cx="969184" cy="1542982"/>
            <a:chOff x="2971800" y="1743238"/>
            <a:chExt cx="969184" cy="1542982"/>
          </a:xfrm>
        </p:grpSpPr>
        <p:sp>
          <p:nvSpPr>
            <p:cNvPr id="146" name="Oval 145"/>
            <p:cNvSpPr/>
            <p:nvPr/>
          </p:nvSpPr>
          <p:spPr>
            <a:xfrm>
              <a:off x="3455209" y="2286129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/>
            <p:nvPr/>
          </p:nvCxnSpPr>
          <p:spPr>
            <a:xfrm rot="5400000" flipH="1" flipV="1">
              <a:off x="3540935" y="2509967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6" idx="0"/>
            </p:cNvCxnSpPr>
            <p:nvPr/>
          </p:nvCxnSpPr>
          <p:spPr>
            <a:xfrm rot="5400000" flipH="1" flipV="1">
              <a:off x="3426652" y="2014684"/>
              <a:ext cx="54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5400000">
              <a:off x="3440939" y="3029062"/>
              <a:ext cx="51431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itle 1"/>
            <p:cNvSpPr txBox="1">
              <a:spLocks/>
            </p:cNvSpPr>
            <p:nvPr/>
          </p:nvSpPr>
          <p:spPr>
            <a:xfrm rot="16200000">
              <a:off x="2762805" y="216370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A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810000" y="4650175"/>
            <a:ext cx="955385" cy="1542983"/>
            <a:chOff x="3810000" y="1743238"/>
            <a:chExt cx="955385" cy="1542983"/>
          </a:xfrm>
        </p:grpSpPr>
        <p:sp>
          <p:nvSpPr>
            <p:cNvPr id="152" name="Rectangle 151"/>
            <p:cNvSpPr/>
            <p:nvPr/>
          </p:nvSpPr>
          <p:spPr>
            <a:xfrm rot="2700000">
              <a:off x="4362561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itle 1"/>
            <p:cNvSpPr txBox="1">
              <a:spLocks/>
            </p:cNvSpPr>
            <p:nvPr/>
          </p:nvSpPr>
          <p:spPr>
            <a:xfrm>
              <a:off x="4441238" y="223549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16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kumimoji="0" lang="en-US" sz="1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4" name="Title 1"/>
            <p:cNvSpPr txBox="1">
              <a:spLocks/>
            </p:cNvSpPr>
            <p:nvPr/>
          </p:nvSpPr>
          <p:spPr>
            <a:xfrm>
              <a:off x="4441238" y="2494482"/>
              <a:ext cx="239263" cy="3061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sz="24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4314742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 flipH="1" flipV="1">
              <a:off x="43131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itle 1"/>
            <p:cNvSpPr txBox="1">
              <a:spLocks/>
            </p:cNvSpPr>
            <p:nvPr/>
          </p:nvSpPr>
          <p:spPr>
            <a:xfrm rot="16200000">
              <a:off x="3601005" y="2159140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724400" y="4650175"/>
            <a:ext cx="995797" cy="1542983"/>
            <a:chOff x="4724400" y="1743238"/>
            <a:chExt cx="995797" cy="1542983"/>
          </a:xfrm>
        </p:grpSpPr>
        <p:sp>
          <p:nvSpPr>
            <p:cNvPr id="159" name="Rectangle 158"/>
            <p:cNvSpPr/>
            <p:nvPr/>
          </p:nvSpPr>
          <p:spPr>
            <a:xfrm rot="2700000">
              <a:off x="5317373" y="2307713"/>
              <a:ext cx="402824" cy="40282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/>
            <p:cNvCxnSpPr/>
            <p:nvPr/>
          </p:nvCxnSpPr>
          <p:spPr>
            <a:xfrm rot="5400000" flipH="1" flipV="1">
              <a:off x="5269554" y="1989365"/>
              <a:ext cx="49225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5400000" flipH="1" flipV="1">
              <a:off x="5269553" y="3040093"/>
              <a:ext cx="49225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/>
            <p:nvPr/>
          </p:nvCxnSpPr>
          <p:spPr>
            <a:xfrm rot="5400000" flipH="1" flipV="1">
              <a:off x="5356931" y="2523540"/>
              <a:ext cx="3143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3" name="Title 1"/>
            <p:cNvSpPr txBox="1">
              <a:spLocks/>
            </p:cNvSpPr>
            <p:nvPr/>
          </p:nvSpPr>
          <p:spPr>
            <a:xfrm rot="16200000">
              <a:off x="4515405" y="2168322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2 i</a:t>
              </a:r>
              <a:r>
                <a:rPr lang="en-US" baseline="-250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676400" y="4507137"/>
            <a:ext cx="994846" cy="1686020"/>
            <a:chOff x="1676400" y="1600200"/>
            <a:chExt cx="994846" cy="1686020"/>
          </a:xfrm>
        </p:grpSpPr>
        <p:grpSp>
          <p:nvGrpSpPr>
            <p:cNvPr id="165" name="Group 451"/>
            <p:cNvGrpSpPr/>
            <p:nvPr/>
          </p:nvGrpSpPr>
          <p:grpSpPr>
            <a:xfrm>
              <a:off x="1676400" y="1743238"/>
              <a:ext cx="994846" cy="1542982"/>
              <a:chOff x="1676400" y="1743238"/>
              <a:chExt cx="994846" cy="1542982"/>
            </a:xfrm>
          </p:grpSpPr>
          <p:grpSp>
            <p:nvGrpSpPr>
              <p:cNvPr id="169" name="Group 450"/>
              <p:cNvGrpSpPr/>
              <p:nvPr/>
            </p:nvGrpSpPr>
            <p:grpSpPr>
              <a:xfrm>
                <a:off x="2185471" y="1743238"/>
                <a:ext cx="485775" cy="1542982"/>
                <a:chOff x="2185471" y="1743238"/>
                <a:chExt cx="485775" cy="1542982"/>
              </a:xfrm>
            </p:grpSpPr>
            <p:grpSp>
              <p:nvGrpSpPr>
                <p:cNvPr id="171" name="Group 439"/>
                <p:cNvGrpSpPr/>
                <p:nvPr/>
              </p:nvGrpSpPr>
              <p:grpSpPr>
                <a:xfrm>
                  <a:off x="2185471" y="2192942"/>
                  <a:ext cx="485775" cy="565091"/>
                  <a:chOff x="3259914" y="2192942"/>
                  <a:chExt cx="485775" cy="565091"/>
                </a:xfrm>
              </p:grpSpPr>
              <p:sp>
                <p:nvSpPr>
                  <p:cNvPr id="174" name="Oval 173"/>
                  <p:cNvSpPr/>
                  <p:nvPr/>
                </p:nvSpPr>
                <p:spPr>
                  <a:xfrm>
                    <a:off x="3259914" y="2231737"/>
                    <a:ext cx="485775" cy="485775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Title 1"/>
                  <p:cNvSpPr txBox="1">
                    <a:spLocks/>
                  </p:cNvSpPr>
                  <p:nvPr/>
                </p:nvSpPr>
                <p:spPr>
                  <a:xfrm>
                    <a:off x="3383170" y="219294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rmAutofit fontScale="92500" lnSpcReduction="20000"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+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6" name="Title 1"/>
                  <p:cNvSpPr txBox="1">
                    <a:spLocks/>
                  </p:cNvSpPr>
                  <p:nvPr/>
                </p:nvSpPr>
                <p:spPr>
                  <a:xfrm>
                    <a:off x="3383170" y="2451932"/>
                    <a:ext cx="239263" cy="306101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lvl="0" algn="ctr">
                      <a:spcBef>
                        <a:spcPct val="0"/>
                      </a:spcBef>
                    </a:pP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-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147110" y="3001867"/>
                  <a:ext cx="568707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rot="5400000" flipH="1" flipV="1">
                  <a:off x="2184109" y="1987488"/>
                  <a:ext cx="488500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itle 1"/>
              <p:cNvSpPr txBox="1">
                <a:spLocks/>
              </p:cNvSpPr>
              <p:nvPr/>
            </p:nvSpPr>
            <p:spPr>
              <a:xfrm rot="16200000">
                <a:off x="1467405" y="2116590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3 V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66" name="Group 525"/>
            <p:cNvGrpSpPr/>
            <p:nvPr/>
          </p:nvGrpSpPr>
          <p:grpSpPr>
            <a:xfrm rot="16200000">
              <a:off x="1675635" y="1674058"/>
              <a:ext cx="706952" cy="559236"/>
              <a:chOff x="5620837" y="2038275"/>
              <a:chExt cx="706952" cy="559236"/>
            </a:xfrm>
          </p:grpSpPr>
          <p:cxnSp>
            <p:nvCxnSpPr>
              <p:cNvPr id="167" name="Straight Arrow Connector 166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8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177" name="Group 525"/>
          <p:cNvGrpSpPr/>
          <p:nvPr/>
        </p:nvGrpSpPr>
        <p:grpSpPr>
          <a:xfrm rot="16200000">
            <a:off x="3812342" y="4646109"/>
            <a:ext cx="706952" cy="559236"/>
            <a:chOff x="5620837" y="2038275"/>
            <a:chExt cx="706952" cy="559236"/>
          </a:xfrm>
        </p:grpSpPr>
        <p:cxnSp>
          <p:nvCxnSpPr>
            <p:cNvPr id="178" name="Straight Arrow Connector 177"/>
            <p:cNvCxnSpPr/>
            <p:nvPr/>
          </p:nvCxnSpPr>
          <p:spPr>
            <a:xfrm rot="10800000" flipH="1">
              <a:off x="5797097" y="2539225"/>
              <a:ext cx="2645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79" name="Title 1"/>
            <p:cNvSpPr txBox="1">
              <a:spLocks/>
            </p:cNvSpPr>
            <p:nvPr/>
          </p:nvSpPr>
          <p:spPr>
            <a:xfrm>
              <a:off x="5620837" y="2038275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582154" y="2891022"/>
            <a:ext cx="1466092" cy="1615790"/>
            <a:chOff x="1276675" y="1417638"/>
            <a:chExt cx="1466092" cy="1615790"/>
          </a:xfrm>
        </p:grpSpPr>
        <p:cxnSp>
          <p:nvCxnSpPr>
            <p:cNvPr id="181" name="Straight Connector 180"/>
            <p:cNvCxnSpPr/>
            <p:nvPr/>
          </p:nvCxnSpPr>
          <p:spPr>
            <a:xfrm rot="10800000" flipH="1" flipV="1">
              <a:off x="1533160" y="2180653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0800000" flipH="1" flipV="1">
              <a:off x="2254267" y="2177549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itle 1"/>
            <p:cNvSpPr txBox="1">
              <a:spLocks/>
            </p:cNvSpPr>
            <p:nvPr/>
          </p:nvSpPr>
          <p:spPr>
            <a:xfrm>
              <a:off x="1617051" y="1417638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84" name="Group 525"/>
            <p:cNvGrpSpPr/>
            <p:nvPr/>
          </p:nvGrpSpPr>
          <p:grpSpPr>
            <a:xfrm>
              <a:off x="1276675" y="1498686"/>
              <a:ext cx="706952" cy="559236"/>
              <a:chOff x="5620837" y="2038275"/>
              <a:chExt cx="706952" cy="559236"/>
            </a:xfrm>
          </p:grpSpPr>
          <p:cxnSp>
            <p:nvCxnSpPr>
              <p:cNvPr id="190" name="Straight Arrow Connector 189"/>
              <p:cNvCxnSpPr/>
              <p:nvPr/>
            </p:nvCxnSpPr>
            <p:spPr>
              <a:xfrm rot="10800000" flipH="1">
                <a:off x="5797097" y="2539225"/>
                <a:ext cx="2645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91" name="Title 1"/>
              <p:cNvSpPr txBox="1">
                <a:spLocks/>
              </p:cNvSpPr>
              <p:nvPr/>
            </p:nvSpPr>
            <p:spPr>
              <a:xfrm>
                <a:off x="5620837" y="2038275"/>
                <a:ext cx="706952" cy="5592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i="1" dirty="0" err="1" smtClean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cxnSp>
          <p:nvCxnSpPr>
            <p:cNvPr id="185" name="Straight Connector 184"/>
            <p:cNvCxnSpPr/>
            <p:nvPr/>
          </p:nvCxnSpPr>
          <p:spPr>
            <a:xfrm rot="16200000" flipH="1" flipV="1">
              <a:off x="18576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 flipV="1">
              <a:off x="2010017" y="2192087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1683545" y="238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2385391" y="238096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89" name="Title 1"/>
            <p:cNvSpPr txBox="1">
              <a:spLocks/>
            </p:cNvSpPr>
            <p:nvPr/>
          </p:nvSpPr>
          <p:spPr>
            <a:xfrm>
              <a:off x="1806038" y="247419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 descr="http://cache4.asset-cache.net/xc/51155301.jpg?v=1&amp;c=IWSAsset&amp;k=2&amp;d=77BFBA49EF878921F7C3FC3F69D929FD5E36A0AFA7DEBA3C14B1989E644C7C3F7A3192BABEDFA279F06BF04B24B4128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81518"/>
            <a:ext cx="5657850" cy="3762376"/>
          </a:xfrm>
          <a:prstGeom prst="rect">
            <a:avLst/>
          </a:prstGeom>
          <a:noFill/>
        </p:spPr>
      </p:pic>
      <p:pic>
        <p:nvPicPr>
          <p:cNvPr id="183300" name="Picture 4" descr="http://cache2.asset-cache.net/xc/1008183.jpg?v=1&amp;c=IWSAsset&amp;k=2&amp;d=77BFBA49EF878921F7C3FC3F69D929FD67C1A37E93E2C8350CAC242C546ADE5111CD0B023276045AE30A760B0D8112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6900" y="2743200"/>
            <a:ext cx="5657850" cy="3714751"/>
          </a:xfrm>
          <a:prstGeom prst="rect">
            <a:avLst/>
          </a:prstGeom>
          <a:noFill/>
        </p:spPr>
      </p:pic>
      <p:pic>
        <p:nvPicPr>
          <p:cNvPr id="4" name="Picture 2" descr="http://pubs.usgs.gov/circ/c1143/html/fig3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10250" y="0"/>
            <a:ext cx="2825153" cy="2819400"/>
          </a:xfrm>
          <a:prstGeom prst="rect">
            <a:avLst/>
          </a:prstGeom>
          <a:noFill/>
        </p:spPr>
      </p:pic>
      <p:pic>
        <p:nvPicPr>
          <p:cNvPr id="183302" name="Picture 6" descr="http://www.coloradocollege.edu/dept/PC/RepresentativePhy/Pages/Photoshop/Problem%20Pictures/Nuclear%20Plant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4243894"/>
            <a:ext cx="2262935" cy="1495423"/>
          </a:xfrm>
          <a:prstGeom prst="rect">
            <a:avLst/>
          </a:prstGeom>
          <a:noFill/>
        </p:spPr>
      </p:pic>
      <p:pic>
        <p:nvPicPr>
          <p:cNvPr id="183306" name="Picture 10" descr="http://3.bp.blogspot.com/_tUGQsLoAUMs/SKDCcJcMdSI/AAAAAAAAAww/Hkpk6CcrDoA/s400/brightsource-solar-mojave2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09800" y="5105400"/>
            <a:ext cx="1929113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Sine waves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940888" y="1142999"/>
          <a:ext cx="2942327" cy="676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78" name="Equation" r:id="rId3" imgW="1104840" imgH="253800" progId="Equation.DSMT4">
                  <p:embed/>
                </p:oleObj>
              </mc:Choice>
              <mc:Fallback>
                <p:oleObj name="Equation" r:id="rId3" imgW="110484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888" y="1142999"/>
                        <a:ext cx="2942327" cy="6763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 flipH="1" flipV="1">
            <a:off x="410946" y="4395556"/>
            <a:ext cx="359642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73192" y="4433977"/>
            <a:ext cx="740146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14371" name="Object 3"/>
          <p:cNvGraphicFramePr>
            <a:graphicFrameLocks noChangeAspect="1"/>
          </p:cNvGraphicFramePr>
          <p:nvPr/>
        </p:nvGraphicFramePr>
        <p:xfrm>
          <a:off x="857401" y="2257425"/>
          <a:ext cx="13525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79" name="Equation" r:id="rId5" imgW="507960" imgH="253800" progId="Equation.DSMT4">
                  <p:embed/>
                </p:oleObj>
              </mc:Choice>
              <mc:Fallback>
                <p:oleObj name="Equation" r:id="rId5" imgW="5079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401" y="2257425"/>
                        <a:ext cx="135255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8416131" y="4570413"/>
          <a:ext cx="5413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0" name="Equation" r:id="rId7" imgW="203040" imgH="152280" progId="Equation.DSMT4">
                  <p:embed/>
                </p:oleObj>
              </mc:Choice>
              <mc:Fallback>
                <p:oleObj name="Equation" r:id="rId7" imgW="203040" imgH="152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6131" y="4570413"/>
                        <a:ext cx="541337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3317650" y="4437497"/>
            <a:ext cx="2658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689250" y="4437497"/>
            <a:ext cx="2658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3263900" y="4586288"/>
          <a:ext cx="37306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1"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4586288"/>
                        <a:ext cx="373063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4516438" y="4552950"/>
          <a:ext cx="61118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2" name="Equation" r:id="rId11" imgW="228600" imgH="177480" progId="Equation.DSMT4">
                  <p:embed/>
                </p:oleObj>
              </mc:Choice>
              <mc:Fallback>
                <p:oleObj name="Equation" r:id="rId11" imgW="22860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4552950"/>
                        <a:ext cx="611187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>
            <a:off x="6117700" y="4470835"/>
            <a:ext cx="2658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489300" y="4470835"/>
            <a:ext cx="2658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5962650" y="4568825"/>
          <a:ext cx="5762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3" name="Equation" r:id="rId13" imgW="215640" imgH="177480" progId="Equation.DSMT4">
                  <p:embed/>
                </p:oleObj>
              </mc:Choice>
              <mc:Fallback>
                <p:oleObj name="Equation" r:id="rId13" imgW="21564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4568825"/>
                        <a:ext cx="576263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7316488" y="4586288"/>
          <a:ext cx="61118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84" name="Equation" r:id="rId15" imgW="228600" imgH="177480" progId="Equation.DSMT4">
                  <p:embed/>
                </p:oleObj>
              </mc:Choice>
              <mc:Fallback>
                <p:oleObj name="Equation" r:id="rId15" imgW="22860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6488" y="4586288"/>
                        <a:ext cx="611187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4862"/>
          </a:xfrm>
        </p:spPr>
        <p:txBody>
          <a:bodyPr/>
          <a:lstStyle/>
          <a:p>
            <a:r>
              <a:rPr lang="en-US" dirty="0" smtClean="0"/>
              <a:t>Phase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654300" y="804862"/>
          <a:ext cx="351631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05" name="Equation" r:id="rId3" imgW="1320480" imgH="253800" progId="Equation.DSMT4">
                  <p:embed/>
                </p:oleObj>
              </mc:Choice>
              <mc:Fallback>
                <p:oleObj name="Equation" r:id="rId3" imgW="13204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804862"/>
                        <a:ext cx="3516313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 flipH="1" flipV="1">
            <a:off x="410946" y="3410557"/>
            <a:ext cx="359642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73192" y="3448978"/>
            <a:ext cx="740146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14371" name="Object 3"/>
          <p:cNvGraphicFramePr>
            <a:graphicFrameLocks noChangeAspect="1"/>
          </p:cNvGraphicFramePr>
          <p:nvPr/>
        </p:nvGraphicFramePr>
        <p:xfrm>
          <a:off x="857401" y="1272426"/>
          <a:ext cx="13525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06" name="Equation" r:id="rId5" imgW="507960" imgH="253800" progId="Equation.DSMT4">
                  <p:embed/>
                </p:oleObj>
              </mc:Choice>
              <mc:Fallback>
                <p:oleObj name="Equation" r:id="rId5" imgW="5079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401" y="1272426"/>
                        <a:ext cx="135255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8416131" y="3585414"/>
          <a:ext cx="5413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07" name="Equation" r:id="rId7" imgW="203040" imgH="152280" progId="Equation.DSMT4">
                  <p:embed/>
                </p:oleObj>
              </mc:Choice>
              <mc:Fallback>
                <p:oleObj name="Equation" r:id="rId7" imgW="203040" imgH="1522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6131" y="3585414"/>
                        <a:ext cx="541337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3317650" y="3452498"/>
            <a:ext cx="2658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689250" y="3452498"/>
            <a:ext cx="2658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3263900" y="3601289"/>
          <a:ext cx="37306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08"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601289"/>
                        <a:ext cx="373063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4516438" y="3567951"/>
          <a:ext cx="61118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09" name="Equation" r:id="rId11" imgW="228600" imgH="177480" progId="Equation.DSMT4">
                  <p:embed/>
                </p:oleObj>
              </mc:Choice>
              <mc:Fallback>
                <p:oleObj name="Equation" r:id="rId11" imgW="22860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3567951"/>
                        <a:ext cx="611187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>
            <a:off x="6117700" y="3485836"/>
            <a:ext cx="2658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489300" y="3485836"/>
            <a:ext cx="2658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5962650" y="3583826"/>
          <a:ext cx="5762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10" name="Equation" r:id="rId13" imgW="215640" imgH="177480" progId="Equation.DSMT4">
                  <p:embed/>
                </p:oleObj>
              </mc:Choice>
              <mc:Fallback>
                <p:oleObj name="Equation" r:id="rId13" imgW="21564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3583826"/>
                        <a:ext cx="576263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7316488" y="3601289"/>
          <a:ext cx="61118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11" name="Equation" r:id="rId15" imgW="228600" imgH="177480" progId="Equation.DSMT4">
                  <p:embed/>
                </p:oleObj>
              </mc:Choice>
              <mc:Fallback>
                <p:oleObj name="Equation" r:id="rId15" imgW="22860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6488" y="3601289"/>
                        <a:ext cx="611187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801242" y="5081588"/>
          <a:ext cx="6289676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12" name="Equation" r:id="rId17" imgW="2361960" imgH="253800" progId="Equation.DSMT4">
                  <p:embed/>
                </p:oleObj>
              </mc:Choice>
              <mc:Fallback>
                <p:oleObj name="Equation" r:id="rId17" imgW="236196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242" y="5081588"/>
                        <a:ext cx="6289676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662818" y="5650721"/>
          <a:ext cx="1575495" cy="77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13" name="Equation" r:id="rId19" imgW="876240" imgH="431640" progId="Equation.DSMT4">
                  <p:embed/>
                </p:oleObj>
              </mc:Choice>
              <mc:Fallback>
                <p:oleObj name="Equation" r:id="rId19" imgW="87624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818" y="5650721"/>
                        <a:ext cx="1575495" cy="775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941888" y="5821363"/>
          <a:ext cx="15970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14" name="Equation" r:id="rId21" imgW="888840" imgH="241200" progId="Equation.DSMT4">
                  <p:embed/>
                </p:oleObj>
              </mc:Choice>
              <mc:Fallback>
                <p:oleObj name="Equation" r:id="rId21" imgW="88884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5821363"/>
                        <a:ext cx="159702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4862"/>
          </a:xfrm>
        </p:spPr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311260" y="2071613"/>
          <a:ext cx="169068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35" name="Equation" r:id="rId3" imgW="634680" imgH="190440" progId="Equation.DSMT4">
                  <p:embed/>
                </p:oleObj>
              </mc:Choice>
              <mc:Fallback>
                <p:oleObj name="Equation" r:id="rId3" imgW="634680" imgH="190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60" y="2071613"/>
                        <a:ext cx="169068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290882" y="973137"/>
          <a:ext cx="14541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36" name="Equation" r:id="rId5" imgW="545760" imgH="241200" progId="Equation.DSMT4">
                  <p:embed/>
                </p:oleObj>
              </mc:Choice>
              <mc:Fallback>
                <p:oleObj name="Equation" r:id="rId5" imgW="545760" imgH="241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0882" y="973137"/>
                        <a:ext cx="14541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7243947" y="804862"/>
          <a:ext cx="908491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37" name="Equation" r:id="rId7" imgW="469800" imgH="419040" progId="Equation.DSMT4">
                  <p:embed/>
                </p:oleObj>
              </mc:Choice>
              <mc:Fallback>
                <p:oleObj name="Equation" r:id="rId7" imgW="469800" imgH="419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947" y="804862"/>
                        <a:ext cx="908491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rot="5400000" flipH="1" flipV="1">
            <a:off x="3492883" y="3647106"/>
            <a:ext cx="21583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340710" y="4569394"/>
            <a:ext cx="290323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17544" y="21986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Imag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243947" y="4726258"/>
            <a:ext cx="58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572035" y="3683479"/>
            <a:ext cx="2076689" cy="887503"/>
          </a:xfrm>
          <a:prstGeom prst="line">
            <a:avLst/>
          </a:prstGeom>
          <a:ln>
            <a:solidFill>
              <a:srgbClr val="FF0000"/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4573624" y="3683479"/>
            <a:ext cx="207510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205767" y="4126437"/>
            <a:ext cx="88591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06699" y="457098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198684" y="349881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6" name="Arc 45"/>
          <p:cNvSpPr/>
          <p:nvPr/>
        </p:nvSpPr>
        <p:spPr>
          <a:xfrm rot="1530277">
            <a:off x="5339751" y="3999321"/>
            <a:ext cx="646982" cy="842767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1311260" y="2952518"/>
          <a:ext cx="13176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38" name="Equation" r:id="rId9" imgW="495000" imgH="203040" progId="Equation.DSMT4">
                  <p:embed/>
                </p:oleObj>
              </mc:Choice>
              <mc:Fallback>
                <p:oleObj name="Equation" r:id="rId9" imgW="49500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60" y="2952518"/>
                        <a:ext cx="1317625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1311260" y="3866761"/>
          <a:ext cx="14525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39" name="Equation" r:id="rId11" imgW="545760" imgH="203040" progId="Equation.DSMT4">
                  <p:embed/>
                </p:oleObj>
              </mc:Choice>
              <mc:Fallback>
                <p:oleObj name="Equation" r:id="rId11" imgW="54576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60" y="3866761"/>
                        <a:ext cx="1452562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6017957" y="4028057"/>
          <a:ext cx="237386" cy="380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40" name="Equation" r:id="rId13" imgW="126720" imgH="203040" progId="Equation.DSMT4">
                  <p:embed/>
                </p:oleObj>
              </mc:Choice>
              <mc:Fallback>
                <p:oleObj name="Equation" r:id="rId13" imgW="126720" imgH="203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7957" y="4028057"/>
                        <a:ext cx="237386" cy="380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5365795" y="3868145"/>
          <a:ext cx="30321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41" name="Equation" r:id="rId15" imgW="114120" imgH="126720" progId="Equation.DSMT4">
                  <p:embed/>
                </p:oleObj>
              </mc:Choice>
              <mc:Fallback>
                <p:oleObj name="Equation" r:id="rId15" imgW="114120" imgH="12672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95" y="3868145"/>
                        <a:ext cx="303212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20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Complex algebra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7201" y="465137"/>
          <a:ext cx="2449902" cy="507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2" name="Equation" r:id="rId3" imgW="1168200" imgH="241200" progId="Equation.DSMT4">
                  <p:embed/>
                </p:oleObj>
              </mc:Choice>
              <mc:Fallback>
                <p:oleObj name="Equation" r:id="rId3" imgW="116820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465137"/>
                        <a:ext cx="2449902" cy="5077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158286" y="465137"/>
          <a:ext cx="2647291" cy="509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3" name="Equation" r:id="rId5" imgW="1257120" imgH="241200" progId="Equation.DSMT4">
                  <p:embed/>
                </p:oleObj>
              </mc:Choice>
              <mc:Fallback>
                <p:oleObj name="Equation" r:id="rId5" imgW="125712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8286" y="465137"/>
                        <a:ext cx="2647291" cy="509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25712" y="1212944"/>
          <a:ext cx="48021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4" name="Equation" r:id="rId7" imgW="1803240" imgH="228600" progId="Equation.DSMT4">
                  <p:embed/>
                </p:oleObj>
              </mc:Choice>
              <mc:Fallback>
                <p:oleObj name="Equation" r:id="rId7" imgW="180324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12" y="1212944"/>
                        <a:ext cx="48021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25712" y="908145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Addition:</a:t>
            </a:r>
            <a:endParaRPr lang="en-US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25712" y="2062812"/>
          <a:ext cx="4768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5" name="Equation" r:id="rId9" imgW="1790640" imgH="228600" progId="Equation.DSMT4">
                  <p:embed/>
                </p:oleObj>
              </mc:Choice>
              <mc:Fallback>
                <p:oleObj name="Equation" r:id="rId9" imgW="179064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12" y="2062812"/>
                        <a:ext cx="47688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25712" y="1822544"/>
            <a:ext cx="132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Subtraction:</a:t>
            </a:r>
            <a:endParaRPr lang="en-US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254314" y="3041744"/>
          <a:ext cx="8548508" cy="646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6" name="Equation" r:id="rId11" imgW="3695400" imgH="279360" progId="Equation.DSMT4">
                  <p:embed/>
                </p:oleObj>
              </mc:Choice>
              <mc:Fallback>
                <p:oleObj name="Equation" r:id="rId11" imgW="3695400" imgH="2793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4" y="3041744"/>
                        <a:ext cx="8548508" cy="6464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25712" y="2672412"/>
            <a:ext cx="1550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Multiplication:</a:t>
            </a:r>
            <a:endParaRPr lang="en-US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41288" y="4057521"/>
          <a:ext cx="111601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7" name="Equation" r:id="rId13" imgW="482400" imgH="228600" progId="Equation.DSMT4">
                  <p:embed/>
                </p:oleObj>
              </mc:Choice>
              <mc:Fallback>
                <p:oleObj name="Equation" r:id="rId13" imgW="482400" imgH="2286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8" y="4057521"/>
                        <a:ext cx="1116012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25712" y="368818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Division:</a:t>
            </a:r>
            <a:endParaRPr lang="en-US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141288" y="4955491"/>
          <a:ext cx="881062" cy="529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8" name="Equation" r:id="rId15" imgW="380880" imgH="228600" progId="Equation.DSMT4">
                  <p:embed/>
                </p:oleObj>
              </mc:Choice>
              <mc:Fallback>
                <p:oleObj name="Equation" r:id="rId15" imgW="38088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8" y="4955491"/>
                        <a:ext cx="881062" cy="529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25712" y="4586159"/>
            <a:ext cx="109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Inversion:</a:t>
            </a:r>
            <a:endParaRPr lang="en-US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66688" y="5592857"/>
          <a:ext cx="90963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9" name="Equation" r:id="rId17" imgW="393480" imgH="266400" progId="Equation.DSMT4">
                  <p:embed/>
                </p:oleObj>
              </mc:Choice>
              <mc:Fallback>
                <p:oleObj name="Equation" r:id="rId17" imgW="393480" imgH="266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5592857"/>
                        <a:ext cx="909637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84867" y="5334745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Square root: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4867" y="6210395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Complex conjugate:</a:t>
            </a:r>
            <a:endParaRPr lang="en-US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2163128" y="6210395"/>
          <a:ext cx="26733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0" name="Equation" r:id="rId19" imgW="1155600" imgH="228600" progId="Equation.DSMT4">
                  <p:embed/>
                </p:oleObj>
              </mc:Choice>
              <mc:Fallback>
                <p:oleObj name="Equation" r:id="rId19" imgW="1155600" imgH="228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128" y="6210395"/>
                        <a:ext cx="2673350" cy="5286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20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Euler relationship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451519" y="792596"/>
          <a:ext cx="3561092" cy="684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79" name="Equation" r:id="rId3" imgW="1193760" imgH="228600" progId="Equation.DSMT4">
                  <p:embed/>
                </p:oleObj>
              </mc:Choice>
              <mc:Fallback>
                <p:oleObj name="Equation" r:id="rId3" imgW="11937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519" y="792596"/>
                        <a:ext cx="3561092" cy="68421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348002" y="1761331"/>
          <a:ext cx="3987711" cy="800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0" name="Equation" r:id="rId5" imgW="1143000" imgH="228600" progId="Equation.DSMT4">
                  <p:embed/>
                </p:oleObj>
              </mc:Choice>
              <mc:Fallback>
                <p:oleObj name="Equation" r:id="rId5" imgW="114300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8002" y="1761331"/>
                        <a:ext cx="3987711" cy="800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6" name="Object 2"/>
          <p:cNvGraphicFramePr>
            <a:graphicFrameLocks noChangeAspect="1"/>
          </p:cNvGraphicFramePr>
          <p:nvPr/>
        </p:nvGraphicFramePr>
        <p:xfrm>
          <a:off x="1177925" y="3468329"/>
          <a:ext cx="622300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1" name="Equation" r:id="rId7" imgW="2336760" imgH="304560" progId="Equation.DSMT4">
                  <p:embed/>
                </p:oleObj>
              </mc:Choice>
              <mc:Fallback>
                <p:oleObj name="Equation" r:id="rId7" imgW="2336760" imgH="3045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3468329"/>
                        <a:ext cx="6223000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itle 1"/>
          <p:cNvSpPr txBox="1">
            <a:spLocks/>
          </p:cNvSpPr>
          <p:nvPr/>
        </p:nvSpPr>
        <p:spPr>
          <a:xfrm>
            <a:off x="250166" y="2915729"/>
            <a:ext cx="8229600" cy="552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Phasors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4660061" y="4520242"/>
          <a:ext cx="27051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2" name="Equation" r:id="rId9" imgW="1015920" imgH="279360" progId="Equation.DSMT4">
                  <p:embed/>
                </p:oleObj>
              </mc:Choice>
              <mc:Fallback>
                <p:oleObj name="Equation" r:id="rId9" imgW="1015920" imgH="279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061" y="4520242"/>
                        <a:ext cx="2705100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Left Brace 24"/>
          <p:cNvSpPr/>
          <p:nvPr/>
        </p:nvSpPr>
        <p:spPr>
          <a:xfrm rot="16200000">
            <a:off x="5917723" y="5014617"/>
            <a:ext cx="388190" cy="69874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338763" y="5600148"/>
            <a:ext cx="2320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</a:t>
            </a:r>
            <a:r>
              <a:rPr lang="en-US" sz="3600" dirty="0" err="1" smtClean="0"/>
              <a:t>Phasor</a:t>
            </a:r>
            <a:r>
              <a:rPr lang="en-US" sz="3600" dirty="0" smtClean="0"/>
              <a:t>”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5691164" y="6246479"/>
            <a:ext cx="130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(Complex #)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526547" y="5558084"/>
            <a:ext cx="7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Circuits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76774" y="1032138"/>
            <a:ext cx="1592178" cy="1491705"/>
            <a:chOff x="1450175" y="1548280"/>
            <a:chExt cx="1592178" cy="1491705"/>
          </a:xfrm>
        </p:grpSpPr>
        <p:grpSp>
          <p:nvGrpSpPr>
            <p:cNvPr id="4" name="Group 82"/>
            <p:cNvGrpSpPr/>
            <p:nvPr/>
          </p:nvGrpSpPr>
          <p:grpSpPr>
            <a:xfrm>
              <a:off x="1913089" y="1548280"/>
              <a:ext cx="378996" cy="1491705"/>
              <a:chOff x="2599211" y="4506635"/>
              <a:chExt cx="378996" cy="1890454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 flipH="1" flipV="1">
                <a:off x="2603799" y="4709816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80"/>
              <p:cNvGrpSpPr/>
              <p:nvPr/>
            </p:nvGrpSpPr>
            <p:grpSpPr>
              <a:xfrm>
                <a:off x="2599211" y="4912998"/>
                <a:ext cx="378996" cy="1085343"/>
                <a:chOff x="4616934" y="4177587"/>
                <a:chExt cx="378996" cy="1085343"/>
              </a:xfrm>
            </p:grpSpPr>
            <p:grpSp>
              <p:nvGrpSpPr>
                <p:cNvPr id="12" name="Group 167"/>
                <p:cNvGrpSpPr/>
                <p:nvPr/>
              </p:nvGrpSpPr>
              <p:grpSpPr>
                <a:xfrm>
                  <a:off x="4616934" y="4177587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5" name="Arc 24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68"/>
                <p:cNvGrpSpPr/>
                <p:nvPr/>
              </p:nvGrpSpPr>
              <p:grpSpPr>
                <a:xfrm>
                  <a:off x="4616934" y="4394081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3" name="Arc 22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Arc 23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71"/>
                <p:cNvGrpSpPr/>
                <p:nvPr/>
              </p:nvGrpSpPr>
              <p:grpSpPr>
                <a:xfrm>
                  <a:off x="4616934" y="461057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21" name="Arc 20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Arc 21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" name="Group 174"/>
                <p:cNvGrpSpPr/>
                <p:nvPr/>
              </p:nvGrpSpPr>
              <p:grpSpPr>
                <a:xfrm>
                  <a:off x="4616934" y="4827069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9" name="Arc 18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Arc 19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77"/>
                <p:cNvGrpSpPr/>
                <p:nvPr/>
              </p:nvGrpSpPr>
              <p:grpSpPr>
                <a:xfrm>
                  <a:off x="4616934" y="5043565"/>
                  <a:ext cx="378996" cy="219365"/>
                  <a:chOff x="4300538" y="2481962"/>
                  <a:chExt cx="835818" cy="322898"/>
                </a:xfrm>
              </p:grpSpPr>
              <p:sp>
                <p:nvSpPr>
                  <p:cNvPr id="17" name="Arc 16"/>
                  <p:cNvSpPr/>
                  <p:nvPr/>
                </p:nvSpPr>
                <p:spPr>
                  <a:xfrm>
                    <a:off x="4300538" y="2493169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Arc 17"/>
                  <p:cNvSpPr/>
                  <p:nvPr/>
                </p:nvSpPr>
                <p:spPr>
                  <a:xfrm flipV="1">
                    <a:off x="4300538" y="2481962"/>
                    <a:ext cx="835818" cy="311691"/>
                  </a:xfrm>
                  <a:prstGeom prst="arc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11" name="Straight Connector 10"/>
              <p:cNvCxnSpPr/>
              <p:nvPr/>
            </p:nvCxnSpPr>
            <p:spPr>
              <a:xfrm rot="5400000" flipH="1" flipV="1">
                <a:off x="2603799" y="6193908"/>
                <a:ext cx="40636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 rot="16200000">
              <a:off x="1241180" y="1871504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416345" y="1062774"/>
            <a:ext cx="2028441" cy="1542982"/>
            <a:chOff x="1013912" y="1497002"/>
            <a:chExt cx="2028441" cy="1542982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35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35693" y="905072"/>
            <a:ext cx="719566" cy="1684994"/>
            <a:chOff x="736524" y="1601230"/>
            <a:chExt cx="719566" cy="1684994"/>
          </a:xfrm>
        </p:grpSpPr>
        <p:sp>
          <p:nvSpPr>
            <p:cNvPr id="55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0" name="Group 449"/>
            <p:cNvGrpSpPr/>
            <p:nvPr/>
          </p:nvGrpSpPr>
          <p:grpSpPr>
            <a:xfrm>
              <a:off x="785404" y="1743242"/>
              <a:ext cx="670686" cy="1542982"/>
              <a:chOff x="785404" y="1743242"/>
              <a:chExt cx="670686" cy="1542982"/>
            </a:xfrm>
          </p:grpSpPr>
          <p:sp>
            <p:nvSpPr>
              <p:cNvPr id="41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42" name="Group 405"/>
              <p:cNvGrpSpPr/>
              <p:nvPr/>
            </p:nvGrpSpPr>
            <p:grpSpPr>
              <a:xfrm rot="5400000">
                <a:off x="604256" y="2434389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6" name="TextBox 55"/>
          <p:cNvSpPr txBox="1"/>
          <p:nvPr/>
        </p:nvSpPr>
        <p:spPr>
          <a:xfrm>
            <a:off x="990468" y="1373546"/>
            <a:ext cx="1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07166" y="139285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231332" y="1352788"/>
            <a:ext cx="186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" y="2772584"/>
            <a:ext cx="279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“Impedance”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" y="3418915"/>
            <a:ext cx="1725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74521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Z=1/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39688" y="3418915"/>
            <a:ext cx="194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600" dirty="0" err="1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4739" y="4899804"/>
            <a:ext cx="7111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KCL, KVL hold for relationship between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96"/>
          </a:xfrm>
        </p:spPr>
        <p:txBody>
          <a:bodyPr/>
          <a:lstStyle/>
          <a:p>
            <a:r>
              <a:rPr lang="en-US" dirty="0" smtClean="0"/>
              <a:t>Series/Parallel Impedances</a:t>
            </a:r>
            <a:endParaRPr lang="en-US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3821709" y="1071079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855769" y="1887049"/>
            <a:ext cx="3816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024333" y="1405872"/>
            <a:ext cx="1542982" cy="304800"/>
            <a:chOff x="2843668" y="1917700"/>
            <a:chExt cx="1542982" cy="3048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347350" y="1405872"/>
            <a:ext cx="1542982" cy="304800"/>
            <a:chOff x="2843668" y="1917700"/>
            <a:chExt cx="1542982" cy="3048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70368" y="1405872"/>
            <a:ext cx="1542982" cy="304800"/>
            <a:chOff x="2843668" y="1917700"/>
            <a:chExt cx="1542982" cy="30480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469716" y="1240718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6010005" y="1411484"/>
            <a:ext cx="1542982" cy="304800"/>
            <a:chOff x="2843668" y="1917700"/>
            <a:chExt cx="1542982" cy="30480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025265" y="4376397"/>
            <a:ext cx="1542982" cy="304800"/>
            <a:chOff x="2843668" y="1917700"/>
            <a:chExt cx="1542982" cy="3048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025265" y="4902938"/>
            <a:ext cx="1542982" cy="304800"/>
            <a:chOff x="2843668" y="1917700"/>
            <a:chExt cx="1542982" cy="304800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025265" y="3849857"/>
            <a:ext cx="1542982" cy="304800"/>
            <a:chOff x="2843668" y="1917700"/>
            <a:chExt cx="1542982" cy="3048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cxnSp>
        <p:nvCxnSpPr>
          <p:cNvPr id="93" name="Straight Connector 92"/>
          <p:cNvCxnSpPr/>
          <p:nvPr/>
        </p:nvCxnSpPr>
        <p:spPr>
          <a:xfrm rot="5400000">
            <a:off x="1498725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3041707" y="4534409"/>
            <a:ext cx="10530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1302589" y="4534409"/>
            <a:ext cx="8153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568248" y="4534409"/>
            <a:ext cx="9604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469716" y="4205631"/>
            <a:ext cx="54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6010005" y="4376397"/>
            <a:ext cx="1542982" cy="304800"/>
            <a:chOff x="2843668" y="1917700"/>
            <a:chExt cx="1542982" cy="304800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tangle 112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Z</a:t>
              </a:r>
              <a:r>
                <a:rPr lang="en-US" baseline="-25000" dirty="0" err="1" smtClean="0"/>
                <a:t>eq</a:t>
              </a:r>
              <a:endParaRPr lang="en-US" baseline="-25000" dirty="0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2347350" y="5457645"/>
            <a:ext cx="498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+Z 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409</Words>
  <Application>Microsoft Macintosh PowerPoint</Application>
  <PresentationFormat>On-screen Show (4:3)</PresentationFormat>
  <Paragraphs>172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EECS 70A: Network Analysis</vt:lpstr>
      <vt:lpstr>PowerPoint Presentation</vt:lpstr>
      <vt:lpstr>Sine waves</vt:lpstr>
      <vt:lpstr>Phase</vt:lpstr>
      <vt:lpstr>Complex numbers</vt:lpstr>
      <vt:lpstr>Complex algebra</vt:lpstr>
      <vt:lpstr>Euler relationship</vt:lpstr>
      <vt:lpstr>Circuits</vt:lpstr>
      <vt:lpstr>Series/Parallel Impedances</vt:lpstr>
      <vt:lpstr>Example problem #1</vt:lpstr>
      <vt:lpstr>Example problem #2</vt:lpstr>
      <vt:lpstr>Example problem #3</vt:lpstr>
      <vt:lpstr>Example problem #4</vt:lpstr>
      <vt:lpstr>Low pass filter</vt:lpstr>
      <vt:lpstr>High pass filter</vt:lpstr>
      <vt:lpstr>Band pass filter (RLC)</vt:lpstr>
      <vt:lpstr>Symbol library</vt:lpstr>
      <vt:lpstr>Symbol library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958</cp:revision>
  <dcterms:created xsi:type="dcterms:W3CDTF">2010-03-26T00:11:49Z</dcterms:created>
  <dcterms:modified xsi:type="dcterms:W3CDTF">2014-03-05T00:30:23Z</dcterms:modified>
</cp:coreProperties>
</file>