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24" r:id="rId3"/>
    <p:sldId id="525" r:id="rId4"/>
    <p:sldId id="526" r:id="rId5"/>
    <p:sldId id="529" r:id="rId6"/>
    <p:sldId id="532" r:id="rId7"/>
    <p:sldId id="535" r:id="rId8"/>
    <p:sldId id="544" r:id="rId9"/>
    <p:sldId id="517" r:id="rId10"/>
    <p:sldId id="527" r:id="rId11"/>
    <p:sldId id="528" r:id="rId12"/>
    <p:sldId id="520" r:id="rId13"/>
    <p:sldId id="516" r:id="rId14"/>
    <p:sldId id="540" r:id="rId15"/>
    <p:sldId id="543" r:id="rId16"/>
    <p:sldId id="541" r:id="rId17"/>
    <p:sldId id="533" r:id="rId18"/>
    <p:sldId id="534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3" autoAdjust="0"/>
    <p:restoredTop sz="94300" autoAdjust="0"/>
  </p:normalViewPr>
  <p:slideViewPr>
    <p:cSldViewPr snapToGrid="0" snapToObjects="1">
      <p:cViewPr varScale="1">
        <p:scale>
          <a:sx n="204" d="100"/>
          <a:sy n="204" d="100"/>
        </p:scale>
        <p:origin x="-4032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8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6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44" tIns="48474" rIns="96944" bIns="48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44" tIns="48474" rIns="96944" bIns="484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44" tIns="48474" rIns="96944" bIns="48474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75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6439"/>
            <a:ext cx="7772400" cy="1470025"/>
          </a:xfrm>
        </p:spPr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1332"/>
            <a:ext cx="6400800" cy="1752600"/>
          </a:xfrm>
        </p:spPr>
        <p:txBody>
          <a:bodyPr/>
          <a:lstStyle/>
          <a:p>
            <a:r>
              <a:rPr lang="en-US" dirty="0" smtClean="0"/>
              <a:t>Lecture 16</a:t>
            </a:r>
          </a:p>
          <a:p>
            <a:r>
              <a:rPr lang="en-US" dirty="0" smtClean="0"/>
              <a:t>Comprehensive review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6819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0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4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9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9035" y="3598551"/>
            <a:ext cx="394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en-US" sz="36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1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234720" y="1730888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6900" y="3958581"/>
            <a:ext cx="31288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1996202" y="1472523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22047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t+30deg)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1109104" y="1143000"/>
            <a:ext cx="31452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119335" y="1276712"/>
            <a:ext cx="2674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0697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21" name="Group 33"/>
          <p:cNvGrpSpPr/>
          <p:nvPr/>
        </p:nvGrpSpPr>
        <p:grpSpPr>
          <a:xfrm>
            <a:off x="3451275" y="2430055"/>
            <a:ext cx="1739789" cy="1542982"/>
            <a:chOff x="1302564" y="1497002"/>
            <a:chExt cx="1739789" cy="1542982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itle 1"/>
            <p:cNvSpPr txBox="1">
              <a:spLocks/>
            </p:cNvSpPr>
            <p:nvPr/>
          </p:nvSpPr>
          <p:spPr>
            <a:xfrm>
              <a:off x="1302564" y="1794009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noProof="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mF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31"/>
          <p:cNvGrpSpPr/>
          <p:nvPr/>
        </p:nvGrpSpPr>
        <p:grpSpPr>
          <a:xfrm rot="10800000">
            <a:off x="4173647" y="123186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6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7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627348" y="3469077"/>
            <a:ext cx="9790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144"/>
          <p:cNvGrpSpPr/>
          <p:nvPr/>
        </p:nvGrpSpPr>
        <p:grpSpPr>
          <a:xfrm>
            <a:off x="386874" y="1519420"/>
            <a:ext cx="969184" cy="1542982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05" name="Group 82"/>
          <p:cNvGrpSpPr/>
          <p:nvPr/>
        </p:nvGrpSpPr>
        <p:grpSpPr>
          <a:xfrm rot="10800000">
            <a:off x="3136354" y="1730888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 rot="5400000">
            <a:off x="1872322" y="3520944"/>
            <a:ext cx="8752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2929062" y="3580064"/>
            <a:ext cx="7570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 flipH="1" flipV="1">
            <a:off x="2978058" y="1515924"/>
            <a:ext cx="6590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Title 1"/>
          <p:cNvSpPr txBox="1">
            <a:spLocks/>
          </p:cNvSpPr>
          <p:nvPr/>
        </p:nvSpPr>
        <p:spPr>
          <a:xfrm rot="5400000">
            <a:off x="2927358" y="21720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3668"/>
          </a:xfrm>
        </p:spPr>
        <p:txBody>
          <a:bodyPr/>
          <a:lstStyle/>
          <a:p>
            <a:r>
              <a:rPr lang="en-US" dirty="0" err="1" smtClean="0"/>
              <a:t>Phasor</a:t>
            </a:r>
            <a:r>
              <a:rPr lang="en-US" dirty="0" smtClean="0"/>
              <a:t> Example 2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5400000">
            <a:off x="1596680" y="29576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3966" y="2705868"/>
            <a:ext cx="3037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1524118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t+45deg)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473" y="773668"/>
            <a:ext cx="154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v(t).</a:t>
            </a:r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4445141" y="1467008"/>
            <a:ext cx="706952" cy="1014111"/>
            <a:chOff x="5829214" y="1974064"/>
            <a:chExt cx="706952" cy="1014111"/>
          </a:xfrm>
        </p:grpSpPr>
        <p:sp>
          <p:nvSpPr>
            <p:cNvPr id="72" name="TextBox 71"/>
            <p:cNvSpPr txBox="1"/>
            <p:nvPr/>
          </p:nvSpPr>
          <p:spPr>
            <a:xfrm rot="5400000">
              <a:off x="5863839" y="193943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86281" y="261884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5829214" y="217041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1" name="Group 31"/>
          <p:cNvGrpSpPr/>
          <p:nvPr/>
        </p:nvGrpSpPr>
        <p:grpSpPr>
          <a:xfrm rot="10800000">
            <a:off x="4079051" y="1153034"/>
            <a:ext cx="719566" cy="1684994"/>
            <a:chOff x="736524" y="1601230"/>
            <a:chExt cx="719566" cy="1684994"/>
          </a:xfrm>
        </p:grpSpPr>
        <p:sp>
          <p:nvSpPr>
            <p:cNvPr id="89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9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0800000">
                  <a:off x="2903394" y="1465929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43002" y="1477599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144"/>
          <p:cNvGrpSpPr/>
          <p:nvPr/>
        </p:nvGrpSpPr>
        <p:grpSpPr>
          <a:xfrm>
            <a:off x="386874" y="1290820"/>
            <a:ext cx="969184" cy="1415048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82"/>
          <p:cNvGrpSpPr/>
          <p:nvPr/>
        </p:nvGrpSpPr>
        <p:grpSpPr>
          <a:xfrm rot="16200000">
            <a:off x="3223547" y="422422"/>
            <a:ext cx="378996" cy="1491705"/>
            <a:chOff x="2599211" y="4506635"/>
            <a:chExt cx="378996" cy="1890454"/>
          </a:xfrm>
        </p:grpSpPr>
        <p:cxnSp>
          <p:nvCxnSpPr>
            <p:cNvPr id="107" name="Straight Connector 106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3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3" name="Arc 12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9" name="Arc 11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15" name="Arc 11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09" name="Straight Connector 108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itle 1"/>
          <p:cNvSpPr txBox="1">
            <a:spLocks/>
          </p:cNvSpPr>
          <p:nvPr/>
        </p:nvSpPr>
        <p:spPr>
          <a:xfrm>
            <a:off x="2952251" y="4648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6" name="Group 31"/>
          <p:cNvGrpSpPr/>
          <p:nvPr/>
        </p:nvGrpSpPr>
        <p:grpSpPr>
          <a:xfrm rot="10800000">
            <a:off x="2588015" y="1131236"/>
            <a:ext cx="719566" cy="1684994"/>
            <a:chOff x="736524" y="1601230"/>
            <a:chExt cx="719566" cy="1684994"/>
          </a:xfrm>
        </p:grpSpPr>
        <p:sp>
          <p:nvSpPr>
            <p:cNvPr id="8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2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10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08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Transfer function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66464" y="4843220"/>
            <a:ext cx="734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for this circuit. Sketch the magnitude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vs.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98" name="Straight Connector 197"/>
          <p:cNvCxnSpPr/>
          <p:nvPr/>
        </p:nvCxnSpPr>
        <p:spPr>
          <a:xfrm rot="10800000">
            <a:off x="333214" y="1206344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33217" y="4734733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3238339" y="30466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238339" y="4535904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225"/>
          <p:cNvGrpSpPr/>
          <p:nvPr/>
        </p:nvGrpSpPr>
        <p:grpSpPr>
          <a:xfrm>
            <a:off x="4626379" y="2985849"/>
            <a:ext cx="1114128" cy="1613281"/>
            <a:chOff x="4907532" y="2669569"/>
            <a:chExt cx="1114128" cy="1613281"/>
          </a:xfrm>
        </p:grpSpPr>
        <p:sp>
          <p:nvSpPr>
            <p:cNvPr id="13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8" name="Title 1"/>
          <p:cNvSpPr txBox="1">
            <a:spLocks/>
          </p:cNvSpPr>
          <p:nvPr/>
        </p:nvSpPr>
        <p:spPr>
          <a:xfrm>
            <a:off x="88226" y="2730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223925" y="114435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02232" y="46704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/>
          <p:cNvSpPr txBox="1"/>
          <p:nvPr/>
        </p:nvSpPr>
        <p:spPr>
          <a:xfrm>
            <a:off x="141620" y="1184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127322" y="438089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79" name="Group 405"/>
          <p:cNvGrpSpPr/>
          <p:nvPr/>
        </p:nvGrpSpPr>
        <p:grpSpPr>
          <a:xfrm rot="16200000">
            <a:off x="2467944" y="3681539"/>
            <a:ext cx="1542982" cy="160687"/>
            <a:chOff x="1809818" y="1385407"/>
            <a:chExt cx="1542982" cy="160687"/>
          </a:xfrm>
        </p:grpSpPr>
        <p:cxnSp>
          <p:nvCxnSpPr>
            <p:cNvPr id="159" name="Straight Connector 2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3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4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5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6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7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8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9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0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1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2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405"/>
          <p:cNvGrpSpPr/>
          <p:nvPr/>
        </p:nvGrpSpPr>
        <p:grpSpPr>
          <a:xfrm rot="16200000">
            <a:off x="1574990" y="2194845"/>
            <a:ext cx="1542982" cy="160687"/>
            <a:chOff x="1809818" y="1385407"/>
            <a:chExt cx="1542982" cy="160687"/>
          </a:xfrm>
        </p:grpSpPr>
        <p:cxnSp>
          <p:nvCxnSpPr>
            <p:cNvPr id="146" name="Straight Connector 14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6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8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9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20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21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22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H="1" flipV="1">
            <a:off x="2346658" y="1503700"/>
            <a:ext cx="8929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H="1" flipV="1">
            <a:off x="2342444" y="4533383"/>
            <a:ext cx="8958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itle 1"/>
          <p:cNvSpPr txBox="1">
            <a:spLocks/>
          </p:cNvSpPr>
          <p:nvPr/>
        </p:nvSpPr>
        <p:spPr>
          <a:xfrm rot="5400000">
            <a:off x="2952696" y="342997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 rot="5400000">
            <a:off x="2057144" y="19252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2725163" y="4634054"/>
            <a:ext cx="201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34"/>
          <p:cNvCxnSpPr/>
          <p:nvPr/>
        </p:nvCxnSpPr>
        <p:spPr>
          <a:xfrm rot="5400000" flipH="1" flipV="1">
            <a:off x="2667383" y="1355023"/>
            <a:ext cx="297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2"/>
          <p:cNvGrpSpPr/>
          <p:nvPr/>
        </p:nvGrpSpPr>
        <p:grpSpPr>
          <a:xfrm>
            <a:off x="3030572" y="1503698"/>
            <a:ext cx="378996" cy="1491705"/>
            <a:chOff x="2599211" y="4506635"/>
            <a:chExt cx="378996" cy="1890454"/>
          </a:xfrm>
        </p:grpSpPr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8" name="Arc 13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6" name="Arc 13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 rot="5400000">
            <a:off x="3030619" y="19801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9" name="Group 82"/>
          <p:cNvGrpSpPr/>
          <p:nvPr/>
        </p:nvGrpSpPr>
        <p:grpSpPr>
          <a:xfrm>
            <a:off x="2134678" y="3034520"/>
            <a:ext cx="378996" cy="1491705"/>
            <a:chOff x="2599211" y="4506635"/>
            <a:chExt cx="378996" cy="1890454"/>
          </a:xfrm>
        </p:grpSpPr>
        <p:cxnSp>
          <p:nvCxnSpPr>
            <p:cNvPr id="93" name="Straight Connector 9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5" name="Arc 1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3" name="Arc 1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itle 1"/>
          <p:cNvSpPr txBox="1">
            <a:spLocks/>
          </p:cNvSpPr>
          <p:nvPr/>
        </p:nvSpPr>
        <p:spPr>
          <a:xfrm rot="5400000">
            <a:off x="2133452" y="34668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10800000" flipH="1" flipV="1">
            <a:off x="2342447" y="3034521"/>
            <a:ext cx="8958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7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8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27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1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3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5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36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37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2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cheat sheet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351" y="1459468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will be provided with the exam.</a:t>
            </a:r>
            <a:endParaRPr lang="en-US" dirty="0"/>
          </a:p>
        </p:txBody>
      </p:sp>
      <p:pic>
        <p:nvPicPr>
          <p:cNvPr id="535554" name="Picture 2"/>
          <p:cNvPicPr>
            <a:picLocks noChangeAspect="1" noChangeArrowheads="1"/>
          </p:cNvPicPr>
          <p:nvPr/>
        </p:nvPicPr>
        <p:blipFill>
          <a:blip r:embed="rId2"/>
          <a:srcRect l="14224" t="43636" r="21379" b="11223"/>
          <a:stretch>
            <a:fillRect/>
          </a:stretch>
        </p:blipFill>
        <p:spPr bwMode="auto">
          <a:xfrm>
            <a:off x="835573" y="2198132"/>
            <a:ext cx="7851227" cy="331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KCL, KVL</a:t>
            </a:r>
          </a:p>
          <a:p>
            <a:r>
              <a:rPr lang="en-US" dirty="0" smtClean="0"/>
              <a:t>Nodal analysis</a:t>
            </a:r>
          </a:p>
          <a:p>
            <a:r>
              <a:rPr lang="en-US" dirty="0" smtClean="0"/>
              <a:t>Mesh analysis</a:t>
            </a:r>
          </a:p>
          <a:p>
            <a:r>
              <a:rPr lang="en-US" dirty="0" smtClean="0"/>
              <a:t>Thevenin/Norton theorem</a:t>
            </a:r>
          </a:p>
          <a:p>
            <a:r>
              <a:rPr lang="en-US" dirty="0" smtClean="0"/>
              <a:t>RL, RC circuits (time dependence)</a:t>
            </a:r>
          </a:p>
          <a:p>
            <a:r>
              <a:rPr lang="en-US" dirty="0" smtClean="0"/>
              <a:t>R,L,C circuits</a:t>
            </a:r>
          </a:p>
          <a:p>
            <a:pPr lvl="1"/>
            <a:r>
              <a:rPr lang="en-US" dirty="0" err="1" smtClean="0"/>
              <a:t>Phasors</a:t>
            </a:r>
            <a:endParaRPr lang="en-US" dirty="0" smtClean="0"/>
          </a:p>
          <a:p>
            <a:pPr lvl="1"/>
            <a:r>
              <a:rPr lang="en-US" dirty="0" smtClean="0"/>
              <a:t>Impedances</a:t>
            </a:r>
          </a:p>
          <a:p>
            <a:pPr lvl="1"/>
            <a:r>
              <a:rPr lang="en-US" dirty="0" smtClean="0"/>
              <a:t>Transfer function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586"/>
          </a:xfrm>
        </p:spPr>
        <p:txBody>
          <a:bodyPr/>
          <a:lstStyle/>
          <a:p>
            <a:r>
              <a:rPr lang="en-US" dirty="0" smtClean="0"/>
              <a:t>Thevenin, Norton Theorems: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64603" y="1386677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4603" y="2240692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48015" y="13241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8015" y="217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4646" y="10243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73426" y="23874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65710" y="13413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73105" y="188861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873756" y="2730750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215990" y="3856133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340960" y="4501730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99293" y="3835344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502076" y="37797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1983" y="4640006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832" y="3031209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988526" y="370029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988526" y="45543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025157" y="340054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13937" y="462210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06221" y="3717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13616" y="426478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11078" y="6349740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667" y="5478473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594648" y="55700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1313643" y="571981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1393809" y="559903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3643" y="563929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1313643" y="588086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313643" y="580033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340542" y="6296474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1313643" y="604190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313643" y="596138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313999" y="612242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1313999" y="6202944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337037" y="5542264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68984" y="565905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54710" y="5882892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425091" y="5572273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409416" y="6247284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-423420" y="55366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0723" y="4933772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02632" y="54253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302632" y="62793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339263" y="512556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28043" y="6488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220327" y="54425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227722" y="598980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286098" y="706990"/>
            <a:ext cx="6804737" cy="45259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Thevenin: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nothing to a-b.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Calculate voltage. This is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baseline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 1: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terminal a to b (short).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current from a to b. This is call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short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circuit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 circuit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u="sng" baseline="0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input resistance looking into terminals a-b after all the independent  sources have been turned off.  (Voltage sources become shorts, current sources become opens.)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Trick (if dependent sources present):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a 1 A current source 	to terminals a-b, find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/1A.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915" y="834586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4229422" y="5352796"/>
            <a:ext cx="2681742" cy="12171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Norton: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sz="2400" b="0" i="0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46" y="343988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173" y="765778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92173" y="2308761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013912" y="725524"/>
            <a:ext cx="2028441" cy="1542982"/>
            <a:chOff x="1013912" y="1497002"/>
            <a:chExt cx="2028441" cy="1542982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49"/>
          <p:cNvGrpSpPr/>
          <p:nvPr/>
        </p:nvGrpSpPr>
        <p:grpSpPr>
          <a:xfrm>
            <a:off x="306654" y="765783"/>
            <a:ext cx="670686" cy="1542982"/>
            <a:chOff x="785404" y="1743242"/>
            <a:chExt cx="670686" cy="1542982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RC circuit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4537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162050" y="1608138"/>
            <a:ext cx="5219700" cy="4060825"/>
          </a:xfrm>
          <a:custGeom>
            <a:avLst/>
            <a:gdLst>
              <a:gd name="T0" fmla="+- 0 17725 3226"/>
              <a:gd name="T1" fmla="*/ T0 w 14500"/>
              <a:gd name="T2" fmla="+- 0 9437 4467"/>
              <a:gd name="T3" fmla="*/ 9437 h 11279"/>
              <a:gd name="T4" fmla="+- 0 17677 3226"/>
              <a:gd name="T5" fmla="*/ T4 w 14500"/>
              <a:gd name="T6" fmla="+- 0 9361 4467"/>
              <a:gd name="T7" fmla="*/ 9361 h 11279"/>
              <a:gd name="T8" fmla="+- 0 4690 3226"/>
              <a:gd name="T9" fmla="*/ T8 w 14500"/>
              <a:gd name="T10" fmla="+- 0 15745 4467"/>
              <a:gd name="T11" fmla="*/ 15745 h 11279"/>
              <a:gd name="T12" fmla="+- 0 4716 3226"/>
              <a:gd name="T13" fmla="*/ T12 w 14500"/>
              <a:gd name="T14" fmla="+- 0 15745 4467"/>
              <a:gd name="T15" fmla="*/ 15745 h 11279"/>
              <a:gd name="T16" fmla="+- 0 3252 3226"/>
              <a:gd name="T17" fmla="*/ T16 w 14500"/>
              <a:gd name="T18" fmla="+- 0 4495 4467"/>
              <a:gd name="T19" fmla="*/ 4495 h 11279"/>
              <a:gd name="T20" fmla="+- 0 3252 3226"/>
              <a:gd name="T21" fmla="*/ T20 w 14500"/>
              <a:gd name="T22" fmla="+- 0 4519 4467"/>
              <a:gd name="T23" fmla="*/ 4519 h 112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14500" h="11279" extrusionOk="0">
                <a:moveTo>
                  <a:pt x="14499" y="4970"/>
                </a:moveTo>
                <a:cubicBezTo>
                  <a:pt x="14477" y="4937"/>
                  <a:pt x="14475" y="4925"/>
                  <a:pt x="14451" y="4894"/>
                </a:cubicBezTo>
              </a:path>
              <a:path w="14500" h="11279" extrusionOk="0">
                <a:moveTo>
                  <a:pt x="1464" y="11278"/>
                </a:moveTo>
                <a:cubicBezTo>
                  <a:pt x="1473" y="11278"/>
                  <a:pt x="1481" y="11278"/>
                  <a:pt x="1490" y="11278"/>
                </a:cubicBezTo>
              </a:path>
              <a:path w="14500" h="11279" extrusionOk="0">
                <a:moveTo>
                  <a:pt x="26" y="28"/>
                </a:moveTo>
                <a:cubicBezTo>
                  <a:pt x="-34" y="-37"/>
                  <a:pt x="14" y="37"/>
                  <a:pt x="26" y="5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52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554163" y="1474788"/>
            <a:ext cx="6669087" cy="4202112"/>
          </a:xfrm>
          <a:custGeom>
            <a:avLst/>
            <a:gdLst>
              <a:gd name="T0" fmla="+- 0 19140 4319"/>
              <a:gd name="T1" fmla="*/ T0 w 18522"/>
              <a:gd name="T2" fmla="+- 0 7028 4097"/>
              <a:gd name="T3" fmla="*/ 7028 h 11673"/>
              <a:gd name="T4" fmla="+- 0 19140 4319"/>
              <a:gd name="T5" fmla="*/ T4 w 18522"/>
              <a:gd name="T6" fmla="+- 0 7028 4097"/>
              <a:gd name="T7" fmla="*/ 7028 h 11673"/>
              <a:gd name="T8" fmla="+- 0 19140 4319"/>
              <a:gd name="T9" fmla="*/ T8 w 18522"/>
              <a:gd name="T10" fmla="+- 0 7028 4097"/>
              <a:gd name="T11" fmla="*/ 7028 h 11673"/>
              <a:gd name="T12" fmla="+- 0 19140 4319"/>
              <a:gd name="T13" fmla="*/ T12 w 18522"/>
              <a:gd name="T14" fmla="+- 0 7028 4097"/>
              <a:gd name="T15" fmla="*/ 7028 h 11673"/>
              <a:gd name="T16" fmla="+- 0 19140 4319"/>
              <a:gd name="T17" fmla="*/ T16 w 18522"/>
              <a:gd name="T18" fmla="+- 0 7028 4097"/>
              <a:gd name="T19" fmla="*/ 7028 h 11673"/>
              <a:gd name="T20" fmla="+- 0 19140 4319"/>
              <a:gd name="T21" fmla="*/ T20 w 18522"/>
              <a:gd name="T22" fmla="+- 0 7028 4097"/>
              <a:gd name="T23" fmla="*/ 7028 h 11673"/>
              <a:gd name="T24" fmla="+- 0 19140 4319"/>
              <a:gd name="T25" fmla="*/ T24 w 18522"/>
              <a:gd name="T26" fmla="+- 0 7028 4097"/>
              <a:gd name="T27" fmla="*/ 7028 h 11673"/>
              <a:gd name="T28" fmla="+- 0 19140 4319"/>
              <a:gd name="T29" fmla="*/ T28 w 18522"/>
              <a:gd name="T30" fmla="+- 0 7028 4097"/>
              <a:gd name="T31" fmla="*/ 7028 h 11673"/>
              <a:gd name="T32" fmla="+- 0 19140 4319"/>
              <a:gd name="T33" fmla="*/ T32 w 18522"/>
              <a:gd name="T34" fmla="+- 0 7028 4097"/>
              <a:gd name="T35" fmla="*/ 7028 h 11673"/>
              <a:gd name="T36" fmla="+- 0 19140 4319"/>
              <a:gd name="T37" fmla="*/ T36 w 18522"/>
              <a:gd name="T38" fmla="+- 0 7028 4097"/>
              <a:gd name="T39" fmla="*/ 7028 h 11673"/>
              <a:gd name="T40" fmla="+- 0 19140 4319"/>
              <a:gd name="T41" fmla="*/ T40 w 18522"/>
              <a:gd name="T42" fmla="+- 0 7028 4097"/>
              <a:gd name="T43" fmla="*/ 7028 h 11673"/>
              <a:gd name="T44" fmla="+- 0 19140 4319"/>
              <a:gd name="T45" fmla="*/ T44 w 18522"/>
              <a:gd name="T46" fmla="+- 0 7028 4097"/>
              <a:gd name="T47" fmla="*/ 7028 h 11673"/>
              <a:gd name="T48" fmla="+- 0 19140 4319"/>
              <a:gd name="T49" fmla="*/ T48 w 18522"/>
              <a:gd name="T50" fmla="+- 0 7028 4097"/>
              <a:gd name="T51" fmla="*/ 7028 h 11673"/>
              <a:gd name="T52" fmla="+- 0 19140 4319"/>
              <a:gd name="T53" fmla="*/ T52 w 18522"/>
              <a:gd name="T54" fmla="+- 0 7028 4097"/>
              <a:gd name="T55" fmla="*/ 7028 h 11673"/>
              <a:gd name="T56" fmla="+- 0 19140 4319"/>
              <a:gd name="T57" fmla="*/ T56 w 18522"/>
              <a:gd name="T58" fmla="+- 0 7028 4097"/>
              <a:gd name="T59" fmla="*/ 7028 h 11673"/>
              <a:gd name="T60" fmla="+- 0 19140 4319"/>
              <a:gd name="T61" fmla="*/ T60 w 18522"/>
              <a:gd name="T62" fmla="+- 0 7028 4097"/>
              <a:gd name="T63" fmla="*/ 7028 h 11673"/>
              <a:gd name="T64" fmla="+- 0 19140 4319"/>
              <a:gd name="T65" fmla="*/ T64 w 18522"/>
              <a:gd name="T66" fmla="+- 0 7028 4097"/>
              <a:gd name="T67" fmla="*/ 7028 h 11673"/>
              <a:gd name="T68" fmla="+- 0 19140 4319"/>
              <a:gd name="T69" fmla="*/ T68 w 18522"/>
              <a:gd name="T70" fmla="+- 0 7028 4097"/>
              <a:gd name="T71" fmla="*/ 7028 h 11673"/>
              <a:gd name="T72" fmla="+- 0 19140 4319"/>
              <a:gd name="T73" fmla="*/ T72 w 18522"/>
              <a:gd name="T74" fmla="+- 0 7028 4097"/>
              <a:gd name="T75" fmla="*/ 7028 h 11673"/>
              <a:gd name="T76" fmla="+- 0 19140 4319"/>
              <a:gd name="T77" fmla="*/ T76 w 18522"/>
              <a:gd name="T78" fmla="+- 0 7028 4097"/>
              <a:gd name="T79" fmla="*/ 7028 h 11673"/>
              <a:gd name="T80" fmla="+- 0 19140 4319"/>
              <a:gd name="T81" fmla="*/ T80 w 18522"/>
              <a:gd name="T82" fmla="+- 0 7028 4097"/>
              <a:gd name="T83" fmla="*/ 7028 h 11673"/>
              <a:gd name="T84" fmla="+- 0 19140 4319"/>
              <a:gd name="T85" fmla="*/ T84 w 18522"/>
              <a:gd name="T86" fmla="+- 0 7028 4097"/>
              <a:gd name="T87" fmla="*/ 7028 h 11673"/>
              <a:gd name="T88" fmla="+- 0 19140 4319"/>
              <a:gd name="T89" fmla="*/ T88 w 18522"/>
              <a:gd name="T90" fmla="+- 0 7028 4097"/>
              <a:gd name="T91" fmla="*/ 7028 h 11673"/>
              <a:gd name="T92" fmla="+- 0 19140 4319"/>
              <a:gd name="T93" fmla="*/ T92 w 18522"/>
              <a:gd name="T94" fmla="+- 0 7028 4097"/>
              <a:gd name="T95" fmla="*/ 7028 h 11673"/>
              <a:gd name="T96" fmla="+- 0 17180 4319"/>
              <a:gd name="T97" fmla="*/ T96 w 18522"/>
              <a:gd name="T98" fmla="+- 0 10852 4097"/>
              <a:gd name="T99" fmla="*/ 10852 h 11673"/>
              <a:gd name="T100" fmla="+- 0 17180 4319"/>
              <a:gd name="T101" fmla="*/ T100 w 18522"/>
              <a:gd name="T102" fmla="+- 0 10876 4097"/>
              <a:gd name="T103" fmla="*/ 10876 h 11673"/>
              <a:gd name="T104" fmla="+- 0 4341 4319"/>
              <a:gd name="T105" fmla="*/ T104 w 18522"/>
              <a:gd name="T106" fmla="+- 0 15769 4097"/>
              <a:gd name="T107" fmla="*/ 15769 h 11673"/>
              <a:gd name="T108" fmla="+- 0 4319 4319"/>
              <a:gd name="T109" fmla="*/ T108 w 18522"/>
              <a:gd name="T110" fmla="+- 0 15721 4097"/>
              <a:gd name="T111" fmla="*/ 15721 h 11673"/>
              <a:gd name="T112" fmla="+- 0 6901 4319"/>
              <a:gd name="T113" fmla="*/ T112 w 18522"/>
              <a:gd name="T114" fmla="+- 0 4121 4097"/>
              <a:gd name="T115" fmla="*/ 4121 h 11673"/>
              <a:gd name="T116" fmla="+- 0 6927 4319"/>
              <a:gd name="T117" fmla="*/ T116 w 18522"/>
              <a:gd name="T118" fmla="+- 0 4121 4097"/>
              <a:gd name="T119" fmla="*/ 4121 h 11673"/>
              <a:gd name="T120" fmla="+- 0 22814 4319"/>
              <a:gd name="T121" fmla="*/ T120 w 18522"/>
              <a:gd name="T122" fmla="+- 0 4419 4097"/>
              <a:gd name="T123" fmla="*/ 4419 h 11673"/>
              <a:gd name="T124" fmla="+- 0 22840 4319"/>
              <a:gd name="T125" fmla="*/ T124 w 18522"/>
              <a:gd name="T126" fmla="+- 0 4419 4097"/>
              <a:gd name="T127" fmla="*/ 4419 h 1167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18522" h="11673" extrusionOk="0">
                <a:moveTo>
                  <a:pt x="14821" y="2931"/>
                </a:moveTo>
                <a:lnTo>
                  <a:pt x="14821" y="2931"/>
                </a:lnTo>
              </a:path>
              <a:path w="18522" h="11673" extrusionOk="0">
                <a:moveTo>
                  <a:pt x="12861" y="6755"/>
                </a:moveTo>
                <a:cubicBezTo>
                  <a:pt x="12861" y="6763"/>
                  <a:pt x="12861" y="6771"/>
                  <a:pt x="12861" y="6779"/>
                </a:cubicBezTo>
              </a:path>
              <a:path w="18522" h="11673" extrusionOk="0">
                <a:moveTo>
                  <a:pt x="22" y="11672"/>
                </a:moveTo>
                <a:cubicBezTo>
                  <a:pt x="22" y="11633"/>
                  <a:pt x="11" y="11660"/>
                  <a:pt x="0" y="11624"/>
                </a:cubicBezTo>
              </a:path>
              <a:path w="18522" h="11673" extrusionOk="0">
                <a:moveTo>
                  <a:pt x="2582" y="24"/>
                </a:moveTo>
                <a:cubicBezTo>
                  <a:pt x="2582" y="-4"/>
                  <a:pt x="2585" y="-9"/>
                  <a:pt x="2608" y="24"/>
                </a:cubicBezTo>
              </a:path>
              <a:path w="18522" h="11673" extrusionOk="0">
                <a:moveTo>
                  <a:pt x="18495" y="322"/>
                </a:moveTo>
                <a:cubicBezTo>
                  <a:pt x="18504" y="322"/>
                  <a:pt x="18512" y="322"/>
                  <a:pt x="18521" y="32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75" name="Comment 4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20773825" y="35153600"/>
            <a:ext cx="0" cy="0"/>
          </a:xfrm>
          <a:custGeom>
            <a:avLst/>
            <a:gdLst>
              <a:gd name="T0" fmla="+- 0 17999 17999"/>
              <a:gd name="T1" fmla="*/ T0 w 1"/>
              <a:gd name="T2" fmla="+- 0 5239 5239"/>
              <a:gd name="T3" fmla="*/ 5239 h 1"/>
              <a:gd name="T4" fmla="+- 0 17999 17999"/>
              <a:gd name="T5" fmla="*/ T4 w 1"/>
              <a:gd name="T6" fmla="+- 0 5239 5239"/>
              <a:gd name="T7" fmla="*/ 5239 h 1"/>
              <a:gd name="T8" fmla="+- 0 17999 17999"/>
              <a:gd name="T9" fmla="*/ T8 w 1"/>
              <a:gd name="T10" fmla="+- 0 5239 5239"/>
              <a:gd name="T11" fmla="*/ 5239 h 1"/>
              <a:gd name="T12" fmla="+- 0 17999 17999"/>
              <a:gd name="T13" fmla="*/ T12 w 1"/>
              <a:gd name="T14" fmla="+- 0 5239 5239"/>
              <a:gd name="T15" fmla="*/ 5239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119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121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221063" y="2975218"/>
            <a:ext cx="87832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This circuit is connected to a capacitor of value 1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F. The switch is in the closed position.</a:t>
            </a:r>
            <a:br>
              <a:rPr lang="en-US" dirty="0" smtClean="0"/>
            </a:br>
            <a:r>
              <a:rPr lang="en-US" dirty="0" smtClean="0"/>
              <a:t>After a long time, what are all the voltages and currents in this circuit?</a:t>
            </a:r>
          </a:p>
          <a:p>
            <a:pPr marL="342900" indent="-342900">
              <a:buAutoNum type="alphaUcParenR"/>
            </a:pPr>
            <a:r>
              <a:rPr lang="en-US" dirty="0" smtClean="0"/>
              <a:t>Next, the switch is opened. </a:t>
            </a:r>
            <a:br>
              <a:rPr lang="en-US" dirty="0" smtClean="0"/>
            </a:br>
            <a:r>
              <a:rPr lang="en-US" dirty="0" smtClean="0"/>
              <a:t>What are all the voltages and currents in this circuit as a function of time </a:t>
            </a:r>
            <a:br>
              <a:rPr lang="en-US" dirty="0" smtClean="0"/>
            </a:br>
            <a:r>
              <a:rPr lang="en-US" dirty="0" smtClean="0"/>
              <a:t>after the switch is opened?</a:t>
            </a:r>
          </a:p>
          <a:p>
            <a:pPr marL="342900" indent="-342900">
              <a:buAutoNum type="alphaUcParenR"/>
            </a:pPr>
            <a:r>
              <a:rPr lang="en-US" dirty="0" smtClean="0"/>
              <a:t>This circuit is now connected to a resistor R</a:t>
            </a:r>
            <a:r>
              <a:rPr lang="en-US" baseline="-25000" dirty="0" smtClean="0"/>
              <a:t>0</a:t>
            </a:r>
            <a:r>
              <a:rPr lang="en-US" dirty="0" smtClean="0"/>
              <a:t>. What is the power dissipated in R</a:t>
            </a:r>
            <a:r>
              <a:rPr lang="en-US" baseline="-25000" dirty="0" smtClean="0"/>
              <a:t>0</a:t>
            </a:r>
            <a:r>
              <a:rPr lang="en-US" dirty="0" smtClean="0"/>
              <a:t>?</a:t>
            </a:r>
          </a:p>
          <a:p>
            <a:pPr marL="342900" indent="-342900">
              <a:buAutoNum type="alphaUcParenR"/>
            </a:pPr>
            <a:r>
              <a:rPr lang="en-US" dirty="0" smtClean="0"/>
              <a:t>If you were to pick a value of R</a:t>
            </a:r>
            <a:r>
              <a:rPr lang="en-US" baseline="-25000" dirty="0" smtClean="0"/>
              <a:t>0</a:t>
            </a:r>
            <a:r>
              <a:rPr lang="en-US" dirty="0" smtClean="0"/>
              <a:t> to absorb as much power as possible, what would it be?</a:t>
            </a:r>
          </a:p>
          <a:p>
            <a:pPr marL="342900" indent="-342900">
              <a:buAutoNum type="alphaUcParenR"/>
            </a:pPr>
            <a:r>
              <a:rPr lang="en-US" dirty="0" smtClean="0"/>
              <a:t>Exercise: Do the same as A,B with an inductor instead.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pPr marL="342900" indent="-342900">
              <a:buAutoNum type="alphaU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7" name="Title 1"/>
          <p:cNvSpPr txBox="1">
            <a:spLocks/>
          </p:cNvSpPr>
          <p:nvPr/>
        </p:nvSpPr>
        <p:spPr>
          <a:xfrm>
            <a:off x="2815988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752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89692" y="968284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9"/>
          <p:cNvGrpSpPr/>
          <p:nvPr/>
        </p:nvGrpSpPr>
        <p:grpSpPr>
          <a:xfrm rot="16200000">
            <a:off x="3302787" y="260878"/>
            <a:ext cx="160687" cy="1414811"/>
            <a:chOff x="4491655" y="3124200"/>
            <a:chExt cx="160687" cy="1414811"/>
          </a:xfrm>
        </p:grpSpPr>
        <p:grpSp>
          <p:nvGrpSpPr>
            <p:cNvPr id="13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9"/>
          <p:cNvGrpSpPr/>
          <p:nvPr/>
        </p:nvGrpSpPr>
        <p:grpSpPr>
          <a:xfrm>
            <a:off x="4010192" y="96846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9"/>
          <p:cNvGrpSpPr/>
          <p:nvPr/>
        </p:nvGrpSpPr>
        <p:grpSpPr>
          <a:xfrm rot="16200000">
            <a:off x="1423800" y="261406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itle 1"/>
          <p:cNvSpPr txBox="1">
            <a:spLocks/>
          </p:cNvSpPr>
          <p:nvPr/>
        </p:nvSpPr>
        <p:spPr>
          <a:xfrm>
            <a:off x="919544" y="3904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967551" y="89941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4971038" y="232578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5004182" y="59965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998079" y="2325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4885246" y="916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896128" y="203626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38" name="Straight Connector 137"/>
          <p:cNvCxnSpPr>
            <a:endCxn id="131" idx="2"/>
          </p:cNvCxnSpPr>
          <p:nvPr/>
        </p:nvCxnSpPr>
        <p:spPr>
          <a:xfrm flipV="1">
            <a:off x="4090358" y="961970"/>
            <a:ext cx="877193" cy="7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2" idx="2"/>
          </p:cNvCxnSpPr>
          <p:nvPr/>
        </p:nvCxnSpPr>
        <p:spPr>
          <a:xfrm>
            <a:off x="786463" y="2383449"/>
            <a:ext cx="4184575" cy="4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451"/>
          <p:cNvGrpSpPr/>
          <p:nvPr/>
        </p:nvGrpSpPr>
        <p:grpSpPr>
          <a:xfrm>
            <a:off x="0" y="968989"/>
            <a:ext cx="1029350" cy="1413197"/>
            <a:chOff x="1641896" y="1804308"/>
            <a:chExt cx="1029350" cy="1413197"/>
          </a:xfrm>
        </p:grpSpPr>
        <p:grpSp>
          <p:nvGrpSpPr>
            <p:cNvPr id="38" name="Group 450"/>
            <p:cNvGrpSpPr/>
            <p:nvPr/>
          </p:nvGrpSpPr>
          <p:grpSpPr>
            <a:xfrm>
              <a:off x="2185471" y="1804308"/>
              <a:ext cx="485775" cy="1413197"/>
              <a:chOff x="2185471" y="1804308"/>
              <a:chExt cx="485775" cy="1413197"/>
            </a:xfrm>
          </p:grpSpPr>
          <p:grpSp>
            <p:nvGrpSpPr>
              <p:cNvPr id="39" name="Group 439"/>
              <p:cNvGrpSpPr/>
              <p:nvPr/>
            </p:nvGrpSpPr>
            <p:grpSpPr>
              <a:xfrm>
                <a:off x="2185471" y="2192942"/>
                <a:ext cx="485775" cy="565091"/>
                <a:chOff x="3259914" y="2192942"/>
                <a:chExt cx="485775" cy="56509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3259914" y="2231737"/>
                  <a:ext cx="485775" cy="485775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Title 1"/>
                <p:cNvSpPr txBox="1">
                  <a:spLocks/>
                </p:cNvSpPr>
                <p:nvPr/>
              </p:nvSpPr>
              <p:spPr>
                <a:xfrm>
                  <a:off x="3383170" y="219294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2500" lnSpcReduction="20000"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+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6" name="Title 1"/>
                <p:cNvSpPr txBox="1">
                  <a:spLocks/>
                </p:cNvSpPr>
                <p:nvPr/>
              </p:nvSpPr>
              <p:spPr>
                <a:xfrm>
                  <a:off x="3383170" y="2451932"/>
                  <a:ext cx="239263" cy="3061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/>
                <a:p>
                  <a:pPr lvl="0" algn="ctr">
                    <a:spcBef>
                      <a:spcPct val="0"/>
                    </a:spcBef>
                  </a:pPr>
                  <a:r>
                    <a:rPr lang="en-US" dirty="0" smtClean="0">
                      <a:solidFill>
                        <a:srgbClr val="FF0000"/>
                      </a:solidFill>
                    </a:rPr>
                    <a:t>-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81469" y="2967510"/>
                <a:ext cx="49999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2214644" y="2018023"/>
                <a:ext cx="42743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itle 1"/>
            <p:cNvSpPr txBox="1">
              <a:spLocks/>
            </p:cNvSpPr>
            <p:nvPr/>
          </p:nvSpPr>
          <p:spPr>
            <a:xfrm rot="16200000">
              <a:off x="1398510" y="2047694"/>
              <a:ext cx="1191960" cy="705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V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57" name="Title 1"/>
          <p:cNvSpPr txBox="1">
            <a:spLocks/>
          </p:cNvSpPr>
          <p:nvPr/>
        </p:nvSpPr>
        <p:spPr>
          <a:xfrm>
            <a:off x="2780220" y="40159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8" name="Title 1"/>
          <p:cNvSpPr txBox="1">
            <a:spLocks/>
          </p:cNvSpPr>
          <p:nvPr/>
        </p:nvSpPr>
        <p:spPr>
          <a:xfrm rot="16200000">
            <a:off x="1799222" y="132838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sp>
        <p:nvSpPr>
          <p:cNvPr id="159" name="Title 1"/>
          <p:cNvSpPr txBox="1">
            <a:spLocks/>
          </p:cNvSpPr>
          <p:nvPr/>
        </p:nvSpPr>
        <p:spPr>
          <a:xfrm rot="16200000">
            <a:off x="3294915" y="13000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4k</a:t>
            </a:r>
            <a:r>
              <a:rPr lang="en-US" dirty="0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W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63" name="Straight Connector 162"/>
          <p:cNvCxnSpPr/>
          <p:nvPr/>
        </p:nvCxnSpPr>
        <p:spPr>
          <a:xfrm>
            <a:off x="2457450" y="968989"/>
            <a:ext cx="47378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2211549" y="887934"/>
            <a:ext cx="245901" cy="81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21" name="Equation" r:id="rId3" imgW="1066680" imgH="279360" progId="Equation.DSMT4">
                    <p:embed/>
                  </p:oleObj>
                </mc:Choice>
                <mc:Fallback>
                  <p:oleObj name="Equation" r:id="rId3" imgW="1066680" imgH="2793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225" y="1574356"/>
                          <a:ext cx="2841625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2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56" y="1617662"/>
                        <a:ext cx="24320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3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887" y="1639433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4" name="Equation" r:id="rId9" imgW="1485720" imgH="253800" progId="Equation.DSMT4">
                  <p:embed/>
                </p:oleObj>
              </mc:Choice>
              <mc:Fallback>
                <p:oleObj name="Equation" r:id="rId9" imgW="148572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605" y="2519362"/>
                        <a:ext cx="249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5" name="Equation" r:id="rId11" imgW="355320" imgH="241200" progId="Equation.DSMT4">
                  <p:embed/>
                </p:oleObj>
              </mc:Choice>
              <mc:Fallback>
                <p:oleObj name="Equation" r:id="rId11" imgW="3553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76" y="2519362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26" name="Equation" r:id="rId13" imgW="1041120" imgH="279360" progId="Equation.DSMT4">
                    <p:embed/>
                  </p:oleObj>
                </mc:Choice>
                <mc:Fallback>
                  <p:oleObj name="Equation" r:id="rId13" imgW="1041120" imgH="27936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119" y="1575267"/>
                          <a:ext cx="2774078" cy="743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554</Words>
  <Application>Microsoft Macintosh PowerPoint</Application>
  <PresentationFormat>On-screen Show (4:3)</PresentationFormat>
  <Paragraphs>231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EECS 70A: Network Analysis</vt:lpstr>
      <vt:lpstr>Topics covered</vt:lpstr>
      <vt:lpstr>Thevenin, Norton Theorems:</vt:lpstr>
      <vt:lpstr>PowerPoint Presentation</vt:lpstr>
      <vt:lpstr>LR circuit</vt:lpstr>
      <vt:lpstr>Comprehensive Example</vt:lpstr>
      <vt:lpstr>Comprehensive Example</vt:lpstr>
      <vt:lpstr>Comprehensive Example</vt:lpstr>
      <vt:lpstr>Conversion procedures</vt:lpstr>
      <vt:lpstr>Circuits</vt:lpstr>
      <vt:lpstr>Series/Parallel Impedances</vt:lpstr>
      <vt:lpstr>Conversion procedures</vt:lpstr>
      <vt:lpstr>“Transfer Function”</vt:lpstr>
      <vt:lpstr>Phasor Example 1</vt:lpstr>
      <vt:lpstr>Phasor Example 2</vt:lpstr>
      <vt:lpstr>Example Transfer function</vt:lpstr>
      <vt:lpstr>Symbol library</vt:lpstr>
      <vt:lpstr>Exam cheat sheet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1176</cp:revision>
  <dcterms:created xsi:type="dcterms:W3CDTF">2010-03-26T00:11:49Z</dcterms:created>
  <dcterms:modified xsi:type="dcterms:W3CDTF">2014-03-31T19:37:56Z</dcterms:modified>
</cp:coreProperties>
</file>