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ink/ink1.xml" ContentType="application/inkml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3" r:id="rId18"/>
    <p:sldId id="274" r:id="rId19"/>
    <p:sldId id="275" r:id="rId20"/>
    <p:sldId id="277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 snapToGrid="0" snapToObjects="1">
      <p:cViewPr varScale="1">
        <p:scale>
          <a:sx n="74" d="100"/>
          <a:sy n="74" d="100"/>
        </p:scale>
        <p:origin x="64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3" d="100"/>
        <a:sy n="16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55.58472" units="1/cm"/>
          <inkml:channelProperty channel="Y" name="resolution" value="1190.22876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5-04-07T18:07:34.06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24378 1363 120 0,'-9'0'52'15,"6"3"-1"1,3-3-133-16,0 0-3 15,0 0 32 1</inkml:trace>
  <inkml:trace contextRef="#ctx0" brushRef="#br0" timeOffset="2151.0234">20689 1134 67 0,'0'-3'83'16,"-4"3"-2"-16,4-3-49 16,0 3-2-1,0 0-12-15,0 17 1 16,0 11-3-1,7 13 1-15,3 12-4 16,6 5 1-16,-4 5-5 16,-2-2 1-1,-3-1-4-15,-3-5 0 16,-4-14-10-1,0-16 1-15,0-9-79 16,0-8-3 0,0-8-29-16,0 0-7 15</inkml:trace>
  <inkml:trace contextRef="#ctx0" brushRef="#br0" timeOffset="2474.0269">20759 1431 138 0,'0'-6'105'15,"15"-11"-8"1,14 3-83-16,5-4 2 15,3-2-18 1,-8 3 0-16,1 3-71 16,-12-3-1-1,1-1-32 1,0-9-2-16</inkml:trace>
  <inkml:trace contextRef="#ctx0" brushRef="#br0" timeOffset="2717.0296">20992 983 118 0,'0'16'103'31,"0"19"-8"-31,-3 14-61 16,-1 19 1-1,-3 2-17-15,-1-1 1 16,8-10-15 0,0-18 1-16,0-6-31 15,15-14 0 1,-4-14-87-16,1-7-9 15,-2 0 24-15</inkml:trace>
  <inkml:trace contextRef="#ctx0" brushRef="#br0" timeOffset="3131.053">21203 1431 155 0,'0'0'103'16,"0"-2"-7"-16,11-25-89 16,15-9 1-1,-4-2-6-15,-6 0 1 16,-6 0-2-1,1 10 1 1,-11 10-5-16,0 9 0 16,-7 9 2-1,-11 0 0 1,3 21 12-16,-4 16 2 0,5 9 1 31,14 5 0-31,0-1 0 0,18-6 0 16,12-16-1-1,18-15 1-15,8-13-43 16,-4 0 1-16,-8-17-98 31,-11-14-8-31,-18-18 29 0</inkml:trace>
  <inkml:trace contextRef="#ctx0" brushRef="#br0" timeOffset="3494.0821">21477 799 154 0,'8'0'113'15,"-5"0"-8"1,8 35-78-16,4 30 0 16,8 8-11-1,-5 3 1-15,7-10-9 16,-6 3 0-16,-4-17-3 15,-7-11 0 1,0-7-16-16,-1-9 0 16,-4-11-77-1,5-11-1-15,-1-3-33 16,1 0-7-1</inkml:trace>
  <inkml:trace contextRef="#ctx0" brushRef="#br0" timeOffset="4066.1283">21733 795 110 0,'-7'-19'94'16,"3"7"-6"-16,4 6-52 0,0 6-1 31,0 0 0-31,0 27-1 15,18 25-16 1,12 32 0-16,-1-6-10 16,5-12 1-16,-12-17-2 15,-7-4 1 1,-5-21-11-16,-5-10 0 15,-5-14-106 1,0 0-5-16,0-14-21 16</inkml:trace>
  <inkml:trace contextRef="#ctx0" brushRef="#br0" timeOffset="4429.1574">21993 1059 93 0,'0'0'91'0,"0"3"-5"16,0 18-53-1,6 3 0 1,9 10-4-16,11-2 0 0,0-8-4 31,7-15 0-31,1-9-9 0,-5-19 0 16,-11-23-8-1,-10-6 1-15,-8-1-4 16,-22 7 1-1,-14 5-12 1,-6 20 1-16,5 13-76 16,4 4-1-1,22 28-47-15,11 13-13 0,4 1 87 31</inkml:trace>
  <inkml:trace contextRef="#ctx0" brushRef="#br0" timeOffset="6045.287">20980 2231 123 0,'-2'0'108'15,"2"-6"-7"1,-8-6-67-1,4 6 3-15,4 0-25 16,0 6 1-16,0 0-12 16,12 24 1-16,6 20 2 15,11 16 1 1,5 5-1-16,3-3 1 15,-7-13 7 1,-9-15 0 0,2-20 2-16,-8-14 0 15,-1-14-11 1,-10-31-1-1,-4-3-8-15,0 3 0 0,0 4-3 32,0 23 1-32,4 18 5 0,19 18 0 15,6 23 13 1,0-4 0-1,13-8-1-15,-9-22 2 16,-8-11-11 0,-10-38 0-16,-11-23 0 15,-4-8 0 1,-11-4 0-16,-7 12 0 0,-1 6-71 31,11 18 0-31,8 17-64 16,0 14-12-16,12 10 78 15</inkml:trace>
  <inkml:trace contextRef="#ctx0" brushRef="#br0" timeOffset="6338.3105">21737 2331 136 0,'3'15'96'16,"1"2"-5"0,6 11-58-16,6-14 2 15,-1-12 1 1,-4-2 0-16,0-27-20 15,-7-11 0-15,-4 1-9 16,-8 1 2 0,-14 6-9-16,-8 8 0 15,9 12-2 1,5 6 1-16,5 4-55 15,7 10 1 1,4 8-77 0,0 0-12-16,15-4 58 15</inkml:trace>
  <inkml:trace contextRef="#ctx0" brushRef="#br0" timeOffset="6671.3372">22011 2263 188 0,'7'20'128'0,"5"8"-6"0,5 9-96 31,-5-1 1-31,-1-19-18 0,-7-17 2 15,-1-14-11 1,8-44 0-16,4-26 0 16,4-2 0-16,6-1 0 31,6 25 0-31,-6 11-6 0,2 26 1 31,-2 11-77-31,-6 10-2 0,0 4-48 31,-9 4-13-31,-2 10 91 16</inkml:trace>
  <inkml:trace contextRef="#ctx0" brushRef="#br0" timeOffset="6954.3599">22340 1681 220 0,'4'4'134'0,"11"33"-4"15,3 16-117 1,8 27 1-16,1 2-14 16,-2 8 0-1,0-21 0-15,-2-3 0 16,-8-21-35-16,-7-21 1 15,-1-10-97 1,-7-14-8-16,0-18 28 16</inkml:trace>
  <inkml:trace contextRef="#ctx0" brushRef="#br0" timeOffset="7327.3898">22599 1851 230 0,'0'0'133'16,"4"16"-3"-16,4 23-122 15,7 14 2-15,7 5-10 16,4-13 0 0,7-18 0-16,5-16 0 31,-2-11 0-31,-9-42 0 0,2-28 0 31,-26-25 0-31,-3-13 0 0,-37 4 0 16,-3 21 0-1,-8 20 0-15,-1 37 0 16,9 26 0-1,10 14 0 1,15 37 0-16,15 7 0 16,33 9 0-16,30-8-14 15,26-8 1-15,4-5-117 31,-1-16-4-31,-20-16-1 16</inkml:trace>
  <inkml:trace contextRef="#ctx0" brushRef="#br0" timeOffset="37287.7944">2015 6512 5 0,'0'0'11'16,"0"0"-1"0,0-4-7-16,0 4-1 15,0-4-10 1,0 4-1-1,0 0 7-15,0 0 1 0,0-4 16 32,0 4 1-32,0-2 15 0,0 2 0 31,0-4 8-31,0 0 0 0,0 0-8 31,0 4 0-31,0-2-12 16,0 2-1-16,0 0-7 15,0 0 2 1,0-4-7-16,0 4 0 0,-4 0-4 31,4 0 2-31,0 0 7 16,0 0 0-1,0 0 6-15,0 0 1 16,0 0-9-1,0 0-1-15,0 0-8 16,0 0 0 0,0 0 1-16,0 0 1 15,7 0 1-15,8 0 1 16,1 0 0-1,-2 0 0-15,7 0 0 16,2 0 0 0,2 0 3-16,2 0 1 15,2 0 4 1,-2 0 0-16,-2 0-4 15,-2-4 1 1,6 2-5 0,-3-2 1-16,-8 0 1 15,5 0 1-15,-8 1-3 16,-8 3 2-16,1 0-16 15,-8 0 2 1,3-3-122-16,-3-1-3 16,4-3-7-1</inkml:trace>
  <inkml:trace contextRef="#ctx0" brushRef="#br0" timeOffset="38105.86">1888 6255 133 0,'0'0'96'0,"-7"-4"-6"16,7 2-83-1,-4 2 0-15,-3 0-6 16,0 0 1 0,-4 12 1-16,-1 17 1 15,-2-2-3 1,0 11 0-16,-6 3-1 15,9 2 0-15,0 4 3 16,4 6 0 0,7 3 6-16,0-8 2 15,11-4 5 1,4 9 0-16,8-19 6 15,-6-3 1 1,2-10-3-16,0-7 0 16,-9-8-25-1,-3-2 1-15,1-4-124 16,-5 0-4-16,9-10-3 31</inkml:trace>
  <inkml:trace contextRef="#ctx0" brushRef="#br0" timeOffset="38983.9304">3129 6152 67 0,'0'0'79'16,"0"-4"-4"-16,0 4-38 15,0-3 1-15,-4-4-12 16,4 3-1 0,0 4-20-16,0 0 0 15,0 0-8 1,0 7 1-1,16 17 1-15,2 14 1 16,-3 18 1 0,11 20 0-1,-7 10-1-15,-12 8 1 0,-7-2-2 31,-7-4 1-31,-31 2-93 0,1-17-6 16,-4-7-7 0</inkml:trace>
  <inkml:trace contextRef="#ctx0" brushRef="#br0" timeOffset="65157.0303">17559 12185 11 0,'0'-3'48'15,"0"3"3"1,0-7-19-16,0 4 0 16,0-1-3-1,0 1-1-15,0-1-2 16,0 1 0-16,0 0-12 15,0-1 0 1,0 0-12-16,0 4 1 16,3 0 5-1,1 0 0-15,0 8 8 16,-1 9 1-1,2 9-1-15,2-1 2 16,-3-3-5 0,-1 9 1-16,1-7-5 15,-1-3 1 1,-3-5-3-16,0-5 0 15,0-4-3 1,0-4 0-16,0 1-2 16,0-4 0-16,0 4 2 15,0-4 1 1,0 2 2-16,0-2 1 15,0 0-3 1,0 0 1-16,0 0-4 16,0 0 1-1,4 0-3 1,0-2 0-16,-4 2 0 15,4-4 0-15,-4 4 0 32,0-4 0-32,0 4 0 0,0-3 0 15,0-1 0 1,0-3 0-16,0-10 0 15,0 0 0 1,-4-7 0 0,-4-11 0-16,5 5 0 15,-8-19 0 1,4 7 0-16,-1 0 0 0,4 11 0 31,0 4 0-31,1 2 0 0,3 11 0 16,0 1 0-1,0 3 0 1,0-1 0-16,0 4 0 15,0 4 0 1,0 3 0-16,3 0 0 16,-3 0 0-1,0 0 0-15,8 0 0 0,3-4 0 31,7 1 0-31,16-4 0 16,7 0 0 0,12-3 0-16,-2-1 0 15,1-3-21 1,-16 4 1-16,-6 4-110 15,-13-2-6-15,-8 4 9 16</inkml:trace>
  <inkml:trace contextRef="#ctx0" brushRef="#br0" timeOffset="65652.07">17611 12206 81 0,'0'0'90'16,"0"0"-5"-1,0 3-42-15,0-3-1 16,0 4-8-1,15-1 0 1,7-3-18-16,4 5 0 0,11-5-13 31,-7 0 1-31,-1 0-18 0,0 0 0 16,-6-5-52-1,-4 2 1 1,-9-1-43-16,1 1-8 16,-7 3 58-1</inkml:trace>
  <inkml:trace contextRef="#ctx0" brushRef="#br0" timeOffset="65925.0919">17662 12417 177 0,'4'0'121'0,"29"0"-7"16,19 0-99 0,15 0 1-1,4 0-28-15,-9-3 0 16,-9-1-91-1,-20 1-4-15,-11 3-9 16</inkml:trace>
  <inkml:trace contextRef="#ctx0" brushRef="#br0" timeOffset="67147.1899">18592 12130 129 0,'0'0'106'31,"-3"0"-7"-31,3 3-74 0,0-3 3 16,10 0-18 0,18 0 0-16,4 0-8 15,12 0 1 1,0 0-2-1,1 8 1-15,-4-6-21 16,0-2 0 0,-16 0-65-16,1 0-3 0,-10 0-11 31,-13-2-4-31</inkml:trace>
  <inkml:trace contextRef="#ctx0" brushRef="#br0" timeOffset="67389.2093">18592 12293 149 0,'0'0'106'0,"30"0"-7"16,18 0-88 0,15 0-1-16,3 0-79 15,5 3-2 1,-19-3-36-16,-15 0-5 15</inkml:trace>
  <inkml:trace contextRef="#ctx0" brushRef="#br0" timeOffset="68248.2782">19470 12092 151 0,'0'0'117'15,"0"0"-9"-15,4 0-79 16,26 0 0-1,21 0-20-15,12 0 0 16,15 0-54 0,-15 0-2-16,-11 4-71 15,-16-4-11 1,-20 0 46-16</inkml:trace>
  <inkml:trace contextRef="#ctx0" brushRef="#br0" timeOffset="69352.367">20392 11801 75 0,'4'-4'91'16,"-4"-2"-4"-16,3-5-48 15,-3-2-1 1,0 5-22-16,-7-1 1 0,-19 5-12 31,4 4-1-31,-11 0-4 16,-4 13 0-1,0 19 0-15,7 3 1 16,4 6 5-1,19-3 1-15,7-10 11 16,29-11 0 0,19-17 3-16,8-14 1 15,-1-27-9 1,1-18 0-16,-11-6-9 15,-15-13 1-15,-20 6-9 16,-6 3 1 0,-4 17-62-16,0 17-1 15,-4 9-62 1,0 14-12-16,1 12 68 15</inkml:trace>
  <inkml:trace contextRef="#ctx0" brushRef="#br0" timeOffset="70069.4245">20599 11608 74 0,'0'0'77'16,"4"0"-1"-16,-4 0-53 15,4 0 0 1,3 0-3 0,-2 17 0-16,6 0 3 15,-4 8-1-15,3 1 0 16,-2 3 1-1,-1-5-8-15,1 3 1 16,-4-6-7 0,0 0 1-16,-4-7-3 15,0 7 1 1,0-8-1-16,0 1 0 15,0-2 1 1,-4-6 0-16,0-3-3 16,4 0 0-1,0-3-4-15,10 0 1 16,24-24-2-16,17-24 0 15,21-14 0 1,8-15 0-16,2 8 0 16,-18 3 0-1,-20 25-66-15,-14 13 0 16,-20 14-68-1,-10 14-13-15,0 4 73 16</inkml:trace>
  <inkml:trace contextRef="#ctx0" brushRef="#br0" timeOffset="70585.4659">19926 12209 174 0,'8'0'129'0,"36"0"-8"16,33 0-89-1,33-3 1 1,32-11-23-16,-2 1 2 16,-13-1-48-1,-27 4 2-15,-27 6-97 16,-32 0-8-1,-26 4 27-15</inkml:trace>
  <inkml:trace contextRef="#ctx0" brushRef="#br0" timeOffset="71695.5549">20237 12605 100 0,'0'0'95'0,"0"-4"-6"16,0-4-64-1,-4 2 1-15,-15 2-18 16,-7 4 1-1,-7 0-5-15,-15 14 0 16,7 14 1 0,1 10 1-16,6 3 1 15,12 8 2 1,18-11 11-16,4-11 0 15,26-16 4-15,19-11 0 16,14-21-11 0,0-20 0-16,-11-18-9 15,-14-3 2 1,-15-1-6-1,-19 1 0-15,0 20 0 16,-19 9 0-16,-4 4-12 31,-3 5 1-31,8 14-75 0,-1 10-3 16,12 0-38-1,7 7-11-15,0 3 90 16</inkml:trace>
  <inkml:trace contextRef="#ctx0" brushRef="#br0" timeOffset="72089.5865">20533 12403 159 0,'0'0'113'16,"0"0"-8"-16,-15 14-76 15,-7 21-1 1,-9 10-7-1,-1 6 0-15,-5 11-15 16,3-9 1 0,12 2-7-16,4-10 0 0,3-10-39 15,4-4 0 1,11-10-87-16,0-14-10 15,0-7 36 1</inkml:trace>
  <inkml:trace contextRef="#ctx0" brushRef="#br0" timeOffset="72311.6043">20251 12497 193 0,'0'0'129'16,"23"7"-7"-16,14 17-104 15,11 17 1 1,15 0-17-16,-11 5 1 16,-8-5-43-1,-6 1 1-15,-9-14-87 16,-11-8-11-1,-2-16 39-15</inkml:trace>
  <inkml:trace contextRef="#ctx0" brushRef="#br0" timeOffset="73260.6804">18399 13375 161 0,'-3'-3'117'15,"3"0"-7"1,-4-1-93-16,0 4 1 16,4 0-12-1,0 21 0-15,0 17 1 16,0 10 0-1,0 5-3 1,0 5 0-16,0-12-2 16,0-12 0-16,4-10-52 31,0-17-1-31,-4-7-70 0,0-18-11 15,0-27 52 1</inkml:trace>
  <inkml:trace contextRef="#ctx0" brushRef="#br0" timeOffset="73553.7039">18170 13338 174 0,'0'-8'118'31,"11"-2"-8"-31,27-7-97 0,21-1 1 16,22 8-14-1,-7 6 1 1,-8 4-4-16,-14 18 1 16,-29 13 2-1,-23 7 1-15,-19-4 4 0,-29 4 0 31,0-6 0-31,3-11 0 0,16-11-60 32,11-10-1-32,18 0-65 15,0-14-10-15,29-13 64 16</inkml:trace>
  <inkml:trace contextRef="#ctx0" brushRef="#br0" timeOffset="73978.738">18718 13203 121 0,'0'17'100'15,"0"21"-7"-15,0 13-68 16,-4 5-1 0,-11 9-4-16,4-12-1 15,1-18 4 1,2-16 0-16,8-15-12 15,0-4 0-15,0-19-20 16,11-17 1 0,7 2 0-1,5 0 1-15,-1 2 7 16,0 15-2-16,-7 17 8 31,7 0 1-31,-14 27 3 0,0 15 1 16,-1 3-4-1,0-1 0-15,-3 2-4 16,3-15 1-1,0-10-31-15,-3-15 1 16,7-6-102-16,1 0-6 31,-1-27 20-31</inkml:trace>
  <inkml:trace contextRef="#ctx0" brushRef="#br0" timeOffset="74321.7655">19003 13424 159 0,'0'0'115'0,"4"14"-6"16,3 3-85-1,5 7 0-15,6 1-7 16,8-4 1-16,0-9-3 16,0-4 0-16,-4-8-10 15,-7 0-1 1,-4-18-15-1,-7-1 1-15,-4 4-1 16,0 12 1 0,-12 3 12-16,1 20 1 15,4 19 4 1,4 9 1-1,-1 1-3-15,4 2 0 0,0-2-17 32,0-15 0-32,0-9-115 15,4-12-5-15,2-13 2 16</inkml:trace>
  <inkml:trace contextRef="#ctx0" brushRef="#br0" timeOffset="74644.7914">19370 13389 93 0,'-14'0'92'0,"-2"0"-6"16,-2 17-55-16,3 11 0 15,15 3-13 1,0 4 1-16,21-1-9 16,2 5 1-1,-8-12 5-15,-8 2 1 16,-7-5 5-1,0-1 1-15,-17-2-9 16,-2-7 0 0,0-7-49-16,4-7 0 15,0-3-95 1,15-28-10-16,0-12 35 15</inkml:trace>
  <inkml:trace contextRef="#ctx0" brushRef="#br0" timeOffset="74836.8068">19525 13418 206 0,'0'6'127'16,"4"8"-6"-16,4 10-109 15,-5 4 0-15,-3 7-15 31,4-1 1-31,-1-10-121 0,1-7-5 16,7-17-7 0</inkml:trace>
  <inkml:trace contextRef="#ctx0" brushRef="#br0" timeOffset="74967.8173">19514 13179 127 0,'0'0'0'31,"0"0"0"-31,11 0-90 0</inkml:trace>
  <inkml:trace contextRef="#ctx0" brushRef="#br0" timeOffset="75220.8376">19811 13297 151 0,'-15'6'118'16,"-3"7"-8"-1,-9 15-80-15,2 7-1 16,6 7-15 0,11-1 1-16,8 1-6 15,0-1 0 1,20-10-43-16,5-10 1 15,9-14-93-15,2-7-11 16,9-14 33 0</inkml:trace>
  <inkml:trace contextRef="#ctx0" brushRef="#br0" timeOffset="75452.8562">19996 13289 190 0,'-4'11'119'0,"4"5"-6"16,0 12-104-1,19 14 0-15,7 0-7 16,-4 6 0-16,-3 1 2 16,-8-8 1-1,-11-10 0 1,-4-3 1-16,-19-14-120 15,2-4-4-15,-1-10-18 32</inkml:trace>
  <inkml:trace contextRef="#ctx0" brushRef="#br0" timeOffset="75635.8709">20493 13639 247 0,'0'0'116'31,"0"0"-3"-31,0 0-243 0,0-4-5 16,3 0 5-1</inkml:trace>
  <inkml:trace contextRef="#ctx0" brushRef="#br0" timeOffset="78766.1219">16603 14192 16 0,'0'-4'52'0,"-4"-2"1"15,4-1-10 1,0 3-1-16,0-3 2 16,-3 4-2-16,3 0-23 31,0-1 0-31,0 4-16 0,0 0 0 31,0 4 8-31,-3 20 0 0,-1 6 4 31,-1 9 0-31,-2-4-6 16,-3-1 1-16,-2-7-7 15,5-2 1 1,3-11-35-16,4-4-1 0,0-10-77 31,0 0-10-31,15 0 32 0</inkml:trace>
  <inkml:trace contextRef="#ctx0" brushRef="#br0" timeOffset="79333.1674">16762 14304 88 0,'-4'0'83'0,"4"0"-3"16,0 5-56-1,0 13 2-15,0 6-5 16,0 4 0 0,8 0-3-16,0-4 1 15,-1-7 1 1,-3-3-1-16,-4-10-7 15,8-4 1-15,-8 0-11 16,3-18 1 0,-3 1-4-16,3-4 1 15,1 4-3 1,3 0 0-16,4 6-1 31,1 5-1-31,3 6 4 0,-1 0 0 16,1 13 3-1,1 8 1-15,-6 3 0 16,1 4 0-1,-3 3 0-15,0-10 1 16,-8-4-6-16,0-10 1 16,3-7-79-1,5 0 1-15,3-7-43 16,-1-17-8-1</inkml:trace>
  <inkml:trace contextRef="#ctx0" brushRef="#br0" timeOffset="79898.2127">17233 14333 173 0,'0'0'107'0,"0"0"-7"0,0 8-93 32,0 2-1-32,0 8 2 15,4 6 0-15,3-7 6 16,1 0 1-1,2-10-1-15,1-7 1 16,5 0-10 0,-2-7 0-16,1-13-7 15,-4 2 0 1,-4 5-5-16,1 6 1 15,-4 7 1 1,6 0 1-16,2 7 11 16,3 3 0-1,7-3 7-15,-2-7 1 16,-3 0-7-16,-2-4 1 15,-4-13-9 1,-7 0 0-16,0-1 0 16,-4 4 0-1,0 0-68-15,0 5 0 16,0 5-66-1,0 0-13-15,0 1 75 16</inkml:trace>
  <inkml:trace contextRef="#ctx0" brushRef="#br0" timeOffset="80100.2289">17544 14330 187 0,'4'0'122'0,"3"3"-7"15,0 5-101 1,4 2 1-1,1 4-11-15,-5 3 0 16,0-3-40 0,-7 0 1-16,4-7-86 15,-4-7-10-15,4-4 36 31</inkml:trace>
  <inkml:trace contextRef="#ctx0" brushRef="#br0" timeOffset="80221.2386">17518 14168 162 0,'0'-4'87'15,"0"4"-6"-15,0-3-177 16,0 3-5 0,0 0 9-16</inkml:trace>
  <inkml:trace contextRef="#ctx0" brushRef="#br0" timeOffset="80787.284">17707 14275 148 0,'4'11'106'0,"-4"10"-7"16,3 13-80-1,-3 4 1-15,0 8-3 16,0-9 0-1,-3-9 6-15,-1-11 0 16,4-10-9 0,0-7 1-16,0-3-15 15,0-22 1 1,0 1-3-16,4-4 1 0,7 1-1 15,4 9 1 1,-1 5 0 0,9 6 1-16,2 7 1 15,6 0 1 1,-2 0 1-16,11 0 1 15,-3 0-2 1,1-7 2-16,-8-10-7 16,-12-5 1-1,-7-1-5-15,-11-2 1 16,0 8-4-16,-11 6 0 15,-15 5 8 1,-4 6 1 0,-3 20 7-16,13 15 1 15,6 2-1 1,14 9 0-16,0-5-1 15,19-7 0-15,4-9-33 32,10-11-1-32,0-14-102 0,4-3-7 15,0-33 23 1</inkml:trace>
  <inkml:trace contextRef="#ctx0" brushRef="#br0" timeOffset="80989.3002">18162 14258 173 0,'-3'10'117'0,"3"11"-6"0,0 6-95 31,0 8 0-31,11 0-10 0,4 4 0 16,-11-2-4-1,-4-2 1 1,-8-5-88-16,-14-9 1 15,-4-3-42 1,3-14-9-16</inkml:trace>
  <inkml:trace contextRef="#ctx0" brushRef="#br0" timeOffset="81787.3642">18907 14316 138 0,'0'11'113'16,"0"7"-9"-16,4 9-67 0,3-3-1 15,-3-3-8 1,3-7 0-16,1-8-15 16,-4-6 1-1,2 0-14-15,-2-20 0 16,0-8 0-1,-4-16 0 1,0 3 0-16,0-5 0 16,-11 8 0-1,4 3 0 1,-1 14 0-16,4 4 0 0,4 7 0 31,0-1 0-31,16 5 0 0,13 2 0 16,4 0 0-1,8 0 0-15,4 1-8 16,-1 0 1-1,1 3-58 1,-5 0-1-16,-7-4-60 16,-6 2-15-1,-6-3 67-15</inkml:trace>
  <inkml:trace contextRef="#ctx0" brushRef="#br0" timeOffset="82019.3828">19028 14254 161 0,'19'0'107'16,"15"0"-7"-16,11 0-103 15,3 0 1 1,-4 0-97-16,-7 0-9 16,-11 0 4-1</inkml:trace>
  <inkml:trace contextRef="#ctx0" brushRef="#br0" timeOffset="82231.3998">18918 14445 200 0,'15'0'124'16,"22"0"-7"-16,26 0-117 15,0 0 1 1,0-4-118-16,-4 4-7 15,-3-7-2-15</inkml:trace>
  <inkml:trace contextRef="#ctx0" brushRef="#br0" timeOffset="82594.4289">19610 14265 229 0,'18'0'133'15,"16"0"-4"-15,7 0-121 16,7-7 1-1,0 3-21 1,0-3 0-16,-17 3-82 16,-2-2-4-16,-6 3-29 0,-13-5-9 31</inkml:trace>
  <inkml:trace contextRef="#ctx0" brushRef="#br0" timeOffset="82806.4459">19551 14393 179 0,'0'0'125'0,"23"0"-7"15,17 0-98 1,24 0 1-16,5-7-41 15,9 3 1-15,-15 4-102 16,-7-3-8 0,-11 3 17-16</inkml:trace>
  <inkml:trace contextRef="#ctx0" brushRef="#br0" timeOffset="83220.4791">20340 14171 152 0,'-10'11'119'31,"-21"13"-7"-31,-2 11-83 0,0 6 0 16,7 7-8 0,15-6 0-16,11-11-8 15,7-9 2 1,30-16-15-1,15-6 0-15,15-11 0 16,-1-23 0 0,-10-7 0-16,-19-8 0 0,-22-4 0 31,-15 12 0-31,-19 10 0 15,-30 11 0-15,-9 13-38 16,2 7 3 0,12 10-97-16,22 14-8 15,22-7 31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13B29-E825-4092-A924-7C57488C9D00}" type="datetimeFigureOut">
              <a:rPr lang="en-US" smtClean="0"/>
              <a:pPr/>
              <a:t>4/7/2015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085758-AB91-46AE-9D9A-A0B72B5401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0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85758-AB91-46AE-9D9A-A0B72B5401D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7420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85758-AB91-46AE-9D9A-A0B72B5401D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9579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85758-AB91-46AE-9D9A-A0B72B5401D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3590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85758-AB91-46AE-9D9A-A0B72B5401D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9512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85758-AB91-46AE-9D9A-A0B72B5401D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6334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85758-AB91-46AE-9D9A-A0B72B5401D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6903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85758-AB91-46AE-9D9A-A0B72B5401D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6124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85758-AB91-46AE-9D9A-A0B72B5401D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2689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85758-AB91-46AE-9D9A-A0B72B5401D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7699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85758-AB91-46AE-9D9A-A0B72B5401D5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7559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85758-AB91-46AE-9D9A-A0B72B5401D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655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85758-AB91-46AE-9D9A-A0B72B5401D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545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85758-AB91-46AE-9D9A-A0B72B5401D5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6677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85758-AB91-46AE-9D9A-A0B72B5401D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5631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85758-AB91-46AE-9D9A-A0B72B5401D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6422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85758-AB91-46AE-9D9A-A0B72B5401D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6420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85758-AB91-46AE-9D9A-A0B72B5401D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9788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85758-AB91-46AE-9D9A-A0B72B5401D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3080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85758-AB91-46AE-9D9A-A0B72B5401D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7779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85758-AB91-46AE-9D9A-A0B72B5401D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858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8A5CA-7354-459B-96AB-E276DE5C027F}" type="datetime1">
              <a:rPr lang="en-US" smtClean="0"/>
              <a:pPr/>
              <a:t>4/7/2015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860C0-AD73-D04E-9653-DDDB0A6319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8E989-8525-42AF-A390-DEEB823EF1F4}" type="datetime1">
              <a:rPr lang="en-US" smtClean="0"/>
              <a:pPr/>
              <a:t>4/7/2015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860C0-AD73-D04E-9653-DDDB0A6319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08B1E-34EF-4967-8AC7-672295642DAF}" type="datetime1">
              <a:rPr lang="en-US" smtClean="0"/>
              <a:pPr/>
              <a:t>4/7/2015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860C0-AD73-D04E-9653-DDDB0A6319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E6CC8-4521-49B1-9380-2CA05CAF85DF}" type="datetime1">
              <a:rPr lang="en-US" smtClean="0"/>
              <a:pPr/>
              <a:t>4/7/2015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860C0-AD73-D04E-9653-DDDB0A6319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CA144-F40D-498E-8C8E-1B662D966E19}" type="datetime1">
              <a:rPr lang="en-US" smtClean="0"/>
              <a:pPr/>
              <a:t>4/7/2015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860C0-AD73-D04E-9653-DDDB0A6319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54285-E917-4E66-8751-374F5B2AB9D3}" type="datetime1">
              <a:rPr lang="en-US" smtClean="0"/>
              <a:pPr/>
              <a:t>4/7/2015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860C0-AD73-D04E-9653-DDDB0A6319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FF37C-B79D-4101-AF00-DD7298D4AFB4}" type="datetime1">
              <a:rPr lang="en-US" smtClean="0"/>
              <a:pPr/>
              <a:t>4/7/2015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860C0-AD73-D04E-9653-DDDB0A6319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1AF9F-93DD-42D9-968E-D8F00A9E0A65}" type="datetime1">
              <a:rPr lang="en-US" smtClean="0"/>
              <a:pPr/>
              <a:t>4/7/2015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860C0-AD73-D04E-9653-DDDB0A6319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D94F7-4734-4080-8729-638FD44F0845}" type="datetime1">
              <a:rPr lang="en-US" smtClean="0"/>
              <a:pPr/>
              <a:t>4/7/2015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860C0-AD73-D04E-9653-DDDB0A6319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D355F-0CD6-4938-A5E6-877736C982AF}" type="datetime1">
              <a:rPr lang="en-US" smtClean="0"/>
              <a:pPr/>
              <a:t>4/7/2015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860C0-AD73-D04E-9653-DDDB0A6319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B62D2-AEC3-439F-A3BC-30DDDCEBFCF9}" type="datetime1">
              <a:rPr lang="en-US" smtClean="0"/>
              <a:pPr/>
              <a:t>4/7/2015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860C0-AD73-D04E-9653-DDDB0A6319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040C93-081E-4D82-A747-6D886E1B7058}" type="datetime1">
              <a:rPr lang="en-US" smtClean="0"/>
              <a:pPr/>
              <a:t>4/7/2015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6860C0-AD73-D04E-9653-DDDB0A63193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1.xml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1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EECS 70A: Network Analysis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Lecture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860C0-AD73-D04E-9653-DDDB0A63193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Voltage source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350010" y="819834"/>
            <a:ext cx="25280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Our next circuit element:</a:t>
            </a:r>
            <a:br>
              <a:rPr lang="en-US" dirty="0" smtClean="0"/>
            </a:br>
            <a:r>
              <a:rPr lang="en-US" i="1" dirty="0" smtClean="0"/>
              <a:t>Voltage source</a:t>
            </a:r>
            <a:endParaRPr lang="en-US" i="1" dirty="0"/>
          </a:p>
        </p:txBody>
      </p:sp>
      <p:pic>
        <p:nvPicPr>
          <p:cNvPr id="23" name="Picture 3" descr="ale29559_01011"/>
          <p:cNvPicPr>
            <a:picLocks noChangeAspect="1" noChangeArrowheads="1"/>
          </p:cNvPicPr>
          <p:nvPr/>
        </p:nvPicPr>
        <p:blipFill>
          <a:blip r:embed="rId3"/>
          <a:srcRect l="13558" t="9476" r="11663" b="14774"/>
          <a:stretch>
            <a:fillRect/>
          </a:stretch>
        </p:blipFill>
        <p:spPr bwMode="auto">
          <a:xfrm>
            <a:off x="1152525" y="1637615"/>
            <a:ext cx="6829425" cy="397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TextBox 24"/>
          <p:cNvSpPr txBox="1"/>
          <p:nvPr/>
        </p:nvSpPr>
        <p:spPr>
          <a:xfrm>
            <a:off x="941083" y="5857101"/>
            <a:ext cx="6907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Makes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ab</a:t>
            </a:r>
            <a:r>
              <a:rPr lang="en-US" dirty="0" smtClean="0"/>
              <a:t> constant, regardless of how much current flows through it.</a:t>
            </a:r>
            <a:endParaRPr lang="en-US" i="1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860C0-AD73-D04E-9653-DDDB0A63193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375" y="0"/>
            <a:ext cx="8229600" cy="1143000"/>
          </a:xfrm>
        </p:spPr>
        <p:txBody>
          <a:bodyPr/>
          <a:lstStyle/>
          <a:p>
            <a:r>
              <a:rPr lang="en-US" dirty="0" smtClean="0"/>
              <a:t>Dependent sources</a:t>
            </a:r>
            <a:endParaRPr lang="en-US" dirty="0"/>
          </a:p>
        </p:txBody>
      </p:sp>
      <p:pic>
        <p:nvPicPr>
          <p:cNvPr id="3" name="Picture 3" descr="ale29559_01013"/>
          <p:cNvPicPr>
            <a:picLocks noChangeAspect="1" noChangeArrowheads="1"/>
          </p:cNvPicPr>
          <p:nvPr/>
        </p:nvPicPr>
        <p:blipFill>
          <a:blip r:embed="rId3"/>
          <a:srcRect l="12307" t="7943" r="12602" b="15403"/>
          <a:stretch>
            <a:fillRect/>
          </a:stretch>
        </p:blipFill>
        <p:spPr bwMode="auto">
          <a:xfrm>
            <a:off x="1238250" y="1704975"/>
            <a:ext cx="6858000" cy="402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409701" y="5672435"/>
            <a:ext cx="297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Value of voltage is determined by something somewhere else in circuit.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591175" y="5734050"/>
            <a:ext cx="297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Value of current is determined by something somewhere else in circuit.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860C0-AD73-D04E-9653-DDDB0A63193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Circuit elements</a:t>
            </a: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98431" y="5786438"/>
            <a:ext cx="2133600" cy="457200"/>
          </a:xfrm>
        </p:spPr>
        <p:txBody>
          <a:bodyPr/>
          <a:lstStyle/>
          <a:p>
            <a:fld id="{BC6E4DAD-FA52-418C-A6CC-D474A4E9D440}" type="slidenum">
              <a:rPr lang="en-US"/>
              <a:pPr/>
              <a:t>12</a:t>
            </a:fld>
            <a:endParaRPr lang="en-US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-54769" y="2776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-54769" y="2762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-54769" y="2762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-54769" y="27955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8" name="Picture 13" descr="fig2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02431" y="1752600"/>
            <a:ext cx="8186738" cy="216693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sp>
        <p:nvSpPr>
          <p:cNvPr id="9" name="Line 19"/>
          <p:cNvSpPr>
            <a:spLocks noChangeShapeType="1"/>
          </p:cNvSpPr>
          <p:nvPr/>
        </p:nvSpPr>
        <p:spPr bwMode="auto">
          <a:xfrm>
            <a:off x="1316831" y="4038600"/>
            <a:ext cx="990600" cy="1371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" name="Line 20"/>
          <p:cNvSpPr>
            <a:spLocks noChangeShapeType="1"/>
          </p:cNvSpPr>
          <p:nvPr/>
        </p:nvSpPr>
        <p:spPr bwMode="auto">
          <a:xfrm flipH="1">
            <a:off x="2383631" y="4038600"/>
            <a:ext cx="914400" cy="1371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" name="Line 21"/>
          <p:cNvSpPr>
            <a:spLocks noChangeShapeType="1"/>
          </p:cNvSpPr>
          <p:nvPr/>
        </p:nvSpPr>
        <p:spPr bwMode="auto">
          <a:xfrm>
            <a:off x="2383631" y="4038600"/>
            <a:ext cx="1143000" cy="1524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" name="Line 22"/>
          <p:cNvSpPr>
            <a:spLocks noChangeShapeType="1"/>
          </p:cNvSpPr>
          <p:nvPr/>
        </p:nvSpPr>
        <p:spPr bwMode="auto">
          <a:xfrm flipH="1">
            <a:off x="3526631" y="4114800"/>
            <a:ext cx="914400" cy="1371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" name="Text Box 23"/>
          <p:cNvSpPr txBox="1">
            <a:spLocks noChangeArrowheads="1"/>
          </p:cNvSpPr>
          <p:nvPr/>
        </p:nvSpPr>
        <p:spPr bwMode="auto">
          <a:xfrm>
            <a:off x="1240631" y="5586413"/>
            <a:ext cx="16764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/>
              <a:t>Independent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/>
              <a:t>sources</a:t>
            </a:r>
          </a:p>
        </p:txBody>
      </p:sp>
      <p:sp>
        <p:nvSpPr>
          <p:cNvPr id="14" name="Text Box 24"/>
          <p:cNvSpPr txBox="1">
            <a:spLocks noChangeArrowheads="1"/>
          </p:cNvSpPr>
          <p:nvPr/>
        </p:nvSpPr>
        <p:spPr bwMode="auto">
          <a:xfrm>
            <a:off x="2764631" y="5586413"/>
            <a:ext cx="16002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dirty="0" smtClean="0"/>
              <a:t>Dependent</a:t>
            </a:r>
            <a:endParaRPr lang="en-US" dirty="0"/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dirty="0"/>
              <a:t>sources</a:t>
            </a:r>
          </a:p>
        </p:txBody>
      </p:sp>
      <p:sp>
        <p:nvSpPr>
          <p:cNvPr id="15" name="Rectangle 25"/>
          <p:cNvSpPr>
            <a:spLocks noChangeArrowheads="1"/>
          </p:cNvSpPr>
          <p:nvPr/>
        </p:nvSpPr>
        <p:spPr bwMode="auto">
          <a:xfrm>
            <a:off x="4669631" y="4206875"/>
            <a:ext cx="4191000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0" bIns="0" anchor="ctr">
            <a:spAutoFit/>
          </a:bodyPr>
          <a:lstStyle/>
          <a:p>
            <a:pPr marL="177800" indent="-177800">
              <a:buFontTx/>
              <a:buChar char="•"/>
            </a:pPr>
            <a:r>
              <a:rPr lang="en-US" sz="1400" b="1">
                <a:solidFill>
                  <a:srgbClr val="0066CC"/>
                </a:solidFill>
              </a:rPr>
              <a:t>A dependent source is an active element in which the source quantity is controlled by another voltage or current. </a:t>
            </a:r>
          </a:p>
          <a:p>
            <a:pPr marL="177800" indent="-177800"/>
            <a:endParaRPr lang="en-US" sz="1400" b="1">
              <a:solidFill>
                <a:srgbClr val="0066CC"/>
              </a:solidFill>
            </a:endParaRPr>
          </a:p>
          <a:p>
            <a:pPr marL="177800" indent="-177800">
              <a:buFontTx/>
              <a:buChar char="•"/>
            </a:pPr>
            <a:r>
              <a:rPr lang="en-US" sz="1400" b="1">
                <a:solidFill>
                  <a:srgbClr val="0066CC"/>
                </a:solidFill>
              </a:rPr>
              <a:t>They have four different types: VCVS, CCVS, VCCS, CCCS.  Keep in minds the signs of dependent sources. </a:t>
            </a:r>
          </a:p>
          <a:p>
            <a:pPr marL="177800" indent="-177800" algn="ctr"/>
            <a:endParaRPr lang="en-US" sz="1400" b="1">
              <a:solidFill>
                <a:srgbClr val="0066CC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911165" y="2036751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899945" y="3399858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 rot="5400000">
            <a:off x="524143" y="2505299"/>
            <a:ext cx="1831977" cy="795342"/>
            <a:chOff x="2009773" y="2063194"/>
            <a:chExt cx="1831977" cy="795342"/>
          </a:xfrm>
        </p:grpSpPr>
        <p:sp>
          <p:nvSpPr>
            <p:cNvPr id="3" name="Rectangle 2"/>
            <p:cNvSpPr/>
            <p:nvPr/>
          </p:nvSpPr>
          <p:spPr>
            <a:xfrm>
              <a:off x="2428874" y="2063194"/>
              <a:ext cx="993775" cy="257175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Connector 3"/>
            <p:cNvCxnSpPr/>
            <p:nvPr/>
          </p:nvCxnSpPr>
          <p:spPr>
            <a:xfrm rot="5400000" flipH="1" flipV="1">
              <a:off x="3508375" y="2525158"/>
              <a:ext cx="66675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 rot="10800000">
              <a:off x="3422650" y="2191783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10800000">
              <a:off x="2009774" y="2191785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 flipH="1" flipV="1">
              <a:off x="1676398" y="2525161"/>
              <a:ext cx="66675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" name="Straight Arrow Connector 12"/>
          <p:cNvCxnSpPr/>
          <p:nvPr/>
        </p:nvCxnSpPr>
        <p:spPr>
          <a:xfrm flipV="1">
            <a:off x="1190449" y="1656272"/>
            <a:ext cx="517586" cy="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" name="Title 1"/>
          <p:cNvSpPr txBox="1">
            <a:spLocks/>
          </p:cNvSpPr>
          <p:nvPr/>
        </p:nvSpPr>
        <p:spPr>
          <a:xfrm>
            <a:off x="768165" y="734726"/>
            <a:ext cx="1143000" cy="921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4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kumimoji="0" lang="en-US" sz="4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107611" y="1195502"/>
            <a:ext cx="3397370" cy="921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lvl="0" algn="ctr">
              <a:spcBef>
                <a:spcPct val="0"/>
              </a:spcBef>
            </a:pPr>
            <a:r>
              <a:rPr lang="en-US" sz="4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 x </a:t>
            </a:r>
            <a:r>
              <a:rPr lang="en-US" sz="4400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4400" i="1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sz="4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= power</a:t>
            </a:r>
            <a:endParaRPr kumimoji="0" lang="en-US" sz="4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818229" y="2221417"/>
            <a:ext cx="27472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Watts [W] = Volt Amp [V-A]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107611" y="2753528"/>
            <a:ext cx="29595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Note: MKSA unit system:</a:t>
            </a:r>
            <a:br>
              <a:rPr lang="en-US" dirty="0" smtClean="0"/>
            </a:br>
            <a:r>
              <a:rPr lang="en-US" i="1" dirty="0" smtClean="0"/>
              <a:t>Meters Kilogram Second Amp</a:t>
            </a: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860C0-AD73-D04E-9653-DDDB0A63193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502"/>
            <a:ext cx="8229600" cy="1143000"/>
          </a:xfrm>
        </p:spPr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49473" y="1866729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249473" y="2874204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grpSp>
        <p:nvGrpSpPr>
          <p:cNvPr id="6" name="Group 11"/>
          <p:cNvGrpSpPr/>
          <p:nvPr/>
        </p:nvGrpSpPr>
        <p:grpSpPr>
          <a:xfrm rot="5400000">
            <a:off x="175641" y="2306809"/>
            <a:ext cx="1306321" cy="567132"/>
            <a:chOff x="2009773" y="2063194"/>
            <a:chExt cx="1831977" cy="795342"/>
          </a:xfrm>
        </p:grpSpPr>
        <p:sp>
          <p:nvSpPr>
            <p:cNvPr id="3" name="Rectangle 2"/>
            <p:cNvSpPr/>
            <p:nvPr/>
          </p:nvSpPr>
          <p:spPr>
            <a:xfrm>
              <a:off x="2428874" y="2063194"/>
              <a:ext cx="993775" cy="257175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Connector 3"/>
            <p:cNvCxnSpPr/>
            <p:nvPr/>
          </p:nvCxnSpPr>
          <p:spPr>
            <a:xfrm rot="5400000" flipH="1" flipV="1">
              <a:off x="3508375" y="2525158"/>
              <a:ext cx="66675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 rot="10800000">
              <a:off x="3422650" y="2191783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10800000">
              <a:off x="2009774" y="2191785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 flipH="1" flipV="1">
              <a:off x="1676398" y="2525161"/>
              <a:ext cx="66675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" name="Straight Arrow Connector 12"/>
          <p:cNvCxnSpPr/>
          <p:nvPr/>
        </p:nvCxnSpPr>
        <p:spPr>
          <a:xfrm flipV="1">
            <a:off x="693224" y="1606504"/>
            <a:ext cx="517586" cy="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" name="Title 1"/>
          <p:cNvSpPr txBox="1">
            <a:spLocks/>
          </p:cNvSpPr>
          <p:nvPr/>
        </p:nvSpPr>
        <p:spPr>
          <a:xfrm>
            <a:off x="511903" y="838753"/>
            <a:ext cx="1143000" cy="921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8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I=1A</a:t>
            </a: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110199" y="1760299"/>
            <a:ext cx="260359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/>
              <a:t>V</a:t>
            </a:r>
            <a:r>
              <a:rPr lang="en-US" sz="3200" baseline="-25000" dirty="0" err="1" smtClean="0"/>
              <a:t>ab</a:t>
            </a:r>
            <a:r>
              <a:rPr lang="en-US" sz="3200" dirty="0" smtClean="0"/>
              <a:t> = 100 Volts</a:t>
            </a:r>
          </a:p>
          <a:p>
            <a:r>
              <a:rPr lang="en-US" sz="3200" dirty="0" smtClean="0"/>
              <a:t>P = 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282808" y="4540407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282808" y="5547882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grpSp>
        <p:nvGrpSpPr>
          <p:cNvPr id="21" name="Group 11"/>
          <p:cNvGrpSpPr/>
          <p:nvPr/>
        </p:nvGrpSpPr>
        <p:grpSpPr>
          <a:xfrm rot="5400000">
            <a:off x="208976" y="4980487"/>
            <a:ext cx="1306321" cy="567132"/>
            <a:chOff x="2009773" y="2063194"/>
            <a:chExt cx="1831977" cy="795342"/>
          </a:xfrm>
        </p:grpSpPr>
        <p:sp>
          <p:nvSpPr>
            <p:cNvPr id="22" name="Rectangle 21"/>
            <p:cNvSpPr/>
            <p:nvPr/>
          </p:nvSpPr>
          <p:spPr>
            <a:xfrm>
              <a:off x="2428874" y="2063194"/>
              <a:ext cx="993775" cy="257175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Connector 22"/>
            <p:cNvCxnSpPr/>
            <p:nvPr/>
          </p:nvCxnSpPr>
          <p:spPr>
            <a:xfrm rot="5400000" flipH="1" flipV="1">
              <a:off x="3508375" y="2525158"/>
              <a:ext cx="66675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10800000">
              <a:off x="3422650" y="2191783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0800000">
              <a:off x="2009774" y="2191785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5400000" flipH="1" flipV="1">
              <a:off x="1676398" y="2525161"/>
              <a:ext cx="66675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7" name="Straight Arrow Connector 26"/>
          <p:cNvCxnSpPr/>
          <p:nvPr/>
        </p:nvCxnSpPr>
        <p:spPr>
          <a:xfrm flipV="1">
            <a:off x="726559" y="4280182"/>
            <a:ext cx="517586" cy="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8" name="Title 1"/>
          <p:cNvSpPr txBox="1">
            <a:spLocks/>
          </p:cNvSpPr>
          <p:nvPr/>
        </p:nvSpPr>
        <p:spPr>
          <a:xfrm>
            <a:off x="545238" y="3512431"/>
            <a:ext cx="1143000" cy="921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8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I=5A</a:t>
            </a: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143534" y="4433977"/>
            <a:ext cx="1662635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P = 10 W</a:t>
            </a:r>
          </a:p>
          <a:p>
            <a:r>
              <a:rPr lang="en-US" sz="3200" dirty="0" err="1" smtClean="0"/>
              <a:t>V</a:t>
            </a:r>
            <a:r>
              <a:rPr lang="en-US" sz="3200" baseline="-25000" dirty="0" err="1" smtClean="0"/>
              <a:t>ab</a:t>
            </a:r>
            <a:r>
              <a:rPr lang="en-US" sz="3200" dirty="0" smtClean="0"/>
              <a:t> = ?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330954" y="2363638"/>
            <a:ext cx="12410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(instructor)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2862831" y="5511195"/>
            <a:ext cx="11353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(students)</a:t>
            </a:r>
            <a:endParaRPr lang="en-US" dirty="0"/>
          </a:p>
        </p:txBody>
      </p:sp>
      <p:sp>
        <p:nvSpPr>
          <p:cNvPr id="34" name="Slide Number Placeholder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860C0-AD73-D04E-9653-DDDB0A63193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502"/>
            <a:ext cx="8229600" cy="1143000"/>
          </a:xfrm>
        </p:spPr>
        <p:txBody>
          <a:bodyPr/>
          <a:lstStyle/>
          <a:p>
            <a:r>
              <a:rPr lang="en-US" dirty="0" smtClean="0"/>
              <a:t>Sign convention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55292" y="1932382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93807" y="376436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794664" y="1195502"/>
            <a:ext cx="1143000" cy="921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800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i="1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348742" y="1195502"/>
            <a:ext cx="679525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/>
              <a:t>V</a:t>
            </a:r>
            <a:r>
              <a:rPr lang="en-US" sz="3200" baseline="-25000" dirty="0" err="1" smtClean="0"/>
              <a:t>ab</a:t>
            </a:r>
            <a:r>
              <a:rPr lang="en-US" sz="3200" dirty="0" smtClean="0"/>
              <a:t>  positive =&gt; </a:t>
            </a:r>
            <a:r>
              <a:rPr lang="en-US" sz="3200" dirty="0" err="1" smtClean="0"/>
              <a:t>V</a:t>
            </a:r>
            <a:r>
              <a:rPr lang="en-US" sz="3200" baseline="-25000" dirty="0" err="1" smtClean="0"/>
              <a:t>a</a:t>
            </a:r>
            <a:r>
              <a:rPr lang="en-US" sz="3200" baseline="-25000" dirty="0" smtClean="0"/>
              <a:t> </a:t>
            </a:r>
            <a:r>
              <a:rPr lang="en-US" sz="3200" dirty="0" smtClean="0"/>
              <a:t> &gt; </a:t>
            </a:r>
            <a:r>
              <a:rPr lang="en-US" sz="3200" dirty="0" err="1" smtClean="0"/>
              <a:t>V</a:t>
            </a:r>
            <a:r>
              <a:rPr lang="en-US" sz="3200" baseline="-25000" dirty="0" err="1" smtClean="0"/>
              <a:t>b</a:t>
            </a:r>
            <a:endParaRPr lang="en-US" sz="3200" dirty="0" smtClean="0"/>
          </a:p>
          <a:p>
            <a:r>
              <a:rPr lang="en-US" sz="3200" dirty="0" err="1" smtClean="0"/>
              <a:t>I</a:t>
            </a:r>
            <a:r>
              <a:rPr lang="en-US" sz="3200" baseline="-25000" dirty="0" err="1" smtClean="0"/>
              <a:t>ab</a:t>
            </a:r>
            <a:r>
              <a:rPr lang="en-US" sz="3200" dirty="0" smtClean="0"/>
              <a:t>  positive =&gt; current flows from a to b</a:t>
            </a:r>
          </a:p>
        </p:txBody>
      </p:sp>
      <p:grpSp>
        <p:nvGrpSpPr>
          <p:cNvPr id="32" name="Group 31"/>
          <p:cNvGrpSpPr/>
          <p:nvPr/>
        </p:nvGrpSpPr>
        <p:grpSpPr>
          <a:xfrm rot="5400000">
            <a:off x="181096" y="2820031"/>
            <a:ext cx="1831977" cy="795342"/>
            <a:chOff x="2009773" y="2063194"/>
            <a:chExt cx="1831977" cy="795342"/>
          </a:xfrm>
        </p:grpSpPr>
        <p:sp>
          <p:nvSpPr>
            <p:cNvPr id="33" name="Rectangle 32"/>
            <p:cNvSpPr/>
            <p:nvPr/>
          </p:nvSpPr>
          <p:spPr>
            <a:xfrm>
              <a:off x="2428874" y="2063194"/>
              <a:ext cx="993775" cy="257175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" name="Straight Connector 33"/>
            <p:cNvCxnSpPr/>
            <p:nvPr/>
          </p:nvCxnSpPr>
          <p:spPr>
            <a:xfrm rot="5400000" flipH="1" flipV="1">
              <a:off x="3508375" y="2525158"/>
              <a:ext cx="66675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0800000">
              <a:off x="3422650" y="2191783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10800000">
              <a:off x="2009774" y="2191785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5400000" flipH="1" flipV="1">
              <a:off x="1676398" y="2525161"/>
              <a:ext cx="66675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/>
          <p:cNvGrpSpPr/>
          <p:nvPr/>
        </p:nvGrpSpPr>
        <p:grpSpPr>
          <a:xfrm>
            <a:off x="1107373" y="1974077"/>
            <a:ext cx="517588" cy="498606"/>
            <a:chOff x="1835341" y="1760299"/>
            <a:chExt cx="517588" cy="498606"/>
          </a:xfrm>
        </p:grpSpPr>
        <p:cxnSp>
          <p:nvCxnSpPr>
            <p:cNvPr id="13" name="Straight Arrow Connector 12"/>
            <p:cNvCxnSpPr/>
            <p:nvPr/>
          </p:nvCxnSpPr>
          <p:spPr>
            <a:xfrm rot="16200000" flipH="1">
              <a:off x="2103627" y="2009603"/>
              <a:ext cx="498602" cy="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 flipV="1">
              <a:off x="1835341" y="1760299"/>
              <a:ext cx="517586" cy="3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42" name="TextBox 41"/>
          <p:cNvSpPr txBox="1"/>
          <p:nvPr/>
        </p:nvSpPr>
        <p:spPr>
          <a:xfrm>
            <a:off x="160285" y="216681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205169" y="3949025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2348742" y="2871807"/>
            <a:ext cx="6907276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/>
              <a:t>V</a:t>
            </a:r>
            <a:r>
              <a:rPr lang="en-US" sz="3200" baseline="-25000" dirty="0" err="1" smtClean="0"/>
              <a:t>ab</a:t>
            </a:r>
            <a:r>
              <a:rPr lang="en-US" sz="3200" dirty="0" smtClean="0"/>
              <a:t>  negative =&gt; </a:t>
            </a:r>
            <a:r>
              <a:rPr lang="en-US" sz="3200" dirty="0" err="1" smtClean="0"/>
              <a:t>V</a:t>
            </a:r>
            <a:r>
              <a:rPr lang="en-US" sz="3200" baseline="-25000" dirty="0" err="1" smtClean="0"/>
              <a:t>a</a:t>
            </a:r>
            <a:r>
              <a:rPr lang="en-US" sz="3200" baseline="-25000" dirty="0" smtClean="0"/>
              <a:t> </a:t>
            </a:r>
            <a:r>
              <a:rPr lang="en-US" sz="3200" dirty="0" smtClean="0"/>
              <a:t> &lt; </a:t>
            </a:r>
            <a:r>
              <a:rPr lang="en-US" sz="3200" dirty="0" err="1" smtClean="0"/>
              <a:t>V</a:t>
            </a:r>
            <a:r>
              <a:rPr lang="en-US" sz="3200" baseline="-25000" dirty="0" err="1" smtClean="0"/>
              <a:t>b</a:t>
            </a:r>
            <a:endParaRPr lang="en-US" sz="3200" dirty="0" smtClean="0"/>
          </a:p>
          <a:p>
            <a:r>
              <a:rPr lang="en-US" sz="3200" dirty="0" err="1" smtClean="0"/>
              <a:t>I</a:t>
            </a:r>
            <a:r>
              <a:rPr lang="en-US" sz="3200" baseline="-25000" dirty="0" err="1" smtClean="0"/>
              <a:t>ab</a:t>
            </a:r>
            <a:r>
              <a:rPr lang="en-US" sz="3200" dirty="0" smtClean="0"/>
              <a:t>  negative =&gt; current flows from b to a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808268" y="4925683"/>
            <a:ext cx="58002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Define convention first, then solve problem.</a:t>
            </a:r>
          </a:p>
          <a:p>
            <a:endParaRPr lang="en-US" dirty="0" smtClean="0"/>
          </a:p>
          <a:p>
            <a:r>
              <a:rPr lang="en-US" dirty="0" smtClean="0"/>
              <a:t>P &gt; 0 means power flowing into element (e.g. resistor)</a:t>
            </a:r>
          </a:p>
          <a:p>
            <a:r>
              <a:rPr lang="en-US" dirty="0" smtClean="0"/>
              <a:t>P &lt; 0 means power flowing out of element (e.g. battery)</a:t>
            </a:r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860C0-AD73-D04E-9653-DDDB0A63193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905774"/>
            <a:ext cx="566103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 = 120 V @ socket (assume DC).</a:t>
            </a:r>
          </a:p>
          <a:p>
            <a:r>
              <a:rPr lang="en-US" dirty="0" smtClean="0"/>
              <a:t>Cost of electricity is 10 cents/kW-h</a:t>
            </a:r>
          </a:p>
          <a:p>
            <a:r>
              <a:rPr lang="en-US" dirty="0" smtClean="0"/>
              <a:t>Day nothing, night 10 light bulbs on (100 W bulbs) for 1 hr.</a:t>
            </a:r>
          </a:p>
          <a:p>
            <a:r>
              <a:rPr lang="en-US" dirty="0" smtClean="0"/>
              <a:t>What is monthly electric bill?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330954" y="1921437"/>
            <a:ext cx="12410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(instructor)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860C0-AD73-D04E-9653-DDDB0A63193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Topology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 flipH="1" flipV="1">
            <a:off x="1734968" y="2406083"/>
            <a:ext cx="647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041285" y="2406083"/>
            <a:ext cx="101751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836973" y="2174527"/>
            <a:ext cx="517586" cy="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2" name="Title 1"/>
          <p:cNvSpPr txBox="1">
            <a:spLocks/>
          </p:cNvSpPr>
          <p:nvPr/>
        </p:nvSpPr>
        <p:spPr>
          <a:xfrm>
            <a:off x="688988" y="1656275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058802" y="2082249"/>
            <a:ext cx="101751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058802" y="2729917"/>
            <a:ext cx="101751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2352135" y="1955005"/>
            <a:ext cx="517586" cy="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8" name="Title 1"/>
          <p:cNvSpPr txBox="1">
            <a:spLocks/>
          </p:cNvSpPr>
          <p:nvPr/>
        </p:nvSpPr>
        <p:spPr>
          <a:xfrm>
            <a:off x="2204150" y="1436753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2352135" y="2872596"/>
            <a:ext cx="517586" cy="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2" name="Title 1"/>
          <p:cNvSpPr txBox="1">
            <a:spLocks/>
          </p:cNvSpPr>
          <p:nvPr/>
        </p:nvSpPr>
        <p:spPr>
          <a:xfrm>
            <a:off x="2205899" y="2773047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3663763" y="1417638"/>
            <a:ext cx="3194235" cy="14854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48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48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48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=i</a:t>
            </a:r>
            <a:r>
              <a:rPr lang="en-US" sz="48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8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+i</a:t>
            </a:r>
            <a:r>
              <a:rPr lang="en-US" sz="48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kumimoji="0" lang="en-US" sz="48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451230" y="2729917"/>
            <a:ext cx="2165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Like water in a river…</a:t>
            </a:r>
            <a:endParaRPr lang="en-US" i="1" dirty="0"/>
          </a:p>
        </p:txBody>
      </p:sp>
      <p:cxnSp>
        <p:nvCxnSpPr>
          <p:cNvPr id="35" name="Straight Connector 34"/>
          <p:cNvCxnSpPr/>
          <p:nvPr/>
        </p:nvCxnSpPr>
        <p:spPr>
          <a:xfrm rot="5400000" flipH="1" flipV="1">
            <a:off x="1734968" y="4454013"/>
            <a:ext cx="647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1041285" y="4454013"/>
            <a:ext cx="101751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itle 1"/>
          <p:cNvSpPr txBox="1">
            <a:spLocks/>
          </p:cNvSpPr>
          <p:nvPr/>
        </p:nvSpPr>
        <p:spPr>
          <a:xfrm>
            <a:off x="1042464" y="3850561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>
            <a:off x="2058802" y="4130179"/>
            <a:ext cx="101751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2058802" y="4777847"/>
            <a:ext cx="101751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itle 1"/>
          <p:cNvSpPr txBox="1">
            <a:spLocks/>
          </p:cNvSpPr>
          <p:nvPr/>
        </p:nvSpPr>
        <p:spPr>
          <a:xfrm>
            <a:off x="2205899" y="3570943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6" name="Title 1"/>
          <p:cNvSpPr txBox="1">
            <a:spLocks/>
          </p:cNvSpPr>
          <p:nvPr/>
        </p:nvSpPr>
        <p:spPr>
          <a:xfrm>
            <a:off x="2162769" y="4777847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215441" y="4131516"/>
            <a:ext cx="28119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Voltage same everywhere….</a:t>
            </a:r>
          </a:p>
          <a:p>
            <a:r>
              <a:rPr lang="en-US" i="1" dirty="0" smtClean="0"/>
              <a:t>Concept of a node</a:t>
            </a:r>
            <a:endParaRPr lang="en-US" i="1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860C0-AD73-D04E-9653-DDDB0A63193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 rot="5400000">
            <a:off x="2756563" y="1930402"/>
            <a:ext cx="993775" cy="257175"/>
          </a:xfrm>
          <a:prstGeom prst="rect">
            <a:avLst/>
          </a:prstGeom>
          <a:solidFill>
            <a:srgbClr val="FFC000"/>
          </a:solidFill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 rot="10800000" flipH="1" flipV="1">
            <a:off x="2586699" y="2974978"/>
            <a:ext cx="6667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16200000">
            <a:off x="3043899" y="2765428"/>
            <a:ext cx="4191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6200000">
            <a:off x="3043897" y="1352552"/>
            <a:ext cx="4191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0800000" flipH="1" flipV="1">
            <a:off x="2586696" y="1143001"/>
            <a:ext cx="6667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>
            <a:off x="2703849" y="2081293"/>
            <a:ext cx="55419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" name="Title 1"/>
          <p:cNvSpPr txBox="1">
            <a:spLocks/>
          </p:cNvSpPr>
          <p:nvPr/>
        </p:nvSpPr>
        <p:spPr>
          <a:xfrm rot="5400000">
            <a:off x="2150290" y="1676203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=2 A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433218" y="1369220"/>
            <a:ext cx="1143000" cy="921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8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en-US" sz="2800" noProof="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kumimoji="0" lang="en-US" sz="2800" b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1576218" y="1766196"/>
            <a:ext cx="485775" cy="565091"/>
            <a:chOff x="1450977" y="1649287"/>
            <a:chExt cx="485775" cy="565091"/>
          </a:xfrm>
        </p:grpSpPr>
        <p:sp>
          <p:nvSpPr>
            <p:cNvPr id="24" name="Oval 23"/>
            <p:cNvSpPr/>
            <p:nvPr/>
          </p:nvSpPr>
          <p:spPr>
            <a:xfrm>
              <a:off x="1450977" y="1688082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itle 1"/>
            <p:cNvSpPr txBox="1">
              <a:spLocks/>
            </p:cNvSpPr>
            <p:nvPr/>
          </p:nvSpPr>
          <p:spPr>
            <a:xfrm>
              <a:off x="1579844" y="164928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1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1600" b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30" name="Title 1"/>
            <p:cNvSpPr txBox="1">
              <a:spLocks/>
            </p:cNvSpPr>
            <p:nvPr/>
          </p:nvSpPr>
          <p:spPr>
            <a:xfrm>
              <a:off x="1586384" y="190827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1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16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kumimoji="0" lang="en-US" sz="16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 rot="5400000">
            <a:off x="4218658" y="1930405"/>
            <a:ext cx="993775" cy="257175"/>
          </a:xfrm>
          <a:prstGeom prst="rect">
            <a:avLst/>
          </a:prstGeom>
          <a:solidFill>
            <a:srgbClr val="FFC000"/>
          </a:solidFill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812897" y="2974981"/>
            <a:ext cx="290264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16200000">
            <a:off x="4505994" y="2765431"/>
            <a:ext cx="4191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16200000">
            <a:off x="4505992" y="1352555"/>
            <a:ext cx="4191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1812897" y="1143004"/>
            <a:ext cx="290264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5400000" flipH="1" flipV="1">
            <a:off x="1438695" y="2600779"/>
            <a:ext cx="742196" cy="62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5400000" flipH="1" flipV="1">
            <a:off x="1494321" y="1473998"/>
            <a:ext cx="66198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rot="5400000">
            <a:off x="4165944" y="2065928"/>
            <a:ext cx="55419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2061993" y="960520"/>
            <a:ext cx="759793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2" name="Title 1"/>
          <p:cNvSpPr txBox="1">
            <a:spLocks/>
          </p:cNvSpPr>
          <p:nvPr/>
        </p:nvSpPr>
        <p:spPr>
          <a:xfrm>
            <a:off x="1675662" y="704083"/>
            <a:ext cx="588730" cy="4389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5554392" y="1143000"/>
            <a:ext cx="314701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= ? </a:t>
            </a:r>
          </a:p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000" baseline="-25000" dirty="0" err="1" smtClean="0">
                <a:latin typeface="Times New Roman" pitchFamily="18" charset="0"/>
                <a:cs typeface="Times New Roman" pitchFamily="18" charset="0"/>
              </a:rPr>
              <a:t>element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= ?</a:t>
            </a:r>
          </a:p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000" baseline="-25000" dirty="0" err="1" smtClean="0">
                <a:latin typeface="Times New Roman" pitchFamily="18" charset="0"/>
                <a:cs typeface="Times New Roman" pitchFamily="18" charset="0"/>
              </a:rPr>
              <a:t>element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= ?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Power supplied by source =?</a:t>
            </a:r>
          </a:p>
        </p:txBody>
      </p:sp>
      <p:sp>
        <p:nvSpPr>
          <p:cNvPr id="55" name="Rectangle 54"/>
          <p:cNvSpPr/>
          <p:nvPr/>
        </p:nvSpPr>
        <p:spPr>
          <a:xfrm>
            <a:off x="5554392" y="2732970"/>
            <a:ext cx="12410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(instructor)</a:t>
            </a:r>
            <a:endParaRPr lang="en-US" dirty="0"/>
          </a:p>
        </p:txBody>
      </p:sp>
      <p:sp>
        <p:nvSpPr>
          <p:cNvPr id="39" name="Slide Number Placeholder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860C0-AD73-D04E-9653-DDDB0A63193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 rot="5400000">
            <a:off x="3564156" y="1689844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=3 A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 rot="5400000">
            <a:off x="2756563" y="1930402"/>
            <a:ext cx="993775" cy="257175"/>
          </a:xfrm>
          <a:prstGeom prst="rect">
            <a:avLst/>
          </a:prstGeom>
          <a:solidFill>
            <a:srgbClr val="FFC000"/>
          </a:solidFill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 rot="10800000" flipH="1" flipV="1">
            <a:off x="2586699" y="2974978"/>
            <a:ext cx="6667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16200000">
            <a:off x="3043899" y="2765428"/>
            <a:ext cx="4191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6200000">
            <a:off x="3043897" y="1352552"/>
            <a:ext cx="4191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0800000" flipH="1" flipV="1">
            <a:off x="2586696" y="1143001"/>
            <a:ext cx="6667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>
            <a:off x="2703849" y="2081293"/>
            <a:ext cx="55419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" name="Title 1"/>
          <p:cNvSpPr txBox="1">
            <a:spLocks/>
          </p:cNvSpPr>
          <p:nvPr/>
        </p:nvSpPr>
        <p:spPr>
          <a:xfrm>
            <a:off x="2536133" y="1562102"/>
            <a:ext cx="588730" cy="4389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433218" y="1369220"/>
            <a:ext cx="1143000" cy="921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8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120 </a:t>
            </a:r>
            <a:r>
              <a:rPr lang="en-US" sz="2800" noProof="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kumimoji="0" lang="en-US" sz="2800" b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6" name="Group 36"/>
          <p:cNvGrpSpPr/>
          <p:nvPr/>
        </p:nvGrpSpPr>
        <p:grpSpPr>
          <a:xfrm>
            <a:off x="1576218" y="1766196"/>
            <a:ext cx="485775" cy="565091"/>
            <a:chOff x="1450977" y="1649287"/>
            <a:chExt cx="485775" cy="565091"/>
          </a:xfrm>
        </p:grpSpPr>
        <p:sp>
          <p:nvSpPr>
            <p:cNvPr id="24" name="Oval 23"/>
            <p:cNvSpPr/>
            <p:nvPr/>
          </p:nvSpPr>
          <p:spPr>
            <a:xfrm>
              <a:off x="1450977" y="1688082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itle 1"/>
            <p:cNvSpPr txBox="1">
              <a:spLocks/>
            </p:cNvSpPr>
            <p:nvPr/>
          </p:nvSpPr>
          <p:spPr>
            <a:xfrm>
              <a:off x="1579844" y="164928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1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1600" b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30" name="Title 1"/>
            <p:cNvSpPr txBox="1">
              <a:spLocks/>
            </p:cNvSpPr>
            <p:nvPr/>
          </p:nvSpPr>
          <p:spPr>
            <a:xfrm>
              <a:off x="1586384" y="190827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1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16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kumimoji="0" lang="en-US" sz="16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 rot="5400000">
            <a:off x="4218658" y="1930405"/>
            <a:ext cx="993775" cy="257175"/>
          </a:xfrm>
          <a:prstGeom prst="rect">
            <a:avLst/>
          </a:prstGeom>
          <a:solidFill>
            <a:srgbClr val="FFC000"/>
          </a:solidFill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812897" y="2974981"/>
            <a:ext cx="39009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16200000">
            <a:off x="4505994" y="2765431"/>
            <a:ext cx="4191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16200000">
            <a:off x="4505992" y="1352555"/>
            <a:ext cx="4191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1812897" y="1143004"/>
            <a:ext cx="39009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5400000" flipH="1" flipV="1">
            <a:off x="1438695" y="2600779"/>
            <a:ext cx="742196" cy="62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5400000" flipH="1" flipV="1">
            <a:off x="1494321" y="1473998"/>
            <a:ext cx="66198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rot="5400000">
            <a:off x="4165944" y="2065928"/>
            <a:ext cx="55419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0" name="Title 1"/>
          <p:cNvSpPr txBox="1">
            <a:spLocks/>
          </p:cNvSpPr>
          <p:nvPr/>
        </p:nvSpPr>
        <p:spPr>
          <a:xfrm>
            <a:off x="3998228" y="1546737"/>
            <a:ext cx="588730" cy="4389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51" name="Straight Arrow Connector 50"/>
          <p:cNvCxnSpPr/>
          <p:nvPr/>
        </p:nvCxnSpPr>
        <p:spPr>
          <a:xfrm>
            <a:off x="2061993" y="960520"/>
            <a:ext cx="759793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2" name="Title 1"/>
          <p:cNvSpPr txBox="1">
            <a:spLocks/>
          </p:cNvSpPr>
          <p:nvPr/>
        </p:nvSpPr>
        <p:spPr>
          <a:xfrm>
            <a:off x="1576218" y="704083"/>
            <a:ext cx="588730" cy="4389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total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233181" y="3329835"/>
            <a:ext cx="692606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Three light bulbs (100 W each) on 1 hour/night. 120 V @ socket. 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What is I per bulb?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What is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baseline="-25000" dirty="0" err="1" smtClean="0">
                <a:latin typeface="Times New Roman" pitchFamily="18" charset="0"/>
                <a:cs typeface="Times New Roman" pitchFamily="18" charset="0"/>
              </a:rPr>
              <a:t>total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from supply?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What is bill?</a:t>
            </a:r>
          </a:p>
        </p:txBody>
      </p:sp>
      <p:sp>
        <p:nvSpPr>
          <p:cNvPr id="27" name="Rectangle 26"/>
          <p:cNvSpPr/>
          <p:nvPr/>
        </p:nvSpPr>
        <p:spPr>
          <a:xfrm rot="5400000">
            <a:off x="5216963" y="1947070"/>
            <a:ext cx="993775" cy="257175"/>
          </a:xfrm>
          <a:prstGeom prst="rect">
            <a:avLst/>
          </a:prstGeom>
          <a:solidFill>
            <a:srgbClr val="FFC000"/>
          </a:solidFill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 rot="16200000">
            <a:off x="5504299" y="2782096"/>
            <a:ext cx="4191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16200000">
            <a:off x="5504297" y="1369220"/>
            <a:ext cx="4191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rot="5400000">
            <a:off x="5164249" y="2082593"/>
            <a:ext cx="55419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9" name="Title 1"/>
          <p:cNvSpPr txBox="1">
            <a:spLocks/>
          </p:cNvSpPr>
          <p:nvPr/>
        </p:nvSpPr>
        <p:spPr>
          <a:xfrm>
            <a:off x="4996533" y="1563402"/>
            <a:ext cx="588730" cy="4389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113637" y="2732970"/>
            <a:ext cx="10456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(student)</a:t>
            </a:r>
            <a:endParaRPr lang="en-US" dirty="0"/>
          </a:p>
        </p:txBody>
      </p:sp>
      <p:sp>
        <p:nvSpPr>
          <p:cNvPr id="44" name="Slide Number Placeholder 4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860C0-AD73-D04E-9653-DDDB0A63193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heBlackout-8-14-03.jpg"/>
          <p:cNvPicPr>
            <a:picLocks noChangeAspect="1"/>
          </p:cNvPicPr>
          <p:nvPr/>
        </p:nvPicPr>
        <p:blipFill>
          <a:blip r:embed="rId3"/>
          <a:srcRect t="1500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59676" y="0"/>
            <a:ext cx="71989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Northeast Blackout 2003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1" y="3990975"/>
            <a:ext cx="334327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What: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256 power plants down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55 million people affected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>
              <a:solidFill>
                <a:schemeClr val="bg1"/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How did this happen?</a:t>
            </a:r>
          </a:p>
        </p:txBody>
      </p:sp>
      <p:sp>
        <p:nvSpPr>
          <p:cNvPr id="5" name="Oval 4"/>
          <p:cNvSpPr/>
          <p:nvPr/>
        </p:nvSpPr>
        <p:spPr>
          <a:xfrm>
            <a:off x="5743575" y="1247775"/>
            <a:ext cx="2343150" cy="177165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860C0-AD73-D04E-9653-DDDB0A63193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Power failure example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 rot="5400000">
            <a:off x="2756563" y="1930402"/>
            <a:ext cx="993775" cy="257175"/>
          </a:xfrm>
          <a:prstGeom prst="rect">
            <a:avLst/>
          </a:prstGeom>
          <a:solidFill>
            <a:srgbClr val="FFC000"/>
          </a:solidFill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 rot="10800000" flipH="1" flipV="1">
            <a:off x="2586699" y="2974978"/>
            <a:ext cx="6667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16200000">
            <a:off x="3043899" y="2765428"/>
            <a:ext cx="4191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6200000">
            <a:off x="3043897" y="1352552"/>
            <a:ext cx="4191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0800000" flipH="1" flipV="1">
            <a:off x="2586696" y="1143001"/>
            <a:ext cx="6667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>
            <a:off x="2703849" y="2081293"/>
            <a:ext cx="55419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" name="Title 1"/>
          <p:cNvSpPr txBox="1">
            <a:spLocks/>
          </p:cNvSpPr>
          <p:nvPr/>
        </p:nvSpPr>
        <p:spPr>
          <a:xfrm>
            <a:off x="2536133" y="1562102"/>
            <a:ext cx="588730" cy="4389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433218" y="1369220"/>
            <a:ext cx="1143000" cy="921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8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120 </a:t>
            </a:r>
            <a:r>
              <a:rPr lang="en-US" sz="2800" noProof="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kumimoji="0" lang="en-US" sz="2800" b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6" name="Group 36"/>
          <p:cNvGrpSpPr/>
          <p:nvPr/>
        </p:nvGrpSpPr>
        <p:grpSpPr>
          <a:xfrm>
            <a:off x="1576218" y="1766196"/>
            <a:ext cx="485775" cy="565091"/>
            <a:chOff x="1450977" y="1649287"/>
            <a:chExt cx="485775" cy="565091"/>
          </a:xfrm>
        </p:grpSpPr>
        <p:sp>
          <p:nvSpPr>
            <p:cNvPr id="24" name="Oval 23"/>
            <p:cNvSpPr/>
            <p:nvPr/>
          </p:nvSpPr>
          <p:spPr>
            <a:xfrm>
              <a:off x="1450977" y="1688082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itle 1"/>
            <p:cNvSpPr txBox="1">
              <a:spLocks/>
            </p:cNvSpPr>
            <p:nvPr/>
          </p:nvSpPr>
          <p:spPr>
            <a:xfrm>
              <a:off x="1579844" y="164928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1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1600" b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30" name="Title 1"/>
            <p:cNvSpPr txBox="1">
              <a:spLocks/>
            </p:cNvSpPr>
            <p:nvPr/>
          </p:nvSpPr>
          <p:spPr>
            <a:xfrm>
              <a:off x="1586384" y="190827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1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16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kumimoji="0" lang="en-US" sz="16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 rot="5400000">
            <a:off x="4218658" y="1930405"/>
            <a:ext cx="993775" cy="257175"/>
          </a:xfrm>
          <a:prstGeom prst="rect">
            <a:avLst/>
          </a:prstGeom>
          <a:solidFill>
            <a:srgbClr val="FFC000"/>
          </a:solidFill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812897" y="2974981"/>
            <a:ext cx="39009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16200000">
            <a:off x="4505994" y="2765431"/>
            <a:ext cx="4191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16200000">
            <a:off x="4505992" y="1352555"/>
            <a:ext cx="4191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1812897" y="1143004"/>
            <a:ext cx="39009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5400000" flipH="1" flipV="1">
            <a:off x="1438695" y="2600779"/>
            <a:ext cx="742196" cy="62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5400000" flipH="1" flipV="1">
            <a:off x="1494321" y="1473998"/>
            <a:ext cx="66198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rot="5400000">
            <a:off x="4165944" y="2065928"/>
            <a:ext cx="55419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0" name="Title 1"/>
          <p:cNvSpPr txBox="1">
            <a:spLocks/>
          </p:cNvSpPr>
          <p:nvPr/>
        </p:nvSpPr>
        <p:spPr>
          <a:xfrm>
            <a:off x="3998228" y="1546737"/>
            <a:ext cx="588730" cy="4389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51" name="Straight Arrow Connector 50"/>
          <p:cNvCxnSpPr/>
          <p:nvPr/>
        </p:nvCxnSpPr>
        <p:spPr>
          <a:xfrm>
            <a:off x="2061993" y="960520"/>
            <a:ext cx="759793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2" name="Title 1"/>
          <p:cNvSpPr txBox="1">
            <a:spLocks/>
          </p:cNvSpPr>
          <p:nvPr/>
        </p:nvSpPr>
        <p:spPr>
          <a:xfrm>
            <a:off x="1576218" y="704083"/>
            <a:ext cx="588730" cy="4389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total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951988" y="5017273"/>
            <a:ext cx="72699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Generator will fail of power required &gt; 1 MW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How many light bulbs need to be turned on to damage the generator?</a:t>
            </a:r>
          </a:p>
        </p:txBody>
      </p:sp>
      <p:sp>
        <p:nvSpPr>
          <p:cNvPr id="27" name="Rectangle 26"/>
          <p:cNvSpPr/>
          <p:nvPr/>
        </p:nvSpPr>
        <p:spPr>
          <a:xfrm rot="5400000">
            <a:off x="5216963" y="1947070"/>
            <a:ext cx="993775" cy="257175"/>
          </a:xfrm>
          <a:prstGeom prst="rect">
            <a:avLst/>
          </a:prstGeom>
          <a:solidFill>
            <a:srgbClr val="FFC000"/>
          </a:solidFill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 rot="16200000">
            <a:off x="5504299" y="2782096"/>
            <a:ext cx="4191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16200000">
            <a:off x="5504297" y="1369220"/>
            <a:ext cx="4191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rot="5400000">
            <a:off x="5164249" y="2082593"/>
            <a:ext cx="55419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9" name="Title 1"/>
          <p:cNvSpPr txBox="1">
            <a:spLocks/>
          </p:cNvSpPr>
          <p:nvPr/>
        </p:nvSpPr>
        <p:spPr>
          <a:xfrm>
            <a:off x="4996533" y="1563402"/>
            <a:ext cx="588730" cy="4389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1" name="Rectangle 60"/>
          <p:cNvSpPr/>
          <p:nvPr/>
        </p:nvSpPr>
        <p:spPr>
          <a:xfrm rot="5400000">
            <a:off x="7651833" y="1915037"/>
            <a:ext cx="993775" cy="257175"/>
          </a:xfrm>
          <a:prstGeom prst="rect">
            <a:avLst/>
          </a:prstGeom>
          <a:solidFill>
            <a:srgbClr val="FFC000"/>
          </a:solidFill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</a:t>
            </a:r>
            <a:endParaRPr lang="en-US" dirty="0"/>
          </a:p>
        </p:txBody>
      </p:sp>
      <p:cxnSp>
        <p:nvCxnSpPr>
          <p:cNvPr id="62" name="Straight Connector 61"/>
          <p:cNvCxnSpPr/>
          <p:nvPr/>
        </p:nvCxnSpPr>
        <p:spPr>
          <a:xfrm rot="16200000">
            <a:off x="7939169" y="2750063"/>
            <a:ext cx="4191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rot="16200000">
            <a:off x="7939167" y="1337187"/>
            <a:ext cx="4191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rot="5400000">
            <a:off x="7599119" y="2050560"/>
            <a:ext cx="55419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5" name="Title 1"/>
          <p:cNvSpPr txBox="1">
            <a:spLocks/>
          </p:cNvSpPr>
          <p:nvPr/>
        </p:nvSpPr>
        <p:spPr>
          <a:xfrm>
            <a:off x="7431403" y="1531369"/>
            <a:ext cx="588730" cy="4389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66" name="Straight Connector 65"/>
          <p:cNvCxnSpPr/>
          <p:nvPr/>
        </p:nvCxnSpPr>
        <p:spPr>
          <a:xfrm>
            <a:off x="6822219" y="1159670"/>
            <a:ext cx="28794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6822219" y="2959613"/>
            <a:ext cx="131529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9" name="Picture 3" descr="C:\Users\Peter Burke\AppData\Local\Microsoft\Windows\Temporary Internet Files\Content.IE5\T7DG6F7S\MCj0233608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81619" y="3223025"/>
            <a:ext cx="1246931" cy="1298520"/>
          </a:xfrm>
          <a:prstGeom prst="rect">
            <a:avLst/>
          </a:prstGeom>
          <a:noFill/>
        </p:spPr>
      </p:pic>
      <p:cxnSp>
        <p:nvCxnSpPr>
          <p:cNvPr id="70" name="Straight Connector 69"/>
          <p:cNvCxnSpPr/>
          <p:nvPr/>
        </p:nvCxnSpPr>
        <p:spPr>
          <a:xfrm>
            <a:off x="7657106" y="1159670"/>
            <a:ext cx="49161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V="1">
            <a:off x="7110165" y="960520"/>
            <a:ext cx="491611" cy="1991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rot="5400000" flipH="1" flipV="1">
            <a:off x="1290086" y="2705515"/>
            <a:ext cx="451134" cy="12112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Litebulb"/>
          <p:cNvSpPr>
            <a:spLocks noEditPoints="1" noChangeArrowheads="1"/>
          </p:cNvSpPr>
          <p:nvPr/>
        </p:nvSpPr>
        <p:spPr bwMode="auto">
          <a:xfrm>
            <a:off x="3783338" y="3753015"/>
            <a:ext cx="401300" cy="602571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81" name="Straight Arrow Connector 80"/>
          <p:cNvCxnSpPr/>
          <p:nvPr/>
        </p:nvCxnSpPr>
        <p:spPr>
          <a:xfrm rot="10800000">
            <a:off x="3382038" y="3223026"/>
            <a:ext cx="401300" cy="3153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 rot="5400000" flipH="1" flipV="1">
            <a:off x="4156583" y="3251081"/>
            <a:ext cx="315307" cy="2591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 flipV="1">
            <a:off x="4317558" y="3223025"/>
            <a:ext cx="1122993" cy="5299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 flipV="1">
            <a:off x="4443835" y="3223026"/>
            <a:ext cx="3576298" cy="6969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5585263" y="2959613"/>
            <a:ext cx="1315293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5506926" y="1159670"/>
            <a:ext cx="1315293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Slide Number Placeholder 5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860C0-AD73-D04E-9653-DDDB0A63193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Peter Burke\AppData\Local\Microsoft\Windows\Temporary Internet Files\Content.IE5\T7DG6F7S\MCj0233608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9800" y="2195513"/>
            <a:ext cx="1803400" cy="1878012"/>
          </a:xfrm>
          <a:prstGeom prst="rect">
            <a:avLst/>
          </a:prstGeom>
          <a:noFill/>
        </p:spPr>
      </p:pic>
      <p:pic>
        <p:nvPicPr>
          <p:cNvPr id="1028" name="Picture 4" descr="C:\Program Files\Microsoft Office\MEDIA\CAGCAT10\j0185604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93406" y="981075"/>
            <a:ext cx="922338" cy="923925"/>
          </a:xfrm>
          <a:prstGeom prst="rect">
            <a:avLst/>
          </a:prstGeom>
          <a:noFill/>
        </p:spPr>
      </p:pic>
      <p:pic>
        <p:nvPicPr>
          <p:cNvPr id="1029" name="Picture 5" descr="C:\Users\Peter Burke\AppData\Local\Microsoft\Windows\Temporary Internet Files\Content.IE5\T7DG6F7S\MCBL01063_0000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93406" y="2330172"/>
            <a:ext cx="1590675" cy="1486178"/>
          </a:xfrm>
          <a:prstGeom prst="rect">
            <a:avLst/>
          </a:prstGeom>
          <a:noFill/>
        </p:spPr>
      </p:pic>
      <p:pic>
        <p:nvPicPr>
          <p:cNvPr id="1033" name="Picture 9" descr="C:\Users\Peter Burke\AppData\Local\Microsoft\Windows\Temporary Internet Files\Content.IE5\T7DG6F7S\MPj04026900000[1]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37230" y="4530725"/>
            <a:ext cx="1577746" cy="1559471"/>
          </a:xfrm>
          <a:prstGeom prst="rect">
            <a:avLst/>
          </a:prstGeom>
          <a:noFill/>
        </p:spPr>
      </p:pic>
      <p:cxnSp>
        <p:nvCxnSpPr>
          <p:cNvPr id="12" name="Straight Arrow Connector 11"/>
          <p:cNvCxnSpPr/>
          <p:nvPr/>
        </p:nvCxnSpPr>
        <p:spPr>
          <a:xfrm flipV="1">
            <a:off x="2743200" y="1476375"/>
            <a:ext cx="1457325" cy="11144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086100" y="3105150"/>
            <a:ext cx="1307306" cy="3143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6200000" flipH="1">
            <a:off x="2686050" y="4276725"/>
            <a:ext cx="1143000" cy="10287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Power Networks</a:t>
            </a:r>
            <a:endParaRPr lang="en-US" dirty="0"/>
          </a:p>
        </p:txBody>
      </p:sp>
      <p:pic>
        <p:nvPicPr>
          <p:cNvPr id="1034" name="Picture 10" descr="C:\Users\Peter Burke\AppData\Local\Microsoft\Windows\Temporary Internet Files\Content.IE5\WF6LQXBH\MCj04417450000[1]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01593" y="1143000"/>
            <a:ext cx="685007" cy="685007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5523522" y="4028480"/>
            <a:ext cx="37006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How much power used?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How do we quantify power?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What if someone turns on one light?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860C0-AD73-D04E-9653-DDDB0A63193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386"/>
            <a:ext cx="8229600" cy="1143000"/>
          </a:xfrm>
        </p:spPr>
        <p:txBody>
          <a:bodyPr/>
          <a:lstStyle/>
          <a:p>
            <a:r>
              <a:rPr lang="en-US" dirty="0" smtClean="0"/>
              <a:t>Digital circuits</a:t>
            </a:r>
            <a:endParaRPr lang="en-US" dirty="0"/>
          </a:p>
        </p:txBody>
      </p:sp>
      <p:pic>
        <p:nvPicPr>
          <p:cNvPr id="3074" name="Picture 2" descr="See full size 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55800" y="966786"/>
            <a:ext cx="5368925" cy="511527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955800" y="6082065"/>
            <a:ext cx="53714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How do we understand what every transistor is doing?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There are </a:t>
            </a:r>
            <a:r>
              <a:rPr lang="en-US" i="1" dirty="0" smtClean="0"/>
              <a:t>hundreds of millions…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860C0-AD73-D04E-9653-DDDB0A63193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28675"/>
          </a:xfrm>
        </p:spPr>
        <p:txBody>
          <a:bodyPr/>
          <a:lstStyle/>
          <a:p>
            <a:r>
              <a:rPr lang="en-US" dirty="0" smtClean="0"/>
              <a:t>Simplifications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828675"/>
            <a:ext cx="4040188" cy="639762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Leon Charles </a:t>
            </a:r>
            <a:r>
              <a:rPr lang="en-US" dirty="0" err="1" smtClean="0"/>
              <a:t>Thevenin</a:t>
            </a:r>
            <a:endParaRPr lang="en-US" dirty="0" smtClean="0"/>
          </a:p>
          <a:p>
            <a:r>
              <a:rPr lang="en-US" dirty="0" smtClean="0"/>
              <a:t>1857–1926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828675"/>
            <a:ext cx="4041775" cy="639762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Edward Lawry Norton</a:t>
            </a:r>
          </a:p>
          <a:p>
            <a:r>
              <a:rPr lang="en-US" dirty="0" smtClean="0"/>
              <a:t>1898–1983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" y="1636712"/>
            <a:ext cx="3571875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5025" y="1636712"/>
            <a:ext cx="357187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898525" y="6082065"/>
            <a:ext cx="8081828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Ultimate problem solvers: Take a complex system, break it into its component parts: </a:t>
            </a:r>
          </a:p>
          <a:p>
            <a:pPr algn="ctr"/>
            <a:r>
              <a:rPr lang="en-US" sz="2800" b="1" i="1" dirty="0" smtClean="0"/>
              <a:t>Network analysis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860C0-AD73-D04E-9653-DDDB0A63193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61913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Current</a:t>
            </a:r>
            <a:endParaRPr lang="en-US" dirty="0"/>
          </a:p>
        </p:txBody>
      </p:sp>
      <p:sp>
        <p:nvSpPr>
          <p:cNvPr id="18434" name="Litebulb"/>
          <p:cNvSpPr>
            <a:spLocks noEditPoints="1" noChangeArrowheads="1"/>
          </p:cNvSpPr>
          <p:nvPr/>
        </p:nvSpPr>
        <p:spPr bwMode="auto">
          <a:xfrm>
            <a:off x="985839" y="1204913"/>
            <a:ext cx="1785682" cy="2681287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295275" y="2971800"/>
            <a:ext cx="1493533" cy="1971675"/>
          </a:xfrm>
          <a:custGeom>
            <a:avLst/>
            <a:gdLst>
              <a:gd name="connsiteX0" fmla="*/ 1428750 w 1493533"/>
              <a:gd name="connsiteY0" fmla="*/ 0 h 1971675"/>
              <a:gd name="connsiteX1" fmla="*/ 1485900 w 1493533"/>
              <a:gd name="connsiteY1" fmla="*/ 800100 h 1971675"/>
              <a:gd name="connsiteX2" fmla="*/ 1457325 w 1493533"/>
              <a:gd name="connsiteY2" fmla="*/ 942975 h 1971675"/>
              <a:gd name="connsiteX3" fmla="*/ 1428750 w 1493533"/>
              <a:gd name="connsiteY3" fmla="*/ 1114425 h 1971675"/>
              <a:gd name="connsiteX4" fmla="*/ 1343025 w 1493533"/>
              <a:gd name="connsiteY4" fmla="*/ 1228725 h 1971675"/>
              <a:gd name="connsiteX5" fmla="*/ 1285875 w 1493533"/>
              <a:gd name="connsiteY5" fmla="*/ 1285875 h 1971675"/>
              <a:gd name="connsiteX6" fmla="*/ 1257300 w 1493533"/>
              <a:gd name="connsiteY6" fmla="*/ 1314450 h 1971675"/>
              <a:gd name="connsiteX7" fmla="*/ 1228725 w 1493533"/>
              <a:gd name="connsiteY7" fmla="*/ 1343025 h 1971675"/>
              <a:gd name="connsiteX8" fmla="*/ 1200150 w 1493533"/>
              <a:gd name="connsiteY8" fmla="*/ 1400175 h 1971675"/>
              <a:gd name="connsiteX9" fmla="*/ 1114425 w 1493533"/>
              <a:gd name="connsiteY9" fmla="*/ 1457325 h 1971675"/>
              <a:gd name="connsiteX10" fmla="*/ 1085850 w 1493533"/>
              <a:gd name="connsiteY10" fmla="*/ 1485900 h 1971675"/>
              <a:gd name="connsiteX11" fmla="*/ 1028700 w 1493533"/>
              <a:gd name="connsiteY11" fmla="*/ 1514475 h 1971675"/>
              <a:gd name="connsiteX12" fmla="*/ 1000125 w 1493533"/>
              <a:gd name="connsiteY12" fmla="*/ 1543050 h 1971675"/>
              <a:gd name="connsiteX13" fmla="*/ 914400 w 1493533"/>
              <a:gd name="connsiteY13" fmla="*/ 1571625 h 1971675"/>
              <a:gd name="connsiteX14" fmla="*/ 800100 w 1493533"/>
              <a:gd name="connsiteY14" fmla="*/ 1628775 h 1971675"/>
              <a:gd name="connsiteX15" fmla="*/ 771525 w 1493533"/>
              <a:gd name="connsiteY15" fmla="*/ 1657350 h 1971675"/>
              <a:gd name="connsiteX16" fmla="*/ 600075 w 1493533"/>
              <a:gd name="connsiteY16" fmla="*/ 1714500 h 1971675"/>
              <a:gd name="connsiteX17" fmla="*/ 485775 w 1493533"/>
              <a:gd name="connsiteY17" fmla="*/ 1771650 h 1971675"/>
              <a:gd name="connsiteX18" fmla="*/ 285750 w 1493533"/>
              <a:gd name="connsiteY18" fmla="*/ 1828800 h 1971675"/>
              <a:gd name="connsiteX19" fmla="*/ 257175 w 1493533"/>
              <a:gd name="connsiteY19" fmla="*/ 1857375 h 1971675"/>
              <a:gd name="connsiteX20" fmla="*/ 114300 w 1493533"/>
              <a:gd name="connsiteY20" fmla="*/ 1914525 h 1971675"/>
              <a:gd name="connsiteX21" fmla="*/ 85725 w 1493533"/>
              <a:gd name="connsiteY21" fmla="*/ 1943100 h 1971675"/>
              <a:gd name="connsiteX22" fmla="*/ 0 w 1493533"/>
              <a:gd name="connsiteY22" fmla="*/ 1971675 h 1971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493533" h="1971675">
                <a:moveTo>
                  <a:pt x="1428750" y="0"/>
                </a:moveTo>
                <a:cubicBezTo>
                  <a:pt x="1493533" y="323917"/>
                  <a:pt x="1485900" y="247776"/>
                  <a:pt x="1485900" y="800100"/>
                </a:cubicBezTo>
                <a:cubicBezTo>
                  <a:pt x="1485900" y="848668"/>
                  <a:pt x="1466013" y="895190"/>
                  <a:pt x="1457325" y="942975"/>
                </a:cubicBezTo>
                <a:cubicBezTo>
                  <a:pt x="1446961" y="999979"/>
                  <a:pt x="1442802" y="1058217"/>
                  <a:pt x="1428750" y="1114425"/>
                </a:cubicBezTo>
                <a:cubicBezTo>
                  <a:pt x="1415209" y="1168589"/>
                  <a:pt x="1380979" y="1190771"/>
                  <a:pt x="1343025" y="1228725"/>
                </a:cubicBezTo>
                <a:lnTo>
                  <a:pt x="1285875" y="1285875"/>
                </a:lnTo>
                <a:lnTo>
                  <a:pt x="1257300" y="1314450"/>
                </a:lnTo>
                <a:cubicBezTo>
                  <a:pt x="1247775" y="1323975"/>
                  <a:pt x="1234749" y="1330977"/>
                  <a:pt x="1228725" y="1343025"/>
                </a:cubicBezTo>
                <a:cubicBezTo>
                  <a:pt x="1219200" y="1362075"/>
                  <a:pt x="1211964" y="1382454"/>
                  <a:pt x="1200150" y="1400175"/>
                </a:cubicBezTo>
                <a:cubicBezTo>
                  <a:pt x="1173943" y="1439486"/>
                  <a:pt x="1156067" y="1429564"/>
                  <a:pt x="1114425" y="1457325"/>
                </a:cubicBezTo>
                <a:cubicBezTo>
                  <a:pt x="1103217" y="1464797"/>
                  <a:pt x="1097058" y="1478428"/>
                  <a:pt x="1085850" y="1485900"/>
                </a:cubicBezTo>
                <a:cubicBezTo>
                  <a:pt x="1068129" y="1497714"/>
                  <a:pt x="1046421" y="1502661"/>
                  <a:pt x="1028700" y="1514475"/>
                </a:cubicBezTo>
                <a:cubicBezTo>
                  <a:pt x="1017492" y="1521947"/>
                  <a:pt x="1012173" y="1537026"/>
                  <a:pt x="1000125" y="1543050"/>
                </a:cubicBezTo>
                <a:cubicBezTo>
                  <a:pt x="973184" y="1556520"/>
                  <a:pt x="942975" y="1562100"/>
                  <a:pt x="914400" y="1571625"/>
                </a:cubicBezTo>
                <a:cubicBezTo>
                  <a:pt x="849842" y="1636183"/>
                  <a:pt x="931439" y="1563106"/>
                  <a:pt x="800100" y="1628775"/>
                </a:cubicBezTo>
                <a:cubicBezTo>
                  <a:pt x="788052" y="1634799"/>
                  <a:pt x="783906" y="1652044"/>
                  <a:pt x="771525" y="1657350"/>
                </a:cubicBezTo>
                <a:cubicBezTo>
                  <a:pt x="716154" y="1681080"/>
                  <a:pt x="653957" y="1687559"/>
                  <a:pt x="600075" y="1714500"/>
                </a:cubicBezTo>
                <a:cubicBezTo>
                  <a:pt x="561975" y="1733550"/>
                  <a:pt x="524928" y="1754870"/>
                  <a:pt x="485775" y="1771650"/>
                </a:cubicBezTo>
                <a:cubicBezTo>
                  <a:pt x="428383" y="1796246"/>
                  <a:pt x="343752" y="1814300"/>
                  <a:pt x="285750" y="1828800"/>
                </a:cubicBezTo>
                <a:cubicBezTo>
                  <a:pt x="276225" y="1838325"/>
                  <a:pt x="268383" y="1849903"/>
                  <a:pt x="257175" y="1857375"/>
                </a:cubicBezTo>
                <a:cubicBezTo>
                  <a:pt x="215130" y="1885405"/>
                  <a:pt x="160769" y="1899035"/>
                  <a:pt x="114300" y="1914525"/>
                </a:cubicBezTo>
                <a:cubicBezTo>
                  <a:pt x="104775" y="1924050"/>
                  <a:pt x="97773" y="1937076"/>
                  <a:pt x="85725" y="1943100"/>
                </a:cubicBezTo>
                <a:cubicBezTo>
                  <a:pt x="58784" y="1956570"/>
                  <a:pt x="0" y="1971675"/>
                  <a:pt x="0" y="1971675"/>
                </a:cubicBez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reeform 5"/>
          <p:cNvSpPr/>
          <p:nvPr/>
        </p:nvSpPr>
        <p:spPr>
          <a:xfrm>
            <a:off x="1949791" y="2936079"/>
            <a:ext cx="945809" cy="1864521"/>
          </a:xfrm>
          <a:custGeom>
            <a:avLst/>
            <a:gdLst>
              <a:gd name="connsiteX0" fmla="*/ 59984 w 945809"/>
              <a:gd name="connsiteY0" fmla="*/ 7146 h 1864521"/>
              <a:gd name="connsiteX1" fmla="*/ 59984 w 945809"/>
              <a:gd name="connsiteY1" fmla="*/ 92871 h 1864521"/>
              <a:gd name="connsiteX2" fmla="*/ 2834 w 945809"/>
              <a:gd name="connsiteY2" fmla="*/ 578646 h 1864521"/>
              <a:gd name="connsiteX3" fmla="*/ 31409 w 945809"/>
              <a:gd name="connsiteY3" fmla="*/ 1121571 h 1864521"/>
              <a:gd name="connsiteX4" fmla="*/ 88559 w 945809"/>
              <a:gd name="connsiteY4" fmla="*/ 1293021 h 1864521"/>
              <a:gd name="connsiteX5" fmla="*/ 117134 w 945809"/>
              <a:gd name="connsiteY5" fmla="*/ 1321596 h 1864521"/>
              <a:gd name="connsiteX6" fmla="*/ 145709 w 945809"/>
              <a:gd name="connsiteY6" fmla="*/ 1407321 h 1864521"/>
              <a:gd name="connsiteX7" fmla="*/ 174284 w 945809"/>
              <a:gd name="connsiteY7" fmla="*/ 1521621 h 1864521"/>
              <a:gd name="connsiteX8" fmla="*/ 231434 w 945809"/>
              <a:gd name="connsiteY8" fmla="*/ 1607346 h 1864521"/>
              <a:gd name="connsiteX9" fmla="*/ 431459 w 945809"/>
              <a:gd name="connsiteY9" fmla="*/ 1635921 h 1864521"/>
              <a:gd name="connsiteX10" fmla="*/ 517184 w 945809"/>
              <a:gd name="connsiteY10" fmla="*/ 1664496 h 1864521"/>
              <a:gd name="connsiteX11" fmla="*/ 631484 w 945809"/>
              <a:gd name="connsiteY11" fmla="*/ 1693071 h 1864521"/>
              <a:gd name="connsiteX12" fmla="*/ 660059 w 945809"/>
              <a:gd name="connsiteY12" fmla="*/ 1721646 h 1864521"/>
              <a:gd name="connsiteX13" fmla="*/ 774359 w 945809"/>
              <a:gd name="connsiteY13" fmla="*/ 1778796 h 1864521"/>
              <a:gd name="connsiteX14" fmla="*/ 888659 w 945809"/>
              <a:gd name="connsiteY14" fmla="*/ 1835946 h 1864521"/>
              <a:gd name="connsiteX15" fmla="*/ 945809 w 945809"/>
              <a:gd name="connsiteY15" fmla="*/ 1864521 h 186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45809" h="1864521">
                <a:moveTo>
                  <a:pt x="59984" y="7146"/>
                </a:moveTo>
                <a:cubicBezTo>
                  <a:pt x="118592" y="65754"/>
                  <a:pt x="70910" y="0"/>
                  <a:pt x="59984" y="92871"/>
                </a:cubicBezTo>
                <a:cubicBezTo>
                  <a:pt x="0" y="602731"/>
                  <a:pt x="99907" y="384499"/>
                  <a:pt x="2834" y="578646"/>
                </a:cubicBezTo>
                <a:cubicBezTo>
                  <a:pt x="12359" y="759621"/>
                  <a:pt x="15710" y="941027"/>
                  <a:pt x="31409" y="1121571"/>
                </a:cubicBezTo>
                <a:cubicBezTo>
                  <a:pt x="35590" y="1169657"/>
                  <a:pt x="58452" y="1247860"/>
                  <a:pt x="88559" y="1293021"/>
                </a:cubicBezTo>
                <a:cubicBezTo>
                  <a:pt x="96031" y="1304229"/>
                  <a:pt x="107609" y="1312071"/>
                  <a:pt x="117134" y="1321596"/>
                </a:cubicBezTo>
                <a:cubicBezTo>
                  <a:pt x="126659" y="1350171"/>
                  <a:pt x="137434" y="1378359"/>
                  <a:pt x="145709" y="1407321"/>
                </a:cubicBezTo>
                <a:cubicBezTo>
                  <a:pt x="156498" y="1445083"/>
                  <a:pt x="161865" y="1484364"/>
                  <a:pt x="174284" y="1521621"/>
                </a:cubicBezTo>
                <a:cubicBezTo>
                  <a:pt x="177485" y="1531225"/>
                  <a:pt x="207656" y="1601402"/>
                  <a:pt x="231434" y="1607346"/>
                </a:cubicBezTo>
                <a:cubicBezTo>
                  <a:pt x="296775" y="1623681"/>
                  <a:pt x="364784" y="1626396"/>
                  <a:pt x="431459" y="1635921"/>
                </a:cubicBezTo>
                <a:cubicBezTo>
                  <a:pt x="460034" y="1645446"/>
                  <a:pt x="488222" y="1656221"/>
                  <a:pt x="517184" y="1664496"/>
                </a:cubicBezTo>
                <a:cubicBezTo>
                  <a:pt x="554946" y="1675285"/>
                  <a:pt x="595020" y="1678486"/>
                  <a:pt x="631484" y="1693071"/>
                </a:cubicBezTo>
                <a:cubicBezTo>
                  <a:pt x="643991" y="1698074"/>
                  <a:pt x="648508" y="1714716"/>
                  <a:pt x="660059" y="1721646"/>
                </a:cubicBezTo>
                <a:cubicBezTo>
                  <a:pt x="696586" y="1743562"/>
                  <a:pt x="736259" y="1759746"/>
                  <a:pt x="774359" y="1778796"/>
                </a:cubicBezTo>
                <a:lnTo>
                  <a:pt x="888659" y="1835946"/>
                </a:lnTo>
                <a:lnTo>
                  <a:pt x="945809" y="1864521"/>
                </a:ln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457200" y="4143375"/>
            <a:ext cx="752475" cy="3714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Title 1"/>
          <p:cNvSpPr txBox="1">
            <a:spLocks/>
          </p:cNvSpPr>
          <p:nvPr/>
        </p:nvSpPr>
        <p:spPr>
          <a:xfrm>
            <a:off x="-114300" y="3593304"/>
            <a:ext cx="1143000" cy="921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4400" dirty="0" err="1" smtClean="0">
                <a:solidFill>
                  <a:srgbClr val="FF3300"/>
                </a:solidFill>
              </a:rPr>
              <a:t>i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rot="16200000" flipH="1">
            <a:off x="2216944" y="4083717"/>
            <a:ext cx="442912" cy="41935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358872" y="2289748"/>
            <a:ext cx="3629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Current is flow of charge. </a:t>
            </a:r>
          </a:p>
          <a:p>
            <a:r>
              <a:rPr lang="en-US" dirty="0" smtClean="0"/>
              <a:t>In a wire, charges are free electrons.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495675" y="1204913"/>
            <a:ext cx="36290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Charge of an electron:</a:t>
            </a:r>
          </a:p>
          <a:p>
            <a:r>
              <a:rPr lang="en-US" sz="2400" dirty="0" smtClean="0"/>
              <a:t>e = -1.6 x 10</a:t>
            </a:r>
            <a:r>
              <a:rPr lang="en-US" sz="2400" baseline="30000" dirty="0" smtClean="0"/>
              <a:t>-19</a:t>
            </a:r>
            <a:r>
              <a:rPr lang="en-US" sz="2400" dirty="0" smtClean="0"/>
              <a:t> Coulomb [C]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495675" y="3223972"/>
            <a:ext cx="19656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4000" dirty="0" err="1" smtClean="0">
                <a:solidFill>
                  <a:srgbClr val="FF3300"/>
                </a:solidFill>
              </a:rPr>
              <a:t>i</a:t>
            </a:r>
            <a:r>
              <a:rPr lang="en-US" sz="4000" dirty="0" smtClean="0">
                <a:solidFill>
                  <a:srgbClr val="FF3300"/>
                </a:solidFill>
              </a:rPr>
              <a:t> = </a:t>
            </a:r>
            <a:r>
              <a:rPr lang="en-US" sz="4000" dirty="0" err="1" smtClean="0">
                <a:solidFill>
                  <a:srgbClr val="FF3300"/>
                </a:solidFill>
              </a:rPr>
              <a:t>dq</a:t>
            </a:r>
            <a:r>
              <a:rPr lang="en-US" sz="4000" dirty="0" smtClean="0">
                <a:solidFill>
                  <a:srgbClr val="FF3300"/>
                </a:solidFill>
              </a:rPr>
              <a:t>/</a:t>
            </a:r>
            <a:r>
              <a:rPr lang="en-US" sz="4000" dirty="0" err="1" smtClean="0">
                <a:solidFill>
                  <a:srgbClr val="FF3300"/>
                </a:solidFill>
              </a:rPr>
              <a:t>dt</a:t>
            </a:r>
            <a:endParaRPr lang="en-US" sz="4000" dirty="0" smtClean="0"/>
          </a:p>
        </p:txBody>
      </p:sp>
      <p:sp>
        <p:nvSpPr>
          <p:cNvPr id="16" name="Rectangle 15"/>
          <p:cNvSpPr/>
          <p:nvPr/>
        </p:nvSpPr>
        <p:spPr>
          <a:xfrm>
            <a:off x="4413451" y="4256604"/>
            <a:ext cx="39492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Amperes [A] = Coulombs/second [C]/[s] 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860C0-AD73-D04E-9653-DDDB0A63193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028700"/>
            <a:ext cx="40191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 electron per second flows past a plane.</a:t>
            </a:r>
          </a:p>
          <a:p>
            <a:r>
              <a:rPr lang="en-US" dirty="0" smtClean="0"/>
              <a:t>What is the current? (instructor)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3400425"/>
            <a:ext cx="59573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 A of current flows. </a:t>
            </a:r>
          </a:p>
          <a:p>
            <a:r>
              <a:rPr lang="en-US" dirty="0" smtClean="0"/>
              <a:t>How many electrons per second flow past a plane? (students)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860C0-AD73-D04E-9653-DDDB0A63193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Demo circuit: Current source</a:t>
            </a:r>
            <a:endParaRPr lang="en-US" dirty="0"/>
          </a:p>
        </p:txBody>
      </p:sp>
      <p:pic>
        <p:nvPicPr>
          <p:cNvPr id="3" name="Picture 3" descr="ale29559_01012"/>
          <p:cNvPicPr>
            <a:picLocks noChangeAspect="1" noChangeArrowheads="1"/>
          </p:cNvPicPr>
          <p:nvPr/>
        </p:nvPicPr>
        <p:blipFill>
          <a:blip r:embed="rId3"/>
          <a:srcRect l="31571" t="9788" r="33560"/>
          <a:stretch>
            <a:fillRect/>
          </a:stretch>
        </p:blipFill>
        <p:spPr bwMode="auto">
          <a:xfrm>
            <a:off x="3371183" y="3848100"/>
            <a:ext cx="2283270" cy="2780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Oval 3"/>
          <p:cNvSpPr/>
          <p:nvPr/>
        </p:nvSpPr>
        <p:spPr>
          <a:xfrm>
            <a:off x="995362" y="2162175"/>
            <a:ext cx="485775" cy="485775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rot="5400000" flipH="1" flipV="1">
            <a:off x="1081088" y="2386013"/>
            <a:ext cx="31432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4" idx="0"/>
          </p:cNvCxnSpPr>
          <p:nvPr/>
        </p:nvCxnSpPr>
        <p:spPr>
          <a:xfrm rot="16200000" flipV="1">
            <a:off x="994966" y="1918891"/>
            <a:ext cx="485775" cy="7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4" idx="4"/>
          </p:cNvCxnSpPr>
          <p:nvPr/>
        </p:nvCxnSpPr>
        <p:spPr>
          <a:xfrm rot="16200000" flipH="1">
            <a:off x="1023938" y="2862261"/>
            <a:ext cx="428625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 txBox="1">
            <a:spLocks/>
          </p:cNvSpPr>
          <p:nvPr/>
        </p:nvSpPr>
        <p:spPr>
          <a:xfrm>
            <a:off x="0" y="1962150"/>
            <a:ext cx="1143000" cy="921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4400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kumimoji="0" lang="en-US" sz="4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1181100" y="1076325"/>
            <a:ext cx="2188718" cy="2771775"/>
          </a:xfrm>
          <a:custGeom>
            <a:avLst/>
            <a:gdLst>
              <a:gd name="connsiteX0" fmla="*/ 57150 w 2188718"/>
              <a:gd name="connsiteY0" fmla="*/ 628650 h 2771775"/>
              <a:gd name="connsiteX1" fmla="*/ 114300 w 2188718"/>
              <a:gd name="connsiteY1" fmla="*/ 457200 h 2771775"/>
              <a:gd name="connsiteX2" fmla="*/ 171450 w 2188718"/>
              <a:gd name="connsiteY2" fmla="*/ 342900 h 2771775"/>
              <a:gd name="connsiteX3" fmla="*/ 200025 w 2188718"/>
              <a:gd name="connsiteY3" fmla="*/ 285750 h 2771775"/>
              <a:gd name="connsiteX4" fmla="*/ 285750 w 2188718"/>
              <a:gd name="connsiteY4" fmla="*/ 200025 h 2771775"/>
              <a:gd name="connsiteX5" fmla="*/ 314325 w 2188718"/>
              <a:gd name="connsiteY5" fmla="*/ 171450 h 2771775"/>
              <a:gd name="connsiteX6" fmla="*/ 342900 w 2188718"/>
              <a:gd name="connsiteY6" fmla="*/ 142875 h 2771775"/>
              <a:gd name="connsiteX7" fmla="*/ 400050 w 2188718"/>
              <a:gd name="connsiteY7" fmla="*/ 114300 h 2771775"/>
              <a:gd name="connsiteX8" fmla="*/ 628650 w 2188718"/>
              <a:gd name="connsiteY8" fmla="*/ 57150 h 2771775"/>
              <a:gd name="connsiteX9" fmla="*/ 914400 w 2188718"/>
              <a:gd name="connsiteY9" fmla="*/ 0 h 2771775"/>
              <a:gd name="connsiteX10" fmla="*/ 1571625 w 2188718"/>
              <a:gd name="connsiteY10" fmla="*/ 57150 h 2771775"/>
              <a:gd name="connsiteX11" fmla="*/ 1714500 w 2188718"/>
              <a:gd name="connsiteY11" fmla="*/ 85725 h 2771775"/>
              <a:gd name="connsiteX12" fmla="*/ 1771650 w 2188718"/>
              <a:gd name="connsiteY12" fmla="*/ 114300 h 2771775"/>
              <a:gd name="connsiteX13" fmla="*/ 1857375 w 2188718"/>
              <a:gd name="connsiteY13" fmla="*/ 200025 h 2771775"/>
              <a:gd name="connsiteX14" fmla="*/ 1885950 w 2188718"/>
              <a:gd name="connsiteY14" fmla="*/ 228600 h 2771775"/>
              <a:gd name="connsiteX15" fmla="*/ 1914525 w 2188718"/>
              <a:gd name="connsiteY15" fmla="*/ 257175 h 2771775"/>
              <a:gd name="connsiteX16" fmla="*/ 2000250 w 2188718"/>
              <a:gd name="connsiteY16" fmla="*/ 428625 h 2771775"/>
              <a:gd name="connsiteX17" fmla="*/ 2028825 w 2188718"/>
              <a:gd name="connsiteY17" fmla="*/ 485775 h 2771775"/>
              <a:gd name="connsiteX18" fmla="*/ 2057400 w 2188718"/>
              <a:gd name="connsiteY18" fmla="*/ 542925 h 2771775"/>
              <a:gd name="connsiteX19" fmla="*/ 2085975 w 2188718"/>
              <a:gd name="connsiteY19" fmla="*/ 628650 h 2771775"/>
              <a:gd name="connsiteX20" fmla="*/ 2114550 w 2188718"/>
              <a:gd name="connsiteY20" fmla="*/ 657225 h 2771775"/>
              <a:gd name="connsiteX21" fmla="*/ 2143125 w 2188718"/>
              <a:gd name="connsiteY21" fmla="*/ 714375 h 2771775"/>
              <a:gd name="connsiteX22" fmla="*/ 2143125 w 2188718"/>
              <a:gd name="connsiteY22" fmla="*/ 1800225 h 2771775"/>
              <a:gd name="connsiteX23" fmla="*/ 2114550 w 2188718"/>
              <a:gd name="connsiteY23" fmla="*/ 1943100 h 2771775"/>
              <a:gd name="connsiteX24" fmla="*/ 2028825 w 2188718"/>
              <a:gd name="connsiteY24" fmla="*/ 2114550 h 2771775"/>
              <a:gd name="connsiteX25" fmla="*/ 2000250 w 2188718"/>
              <a:gd name="connsiteY25" fmla="*/ 2171700 h 2771775"/>
              <a:gd name="connsiteX26" fmla="*/ 1971675 w 2188718"/>
              <a:gd name="connsiteY26" fmla="*/ 2200275 h 2771775"/>
              <a:gd name="connsiteX27" fmla="*/ 1943100 w 2188718"/>
              <a:gd name="connsiteY27" fmla="*/ 2257425 h 2771775"/>
              <a:gd name="connsiteX28" fmla="*/ 1914525 w 2188718"/>
              <a:gd name="connsiteY28" fmla="*/ 2286000 h 2771775"/>
              <a:gd name="connsiteX29" fmla="*/ 1828800 w 2188718"/>
              <a:gd name="connsiteY29" fmla="*/ 2400300 h 2771775"/>
              <a:gd name="connsiteX30" fmla="*/ 1800225 w 2188718"/>
              <a:gd name="connsiteY30" fmla="*/ 2428875 h 2771775"/>
              <a:gd name="connsiteX31" fmla="*/ 1771650 w 2188718"/>
              <a:gd name="connsiteY31" fmla="*/ 2457450 h 2771775"/>
              <a:gd name="connsiteX32" fmla="*/ 1685925 w 2188718"/>
              <a:gd name="connsiteY32" fmla="*/ 2514600 h 2771775"/>
              <a:gd name="connsiteX33" fmla="*/ 1628775 w 2188718"/>
              <a:gd name="connsiteY33" fmla="*/ 2543175 h 2771775"/>
              <a:gd name="connsiteX34" fmla="*/ 1571625 w 2188718"/>
              <a:gd name="connsiteY34" fmla="*/ 2600325 h 2771775"/>
              <a:gd name="connsiteX35" fmla="*/ 1543050 w 2188718"/>
              <a:gd name="connsiteY35" fmla="*/ 2628900 h 2771775"/>
              <a:gd name="connsiteX36" fmla="*/ 1428750 w 2188718"/>
              <a:gd name="connsiteY36" fmla="*/ 2686050 h 2771775"/>
              <a:gd name="connsiteX37" fmla="*/ 1400175 w 2188718"/>
              <a:gd name="connsiteY37" fmla="*/ 2714625 h 2771775"/>
              <a:gd name="connsiteX38" fmla="*/ 1228725 w 2188718"/>
              <a:gd name="connsiteY38" fmla="*/ 2771775 h 2771775"/>
              <a:gd name="connsiteX39" fmla="*/ 457200 w 2188718"/>
              <a:gd name="connsiteY39" fmla="*/ 2743200 h 2771775"/>
              <a:gd name="connsiteX40" fmla="*/ 314325 w 2188718"/>
              <a:gd name="connsiteY40" fmla="*/ 2657475 h 2771775"/>
              <a:gd name="connsiteX41" fmla="*/ 257175 w 2188718"/>
              <a:gd name="connsiteY41" fmla="*/ 2628900 h 2771775"/>
              <a:gd name="connsiteX42" fmla="*/ 200025 w 2188718"/>
              <a:gd name="connsiteY42" fmla="*/ 2571750 h 2771775"/>
              <a:gd name="connsiteX43" fmla="*/ 171450 w 2188718"/>
              <a:gd name="connsiteY43" fmla="*/ 2486025 h 2771775"/>
              <a:gd name="connsiteX44" fmla="*/ 142875 w 2188718"/>
              <a:gd name="connsiteY44" fmla="*/ 2457450 h 2771775"/>
              <a:gd name="connsiteX45" fmla="*/ 114300 w 2188718"/>
              <a:gd name="connsiteY45" fmla="*/ 2371725 h 2771775"/>
              <a:gd name="connsiteX46" fmla="*/ 85725 w 2188718"/>
              <a:gd name="connsiteY46" fmla="*/ 2314575 h 2771775"/>
              <a:gd name="connsiteX47" fmla="*/ 28575 w 2188718"/>
              <a:gd name="connsiteY47" fmla="*/ 2171700 h 2771775"/>
              <a:gd name="connsiteX48" fmla="*/ 0 w 2188718"/>
              <a:gd name="connsiteY48" fmla="*/ 2143125 h 2771775"/>
              <a:gd name="connsiteX49" fmla="*/ 28575 w 2188718"/>
              <a:gd name="connsiteY49" fmla="*/ 2000250 h 2771775"/>
              <a:gd name="connsiteX50" fmla="*/ 85725 w 2188718"/>
              <a:gd name="connsiteY50" fmla="*/ 1943100 h 2771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2188718" h="2771775">
                <a:moveTo>
                  <a:pt x="57150" y="628650"/>
                </a:moveTo>
                <a:cubicBezTo>
                  <a:pt x="139885" y="463180"/>
                  <a:pt x="13078" y="727125"/>
                  <a:pt x="114300" y="457200"/>
                </a:cubicBezTo>
                <a:cubicBezTo>
                  <a:pt x="129257" y="417315"/>
                  <a:pt x="152400" y="381000"/>
                  <a:pt x="171450" y="342900"/>
                </a:cubicBezTo>
                <a:cubicBezTo>
                  <a:pt x="180975" y="323850"/>
                  <a:pt x="184965" y="300810"/>
                  <a:pt x="200025" y="285750"/>
                </a:cubicBezTo>
                <a:lnTo>
                  <a:pt x="285750" y="200025"/>
                </a:lnTo>
                <a:lnTo>
                  <a:pt x="314325" y="171450"/>
                </a:lnTo>
                <a:cubicBezTo>
                  <a:pt x="323850" y="161925"/>
                  <a:pt x="330852" y="148899"/>
                  <a:pt x="342900" y="142875"/>
                </a:cubicBezTo>
                <a:cubicBezTo>
                  <a:pt x="361950" y="133350"/>
                  <a:pt x="379650" y="120420"/>
                  <a:pt x="400050" y="114300"/>
                </a:cubicBezTo>
                <a:cubicBezTo>
                  <a:pt x="475283" y="91730"/>
                  <a:pt x="551174" y="70063"/>
                  <a:pt x="628650" y="57150"/>
                </a:cubicBezTo>
                <a:cubicBezTo>
                  <a:pt x="838838" y="22119"/>
                  <a:pt x="743892" y="42627"/>
                  <a:pt x="914400" y="0"/>
                </a:cubicBezTo>
                <a:cubicBezTo>
                  <a:pt x="1131788" y="15528"/>
                  <a:pt x="1354932" y="26194"/>
                  <a:pt x="1571625" y="57150"/>
                </a:cubicBezTo>
                <a:cubicBezTo>
                  <a:pt x="1619705" y="64019"/>
                  <a:pt x="1666875" y="76200"/>
                  <a:pt x="1714500" y="85725"/>
                </a:cubicBezTo>
                <a:cubicBezTo>
                  <a:pt x="1733550" y="95250"/>
                  <a:pt x="1754611" y="101521"/>
                  <a:pt x="1771650" y="114300"/>
                </a:cubicBezTo>
                <a:lnTo>
                  <a:pt x="1857375" y="200025"/>
                </a:lnTo>
                <a:lnTo>
                  <a:pt x="1885950" y="228600"/>
                </a:lnTo>
                <a:cubicBezTo>
                  <a:pt x="1895475" y="238125"/>
                  <a:pt x="1908501" y="245127"/>
                  <a:pt x="1914525" y="257175"/>
                </a:cubicBezTo>
                <a:lnTo>
                  <a:pt x="2000250" y="428625"/>
                </a:lnTo>
                <a:lnTo>
                  <a:pt x="2028825" y="485775"/>
                </a:lnTo>
                <a:cubicBezTo>
                  <a:pt x="2038350" y="504825"/>
                  <a:pt x="2050665" y="522719"/>
                  <a:pt x="2057400" y="542925"/>
                </a:cubicBezTo>
                <a:cubicBezTo>
                  <a:pt x="2066925" y="571500"/>
                  <a:pt x="2072505" y="601709"/>
                  <a:pt x="2085975" y="628650"/>
                </a:cubicBezTo>
                <a:cubicBezTo>
                  <a:pt x="2091999" y="640698"/>
                  <a:pt x="2107078" y="646017"/>
                  <a:pt x="2114550" y="657225"/>
                </a:cubicBezTo>
                <a:cubicBezTo>
                  <a:pt x="2126364" y="674946"/>
                  <a:pt x="2133600" y="695325"/>
                  <a:pt x="2143125" y="714375"/>
                </a:cubicBezTo>
                <a:cubicBezTo>
                  <a:pt x="2179235" y="1256025"/>
                  <a:pt x="2188718" y="1161919"/>
                  <a:pt x="2143125" y="1800225"/>
                </a:cubicBezTo>
                <a:cubicBezTo>
                  <a:pt x="2139665" y="1848670"/>
                  <a:pt x="2129909" y="1897024"/>
                  <a:pt x="2114550" y="1943100"/>
                </a:cubicBezTo>
                <a:lnTo>
                  <a:pt x="2028825" y="2114550"/>
                </a:lnTo>
                <a:cubicBezTo>
                  <a:pt x="2019300" y="2133600"/>
                  <a:pt x="2015310" y="2156640"/>
                  <a:pt x="2000250" y="2171700"/>
                </a:cubicBezTo>
                <a:cubicBezTo>
                  <a:pt x="1990725" y="2181225"/>
                  <a:pt x="1979147" y="2189067"/>
                  <a:pt x="1971675" y="2200275"/>
                </a:cubicBezTo>
                <a:cubicBezTo>
                  <a:pt x="1959861" y="2217996"/>
                  <a:pt x="1954914" y="2239704"/>
                  <a:pt x="1943100" y="2257425"/>
                </a:cubicBezTo>
                <a:cubicBezTo>
                  <a:pt x="1935628" y="2268633"/>
                  <a:pt x="1921997" y="2274792"/>
                  <a:pt x="1914525" y="2286000"/>
                </a:cubicBezTo>
                <a:cubicBezTo>
                  <a:pt x="1833278" y="2407870"/>
                  <a:pt x="1952395" y="2276705"/>
                  <a:pt x="1828800" y="2400300"/>
                </a:cubicBezTo>
                <a:lnTo>
                  <a:pt x="1800225" y="2428875"/>
                </a:lnTo>
                <a:cubicBezTo>
                  <a:pt x="1790700" y="2438400"/>
                  <a:pt x="1783698" y="2451426"/>
                  <a:pt x="1771650" y="2457450"/>
                </a:cubicBezTo>
                <a:cubicBezTo>
                  <a:pt x="1564465" y="2561043"/>
                  <a:pt x="1816831" y="2427329"/>
                  <a:pt x="1685925" y="2514600"/>
                </a:cubicBezTo>
                <a:cubicBezTo>
                  <a:pt x="1668204" y="2526414"/>
                  <a:pt x="1645814" y="2530396"/>
                  <a:pt x="1628775" y="2543175"/>
                </a:cubicBezTo>
                <a:cubicBezTo>
                  <a:pt x="1607222" y="2559339"/>
                  <a:pt x="1590675" y="2581275"/>
                  <a:pt x="1571625" y="2600325"/>
                </a:cubicBezTo>
                <a:cubicBezTo>
                  <a:pt x="1562100" y="2609850"/>
                  <a:pt x="1555098" y="2622876"/>
                  <a:pt x="1543050" y="2628900"/>
                </a:cubicBezTo>
                <a:cubicBezTo>
                  <a:pt x="1504950" y="2647950"/>
                  <a:pt x="1458871" y="2655929"/>
                  <a:pt x="1428750" y="2686050"/>
                </a:cubicBezTo>
                <a:cubicBezTo>
                  <a:pt x="1419225" y="2695575"/>
                  <a:pt x="1412556" y="2709319"/>
                  <a:pt x="1400175" y="2714625"/>
                </a:cubicBezTo>
                <a:cubicBezTo>
                  <a:pt x="1344804" y="2738355"/>
                  <a:pt x="1228725" y="2771775"/>
                  <a:pt x="1228725" y="2771775"/>
                </a:cubicBezTo>
                <a:cubicBezTo>
                  <a:pt x="971550" y="2762250"/>
                  <a:pt x="713355" y="2767989"/>
                  <a:pt x="457200" y="2743200"/>
                </a:cubicBezTo>
                <a:cubicBezTo>
                  <a:pt x="311684" y="2729118"/>
                  <a:pt x="379082" y="2700646"/>
                  <a:pt x="314325" y="2657475"/>
                </a:cubicBezTo>
                <a:cubicBezTo>
                  <a:pt x="296604" y="2645661"/>
                  <a:pt x="274214" y="2641679"/>
                  <a:pt x="257175" y="2628900"/>
                </a:cubicBezTo>
                <a:cubicBezTo>
                  <a:pt x="235622" y="2612736"/>
                  <a:pt x="200025" y="2571750"/>
                  <a:pt x="200025" y="2571750"/>
                </a:cubicBezTo>
                <a:cubicBezTo>
                  <a:pt x="190500" y="2543175"/>
                  <a:pt x="184920" y="2512966"/>
                  <a:pt x="171450" y="2486025"/>
                </a:cubicBezTo>
                <a:cubicBezTo>
                  <a:pt x="165426" y="2473977"/>
                  <a:pt x="148899" y="2469498"/>
                  <a:pt x="142875" y="2457450"/>
                </a:cubicBezTo>
                <a:cubicBezTo>
                  <a:pt x="129405" y="2430509"/>
                  <a:pt x="125487" y="2399691"/>
                  <a:pt x="114300" y="2371725"/>
                </a:cubicBezTo>
                <a:cubicBezTo>
                  <a:pt x="106390" y="2351950"/>
                  <a:pt x="93635" y="2334350"/>
                  <a:pt x="85725" y="2314575"/>
                </a:cubicBezTo>
                <a:cubicBezTo>
                  <a:pt x="62490" y="2256488"/>
                  <a:pt x="62082" y="2221960"/>
                  <a:pt x="28575" y="2171700"/>
                </a:cubicBezTo>
                <a:cubicBezTo>
                  <a:pt x="21103" y="2160492"/>
                  <a:pt x="9525" y="2152650"/>
                  <a:pt x="0" y="2143125"/>
                </a:cubicBezTo>
                <a:cubicBezTo>
                  <a:pt x="9525" y="2095500"/>
                  <a:pt x="9443" y="2044891"/>
                  <a:pt x="28575" y="2000250"/>
                </a:cubicBezTo>
                <a:cubicBezTo>
                  <a:pt x="39187" y="1975488"/>
                  <a:pt x="85725" y="1943100"/>
                  <a:pt x="85725" y="194310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 rot="16200000" flipH="1">
            <a:off x="3438521" y="1990723"/>
            <a:ext cx="342903" cy="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7" name="Title 1"/>
          <p:cNvSpPr txBox="1">
            <a:spLocks/>
          </p:cNvSpPr>
          <p:nvPr/>
        </p:nvSpPr>
        <p:spPr>
          <a:xfrm>
            <a:off x="3369818" y="1501377"/>
            <a:ext cx="1143000" cy="921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4400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kumimoji="0" lang="en-US" sz="4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52900" y="3201769"/>
            <a:ext cx="24809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Our first circuit element:</a:t>
            </a:r>
            <a:br>
              <a:rPr lang="en-US" dirty="0" smtClean="0"/>
            </a:br>
            <a:r>
              <a:rPr lang="en-US" i="1" dirty="0" smtClean="0"/>
              <a:t>Current source</a:t>
            </a:r>
            <a:endParaRPr lang="en-US" i="1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860C0-AD73-D04E-9653-DDDB0A63193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Voltage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958334"/>
            <a:ext cx="5754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Physically, how do we get electrons to move? Apply a </a:t>
            </a:r>
            <a:r>
              <a:rPr lang="en-US" u="sng" dirty="0" smtClean="0"/>
              <a:t>force</a:t>
            </a:r>
            <a:r>
              <a:rPr lang="en-US" dirty="0" smtClean="0"/>
              <a:t>.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901950" y="1327666"/>
          <a:ext cx="1565276" cy="5766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3" name="Equation" r:id="rId4" imgW="482400" imgH="177480" progId="">
                  <p:embed/>
                </p:oleObj>
              </mc:Choice>
              <mc:Fallback>
                <p:oleObj name="Equation" r:id="rId4" imgW="482400" imgH="17748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1950" y="1327666"/>
                        <a:ext cx="1565276" cy="57668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59" name="Object 3"/>
          <p:cNvGraphicFramePr>
            <a:graphicFrameLocks noChangeAspect="1"/>
          </p:cNvGraphicFramePr>
          <p:nvPr/>
        </p:nvGraphicFramePr>
        <p:xfrm>
          <a:off x="457201" y="1904347"/>
          <a:ext cx="4478338" cy="8759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4" name="Equation" r:id="rId6" imgW="1688760" imgH="330120" progId="">
                  <p:embed/>
                </p:oleObj>
              </mc:Choice>
              <mc:Fallback>
                <p:oleObj name="Equation" r:id="rId6" imgW="1688760" imgH="33012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1" y="1904347"/>
                        <a:ext cx="4478338" cy="87594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7201" y="4429125"/>
            <a:ext cx="7010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 electric field: Volts/meter [V/m]</a:t>
            </a:r>
          </a:p>
          <a:p>
            <a:endParaRPr lang="en-US" sz="2800" dirty="0" smtClean="0"/>
          </a:p>
          <a:p>
            <a:r>
              <a:rPr lang="en-US" sz="2800" dirty="0" smtClean="0"/>
              <a:t>V voltage (aka potential difference): Volts [V]</a:t>
            </a:r>
            <a:endParaRPr lang="en-US" sz="3600" dirty="0" smtClean="0"/>
          </a:p>
        </p:txBody>
      </p:sp>
      <p:sp>
        <p:nvSpPr>
          <p:cNvPr id="7" name="Cloud 6"/>
          <p:cNvSpPr/>
          <p:nvPr/>
        </p:nvSpPr>
        <p:spPr>
          <a:xfrm>
            <a:off x="5078413" y="2400300"/>
            <a:ext cx="3286125" cy="1543050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CIRCUIT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362699" y="1693862"/>
            <a:ext cx="993775" cy="257175"/>
          </a:xfrm>
          <a:prstGeom prst="rect">
            <a:avLst/>
          </a:prstGeom>
          <a:solidFill>
            <a:srgbClr val="FFC000"/>
          </a:solidFill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rot="5400000" flipH="1" flipV="1">
            <a:off x="7451725" y="2155825"/>
            <a:ext cx="6667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10800000">
            <a:off x="7366000" y="1822450"/>
            <a:ext cx="4191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8" idx="1"/>
          </p:cNvCxnSpPr>
          <p:nvPr/>
        </p:nvCxnSpPr>
        <p:spPr>
          <a:xfrm rot="10800000">
            <a:off x="5842005" y="1822450"/>
            <a:ext cx="52069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5475289" y="2198687"/>
            <a:ext cx="75247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703890" y="1453117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7631853" y="1453118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 flipH="1">
            <a:off x="741041" y="3297019"/>
            <a:ext cx="3726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err="1" smtClean="0"/>
              <a:t>V</a:t>
            </a:r>
            <a:r>
              <a:rPr lang="en-US" sz="2000" i="1" baseline="-25000" dirty="0" err="1" smtClean="0"/>
              <a:t>ab</a:t>
            </a:r>
            <a:r>
              <a:rPr lang="en-US" sz="2000" i="1" baseline="-25000" dirty="0" smtClean="0"/>
              <a:t> </a:t>
            </a:r>
            <a:r>
              <a:rPr lang="en-US" sz="2000" i="1" dirty="0" smtClean="0"/>
              <a:t>≠ 0 =&gt; electrons pushed a to b, causing current to flow</a:t>
            </a:r>
            <a:endParaRPr lang="en-US" sz="2000" i="1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860C0-AD73-D04E-9653-DDDB0A63193B}" type="slidenum">
              <a:rPr lang="en-US" smtClean="0"/>
              <a:pPr/>
              <a:t>9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5" name="Ink 4"/>
              <p14:cNvContentPartPr/>
              <p14:nvPr/>
            </p14:nvContentPartPr>
            <p14:xfrm>
              <a:off x="634680" y="272880"/>
              <a:ext cx="8141760" cy="497268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21720" y="259200"/>
                <a:ext cx="8160480" cy="49917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</TotalTime>
  <Words>679</Words>
  <Application>Microsoft Office PowerPoint</Application>
  <PresentationFormat>On-screen Show (4:3)</PresentationFormat>
  <Paragraphs>198</Paragraphs>
  <Slides>20</Slides>
  <Notes>20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Times New Roman</vt:lpstr>
      <vt:lpstr>Office Theme</vt:lpstr>
      <vt:lpstr>Equation</vt:lpstr>
      <vt:lpstr>EECS 70A: Network Analysis</vt:lpstr>
      <vt:lpstr>PowerPoint Presentation</vt:lpstr>
      <vt:lpstr>Power Networks</vt:lpstr>
      <vt:lpstr>Digital circuits</vt:lpstr>
      <vt:lpstr>Simplifications</vt:lpstr>
      <vt:lpstr>Current</vt:lpstr>
      <vt:lpstr>Examples</vt:lpstr>
      <vt:lpstr>Demo circuit: Current source</vt:lpstr>
      <vt:lpstr>Voltage</vt:lpstr>
      <vt:lpstr>Voltage source</vt:lpstr>
      <vt:lpstr>Dependent sources</vt:lpstr>
      <vt:lpstr>Circuit elements</vt:lpstr>
      <vt:lpstr>Power</vt:lpstr>
      <vt:lpstr>Examples</vt:lpstr>
      <vt:lpstr>Sign convention</vt:lpstr>
      <vt:lpstr>Example</vt:lpstr>
      <vt:lpstr>Topology</vt:lpstr>
      <vt:lpstr>Example</vt:lpstr>
      <vt:lpstr>Example</vt:lpstr>
      <vt:lpstr>Power failure example</vt:lpstr>
    </vt:vector>
  </TitlesOfParts>
  <Company>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EECS 70A: Network Analysis</dc:title>
  <dc:creator>First Last</dc:creator>
  <cp:lastModifiedBy>Peter John BURKE (pburke)</cp:lastModifiedBy>
  <cp:revision>105</cp:revision>
  <cp:lastPrinted>2014-03-31T18:09:15Z</cp:lastPrinted>
  <dcterms:created xsi:type="dcterms:W3CDTF">2010-03-26T00:11:49Z</dcterms:created>
  <dcterms:modified xsi:type="dcterms:W3CDTF">2015-04-07T19:20:24Z</dcterms:modified>
</cp:coreProperties>
</file>