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6" r:id="rId3"/>
    <p:sldId id="398" r:id="rId4"/>
    <p:sldId id="397" r:id="rId5"/>
    <p:sldId id="408" r:id="rId6"/>
    <p:sldId id="405" r:id="rId7"/>
    <p:sldId id="399" r:id="rId8"/>
    <p:sldId id="400" r:id="rId9"/>
    <p:sldId id="402" r:id="rId10"/>
    <p:sldId id="409" r:id="rId11"/>
    <p:sldId id="406" r:id="rId12"/>
    <p:sldId id="401" r:id="rId13"/>
    <p:sldId id="403" r:id="rId14"/>
    <p:sldId id="404" r:id="rId15"/>
    <p:sldId id="407" r:id="rId16"/>
    <p:sldId id="410" r:id="rId17"/>
    <p:sldId id="283" r:id="rId18"/>
    <p:sldId id="291" r:id="rId19"/>
    <p:sldId id="325" r:id="rId20"/>
  </p:sldIdLst>
  <p:sldSz cx="9144000" cy="6858000" type="screen4x3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8">
          <p15:clr>
            <a:srgbClr val="A4A3A4"/>
          </p15:clr>
        </p15:guide>
        <p15:guide id="2" pos="21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7" autoAdjust="0"/>
    <p:restoredTop sz="94343" autoAdjust="0"/>
  </p:normalViewPr>
  <p:slideViewPr>
    <p:cSldViewPr snapToGrid="0" snapToObjects="1">
      <p:cViewPr>
        <p:scale>
          <a:sx n="84" d="100"/>
          <a:sy n="84" d="100"/>
        </p:scale>
        <p:origin x="-7376" y="-2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2" y="-102"/>
      </p:cViewPr>
      <p:guideLst>
        <p:guide orient="horz" pos="2888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7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8975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7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0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5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0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6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4/23/2015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6</a:t>
            </a:r>
          </a:p>
        </p:txBody>
      </p:sp>
      <p:sp>
        <p:nvSpPr>
          <p:cNvPr id="4" name="Rectangle 3"/>
          <p:cNvSpPr/>
          <p:nvPr/>
        </p:nvSpPr>
        <p:spPr>
          <a:xfrm>
            <a:off x="4883603" y="0"/>
            <a:ext cx="2072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Apply KVL+ Ohm’s Law to Each Mesh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95439" y="1488263"/>
            <a:ext cx="4231228" cy="2387820"/>
            <a:chOff x="242196" y="2628452"/>
            <a:chExt cx="4231228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R1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R4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7" name="Group 99"/>
            <p:cNvGrpSpPr/>
            <p:nvPr/>
          </p:nvGrpSpPr>
          <p:grpSpPr>
            <a:xfrm>
              <a:off x="242196" y="2997780"/>
              <a:ext cx="4231228" cy="2018492"/>
              <a:chOff x="242196" y="2997780"/>
              <a:chExt cx="4231228" cy="2018492"/>
            </a:xfrm>
          </p:grpSpPr>
          <p:grpSp>
            <p:nvGrpSpPr>
              <p:cNvPr id="8" name="Group 75"/>
              <p:cNvGrpSpPr/>
              <p:nvPr/>
            </p:nvGrpSpPr>
            <p:grpSpPr>
              <a:xfrm>
                <a:off x="700976" y="3078128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9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78"/>
              <p:cNvGrpSpPr/>
              <p:nvPr/>
            </p:nvGrpSpPr>
            <p:grpSpPr>
              <a:xfrm rot="16200000">
                <a:off x="1570925" y="2370718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83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4" name="Straight Connector 8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3"/>
              <p:cNvGrpSpPr/>
              <p:nvPr/>
            </p:nvGrpSpPr>
            <p:grpSpPr>
              <a:xfrm rot="16200000">
                <a:off x="2985736" y="237141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69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11"/>
              <p:cNvGrpSpPr/>
              <p:nvPr/>
            </p:nvGrpSpPr>
            <p:grpSpPr>
              <a:xfrm rot="16200000">
                <a:off x="1574030" y="385883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26"/>
              <p:cNvGrpSpPr/>
              <p:nvPr/>
            </p:nvGrpSpPr>
            <p:grpSpPr>
              <a:xfrm rot="16200000">
                <a:off x="2985736" y="3859186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41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" name="Straight Connector 4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73"/>
              <p:cNvGrpSpPr/>
              <p:nvPr/>
            </p:nvGrpSpPr>
            <p:grpSpPr>
              <a:xfrm>
                <a:off x="2281447" y="3071797"/>
                <a:ext cx="160687" cy="1494983"/>
                <a:chOff x="2228173" y="2300571"/>
                <a:chExt cx="160687" cy="1494983"/>
              </a:xfrm>
            </p:grpSpPr>
            <p:grpSp>
              <p:nvGrpSpPr>
                <p:cNvPr id="25" name="Group 93"/>
                <p:cNvGrpSpPr/>
                <p:nvPr/>
              </p:nvGrpSpPr>
              <p:grpSpPr>
                <a:xfrm>
                  <a:off x="2228173" y="2300571"/>
                  <a:ext cx="160687" cy="1414811"/>
                  <a:chOff x="4491667" y="3124200"/>
                  <a:chExt cx="160687" cy="1414811"/>
                </a:xfrm>
              </p:grpSpPr>
              <p:grpSp>
                <p:nvGrpSpPr>
                  <p:cNvPr id="27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2759558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R5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790720" y="3611171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R3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400572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17" name="Group 75"/>
              <p:cNvGrpSpPr/>
              <p:nvPr/>
            </p:nvGrpSpPr>
            <p:grpSpPr>
              <a:xfrm>
                <a:off x="3528869" y="3083771"/>
                <a:ext cx="485775" cy="1488125"/>
                <a:chOff x="5172949" y="2484911"/>
                <a:chExt cx="485775" cy="1488125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014644" y="3627482"/>
                <a:ext cx="45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v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42196" y="3574728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v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- Example</a:t>
            </a:r>
            <a:endParaRPr lang="en-US" sz="3200" dirty="0"/>
          </a:p>
        </p:txBody>
      </p:sp>
      <p:grpSp>
        <p:nvGrpSpPr>
          <p:cNvPr id="193" name="Group 192"/>
          <p:cNvGrpSpPr/>
          <p:nvPr/>
        </p:nvGrpSpPr>
        <p:grpSpPr>
          <a:xfrm>
            <a:off x="-45155" y="560460"/>
            <a:ext cx="4854222" cy="3774471"/>
            <a:chOff x="559949" y="1809913"/>
            <a:chExt cx="5028319" cy="3981598"/>
          </a:xfrm>
        </p:grpSpPr>
        <p:cxnSp>
          <p:nvCxnSpPr>
            <p:cNvPr id="8" name="Straight Connector 7"/>
            <p:cNvCxnSpPr/>
            <p:nvPr/>
          </p:nvCxnSpPr>
          <p:spPr>
            <a:xfrm rot="5400000" flipH="1" flipV="1">
              <a:off x="3483729" y="2495713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4"/>
            <p:cNvGrpSpPr>
              <a:grpSpLocks noChangeAspect="1"/>
            </p:cNvGrpSpPr>
            <p:nvPr/>
          </p:nvGrpSpPr>
          <p:grpSpPr>
            <a:xfrm>
              <a:off x="4622982" y="3328270"/>
              <a:ext cx="506506" cy="1551614"/>
              <a:chOff x="5172949" y="2484911"/>
              <a:chExt cx="485775" cy="1488125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19" name="Oval 5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itle 1"/>
              <p:cNvSpPr txBox="1">
                <a:spLocks noChangeAspect="1"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22" name="Straight Connector 8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9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5"/>
            <p:cNvGrpSpPr>
              <a:grpSpLocks noChangeAspect="1"/>
            </p:cNvGrpSpPr>
            <p:nvPr/>
          </p:nvGrpSpPr>
          <p:grpSpPr>
            <a:xfrm>
              <a:off x="1637076" y="2816490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01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4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44"/>
            <p:cNvGrpSpPr/>
            <p:nvPr/>
          </p:nvGrpSpPr>
          <p:grpSpPr>
            <a:xfrm>
              <a:off x="3490413" y="4349285"/>
              <a:ext cx="984086" cy="1046963"/>
              <a:chOff x="1642720" y="4346148"/>
              <a:chExt cx="984086" cy="1046963"/>
            </a:xfrm>
          </p:grpSpPr>
          <p:grpSp>
            <p:nvGrpSpPr>
              <p:cNvPr id="13" name="Group 30"/>
              <p:cNvGrpSpPr>
                <a:grpSpLocks noChangeAspect="1"/>
              </p:cNvGrpSpPr>
              <p:nvPr/>
            </p:nvGrpSpPr>
            <p:grpSpPr>
              <a:xfrm>
                <a:off x="1642720" y="4346148"/>
                <a:ext cx="118908" cy="1046963"/>
                <a:chOff x="4491663" y="3124200"/>
                <a:chExt cx="160687" cy="1414811"/>
              </a:xfrm>
              <a:scene3d>
                <a:camera prst="orthographicFront">
                  <a:rot lat="0" lon="0" rev="5400000"/>
                </a:camera>
                <a:lightRig rig="threePt" dir="t"/>
              </a:scene3d>
            </p:grpSpPr>
            <p:grpSp>
              <p:nvGrpSpPr>
                <p:cNvPr id="87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3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2224724" y="4878948"/>
                <a:ext cx="804163" cy="0"/>
              </a:xfrm>
              <a:prstGeom prst="line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213435" y="3337854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45"/>
            <p:cNvGrpSpPr>
              <a:grpSpLocks noChangeAspect="1"/>
            </p:cNvGrpSpPr>
            <p:nvPr/>
          </p:nvGrpSpPr>
          <p:grpSpPr>
            <a:xfrm>
              <a:off x="4261768" y="2822133"/>
              <a:ext cx="118908" cy="1046963"/>
              <a:chOff x="4491663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59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998019" y="3343497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181819" y="4877111"/>
              <a:ext cx="18288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768440" y="2920158"/>
              <a:ext cx="804163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456187" y="2901332"/>
              <a:ext cx="822960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oup 15"/>
            <p:cNvGrpSpPr>
              <a:grpSpLocks noChangeAspect="1"/>
            </p:cNvGrpSpPr>
            <p:nvPr/>
          </p:nvGrpSpPr>
          <p:grpSpPr>
            <a:xfrm>
              <a:off x="2936877" y="1976433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30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3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175127" y="2501356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5"/>
            <p:cNvGrpSpPr>
              <a:grpSpLocks/>
            </p:cNvGrpSpPr>
            <p:nvPr/>
          </p:nvGrpSpPr>
          <p:grpSpPr>
            <a:xfrm>
              <a:off x="1092464" y="3361317"/>
              <a:ext cx="137160" cy="1508760"/>
              <a:chOff x="4491661" y="3124200"/>
              <a:chExt cx="160687" cy="1414811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grpSp>
            <p:nvGrpSpPr>
              <p:cNvPr id="147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0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175"/>
            <p:cNvGrpSpPr>
              <a:grpSpLocks noChangeAspect="1"/>
            </p:cNvGrpSpPr>
            <p:nvPr/>
          </p:nvGrpSpPr>
          <p:grpSpPr>
            <a:xfrm>
              <a:off x="2507552" y="3323622"/>
              <a:ext cx="429326" cy="1569773"/>
              <a:chOff x="2110935" y="1536949"/>
              <a:chExt cx="402824" cy="1472873"/>
            </a:xfrm>
          </p:grpSpPr>
          <p:sp>
            <p:nvSpPr>
              <p:cNvPr id="177" name="Rectangle 176"/>
              <p:cNvSpPr/>
              <p:nvPr/>
            </p:nvSpPr>
            <p:spPr>
              <a:xfrm rot="2700000">
                <a:off x="2110935" y="2066370"/>
                <a:ext cx="402824" cy="40282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itle 1"/>
              <p:cNvSpPr txBox="1">
                <a:spLocks/>
              </p:cNvSpPr>
              <p:nvPr/>
            </p:nvSpPr>
            <p:spPr>
              <a:xfrm>
                <a:off x="2189612" y="199414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1600" b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en-US" sz="1600" b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79" name="Title 1"/>
              <p:cNvSpPr txBox="1">
                <a:spLocks/>
              </p:cNvSpPr>
              <p:nvPr/>
            </p:nvSpPr>
            <p:spPr>
              <a:xfrm>
                <a:off x="2189612" y="225313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endParaRPr kumimoji="0" lang="en-US" sz="24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2080246" y="1765152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 flipV="1">
                <a:off x="2081040" y="2780825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3" name="TextBox 182"/>
            <p:cNvSpPr txBox="1"/>
            <p:nvPr/>
          </p:nvSpPr>
          <p:spPr>
            <a:xfrm>
              <a:off x="2759536" y="2076904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7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512100" y="29856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012612" y="299131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4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3295759" y="4848349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3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59949" y="3888095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1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129488" y="394618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5 v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996727" y="3888095"/>
              <a:ext cx="434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err="1" smtClean="0">
                  <a:solidFill>
                    <a:srgbClr val="00CC00"/>
                  </a:solidFill>
                </a:rPr>
                <a:t>i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cxnSp>
          <p:nvCxnSpPr>
            <p:cNvPr id="191" name="Straight Arrow Connector 190"/>
            <p:cNvCxnSpPr/>
            <p:nvPr/>
          </p:nvCxnSpPr>
          <p:spPr>
            <a:xfrm rot="10800000">
              <a:off x="3400101" y="3250591"/>
              <a:ext cx="428177" cy="1588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3538440" y="2955733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9" y="1219200"/>
            <a:ext cx="5537200" cy="132362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CASE 1: current source only in one mesh.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already have the current for that mesh =&gt; no need to write KVL for that mesh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-17451" y="1947903"/>
            <a:ext cx="4002429" cy="2018492"/>
            <a:chOff x="242196" y="2628452"/>
            <a:chExt cx="4260082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8" name="Group 75"/>
            <p:cNvGrpSpPr/>
            <p:nvPr/>
          </p:nvGrpSpPr>
          <p:grpSpPr>
            <a:xfrm>
              <a:off x="700976" y="3078128"/>
              <a:ext cx="485775" cy="1488125"/>
              <a:chOff x="5172949" y="2484911"/>
              <a:chExt cx="485775" cy="1488125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8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9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78"/>
            <p:cNvGrpSpPr/>
            <p:nvPr/>
          </p:nvGrpSpPr>
          <p:grpSpPr>
            <a:xfrm rot="16200000">
              <a:off x="1570925" y="2370718"/>
              <a:ext cx="160687" cy="1414811"/>
              <a:chOff x="4491663" y="3124200"/>
              <a:chExt cx="160687" cy="1414811"/>
            </a:xfrm>
          </p:grpSpPr>
          <p:grpSp>
            <p:nvGrpSpPr>
              <p:cNvPr id="83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3"/>
            <p:cNvGrpSpPr/>
            <p:nvPr/>
          </p:nvGrpSpPr>
          <p:grpSpPr>
            <a:xfrm rot="16200000">
              <a:off x="2985736" y="2371418"/>
              <a:ext cx="160687" cy="1414811"/>
              <a:chOff x="4491665" y="3124200"/>
              <a:chExt cx="160687" cy="1414811"/>
            </a:xfrm>
          </p:grpSpPr>
          <p:grpSp>
            <p:nvGrpSpPr>
              <p:cNvPr id="6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11"/>
            <p:cNvGrpSpPr/>
            <p:nvPr/>
          </p:nvGrpSpPr>
          <p:grpSpPr>
            <a:xfrm rot="16200000">
              <a:off x="1574030" y="3858838"/>
              <a:ext cx="160687" cy="1414811"/>
              <a:chOff x="4491665" y="3124200"/>
              <a:chExt cx="160687" cy="1414811"/>
            </a:xfrm>
          </p:grpSpPr>
          <p:grpSp>
            <p:nvGrpSpPr>
              <p:cNvPr id="55" name="Group 54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26"/>
            <p:cNvGrpSpPr/>
            <p:nvPr/>
          </p:nvGrpSpPr>
          <p:grpSpPr>
            <a:xfrm rot="16200000">
              <a:off x="2985736" y="3859186"/>
              <a:ext cx="160687" cy="1414811"/>
              <a:chOff x="4491667" y="3124200"/>
              <a:chExt cx="160687" cy="1414811"/>
            </a:xfrm>
          </p:grpSpPr>
          <p:grpSp>
            <p:nvGrpSpPr>
              <p:cNvPr id="41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73"/>
            <p:cNvGrpSpPr/>
            <p:nvPr/>
          </p:nvGrpSpPr>
          <p:grpSpPr>
            <a:xfrm>
              <a:off x="2281447" y="3071797"/>
              <a:ext cx="160687" cy="1494983"/>
              <a:chOff x="2228173" y="2300571"/>
              <a:chExt cx="160687" cy="1494983"/>
            </a:xfrm>
          </p:grpSpPr>
          <p:grpSp>
            <p:nvGrpSpPr>
              <p:cNvPr id="25" name="Group 93"/>
              <p:cNvGrpSpPr/>
              <p:nvPr/>
            </p:nvGrpSpPr>
            <p:grpSpPr>
              <a:xfrm>
                <a:off x="2228173" y="230057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7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Straight Connector 25"/>
              <p:cNvCxnSpPr/>
              <p:nvPr/>
            </p:nvCxnSpPr>
            <p:spPr>
              <a:xfrm rot="5400000">
                <a:off x="2268608" y="3755116"/>
                <a:ext cx="8087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759558" y="464694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90720" y="3611171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0572" y="46469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14644" y="3627482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A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2196" y="357472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v</a:t>
              </a:r>
              <a:endParaRPr lang="en-US" dirty="0"/>
            </a:p>
          </p:txBody>
        </p:sp>
        <p:grpSp>
          <p:nvGrpSpPr>
            <p:cNvPr id="102" name="Group 101"/>
            <p:cNvGrpSpPr>
              <a:grpSpLocks noChangeAspect="1"/>
            </p:cNvGrpSpPr>
            <p:nvPr/>
          </p:nvGrpSpPr>
          <p:grpSpPr>
            <a:xfrm>
              <a:off x="3519329" y="3072385"/>
              <a:ext cx="530352" cy="1497463"/>
              <a:chOff x="600075" y="1458273"/>
              <a:chExt cx="485775" cy="1371599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03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103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812"/>
            <a:ext cx="6733822" cy="860777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CASE 2: current source exits between two meshes. =&gt; create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KVL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KCL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/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25" y="2806075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v</a:t>
            </a:r>
            <a:endParaRPr lang="en-US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510872" y="1859799"/>
            <a:ext cx="3674081" cy="2387820"/>
            <a:chOff x="510872" y="2345226"/>
            <a:chExt cx="3674081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210468" y="23452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4150" y="234558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510872" y="2714552"/>
              <a:ext cx="3674081" cy="2018494"/>
              <a:chOff x="510872" y="2714552"/>
              <a:chExt cx="3674081" cy="2018494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569454" y="436371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10468" y="4363714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7" name="Group 75"/>
              <p:cNvGrpSpPr/>
              <p:nvPr/>
            </p:nvGrpSpPr>
            <p:grpSpPr>
              <a:xfrm>
                <a:off x="510872" y="2794902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5" name="Oval 94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6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8"/>
              <p:cNvGrpSpPr/>
              <p:nvPr/>
            </p:nvGrpSpPr>
            <p:grpSpPr>
              <a:xfrm rot="16200000">
                <a:off x="1380821" y="208749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81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93"/>
              <p:cNvGrpSpPr/>
              <p:nvPr/>
            </p:nvGrpSpPr>
            <p:grpSpPr>
              <a:xfrm rot="16200000">
                <a:off x="2795632" y="208819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67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0" name="Straight Connector 6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111"/>
              <p:cNvGrpSpPr/>
              <p:nvPr/>
            </p:nvGrpSpPr>
            <p:grpSpPr>
              <a:xfrm rot="16200000">
                <a:off x="1383926" y="357561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6" name="Straight Connector 5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26"/>
              <p:cNvGrpSpPr/>
              <p:nvPr/>
            </p:nvGrpSpPr>
            <p:grpSpPr>
              <a:xfrm rot="16200000">
                <a:off x="2795632" y="3575958"/>
                <a:ext cx="160687" cy="1414811"/>
                <a:chOff x="4491669" y="3124200"/>
                <a:chExt cx="160687" cy="1414811"/>
              </a:xfrm>
            </p:grpSpPr>
            <p:grpSp>
              <p:nvGrpSpPr>
                <p:cNvPr id="39" name="Group 52"/>
                <p:cNvGrpSpPr/>
                <p:nvPr/>
              </p:nvGrpSpPr>
              <p:grpSpPr>
                <a:xfrm rot="5400000">
                  <a:off x="4169407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2" name="Straight Connector 4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73"/>
              <p:cNvGrpSpPr/>
              <p:nvPr/>
            </p:nvGrpSpPr>
            <p:grpSpPr>
              <a:xfrm>
                <a:off x="3503037" y="2798267"/>
                <a:ext cx="160687" cy="1494983"/>
                <a:chOff x="2228175" y="2300571"/>
                <a:chExt cx="160687" cy="1494983"/>
              </a:xfrm>
            </p:grpSpPr>
            <p:grpSp>
              <p:nvGrpSpPr>
                <p:cNvPr id="23" name="Group 93"/>
                <p:cNvGrpSpPr/>
                <p:nvPr/>
              </p:nvGrpSpPr>
              <p:grpSpPr>
                <a:xfrm>
                  <a:off x="2228175" y="2300571"/>
                  <a:ext cx="160687" cy="1414811"/>
                  <a:chOff x="4491669" y="3124200"/>
                  <a:chExt cx="160687" cy="1414811"/>
                </a:xfrm>
              </p:grpSpPr>
              <p:grpSp>
                <p:nvGrpSpPr>
                  <p:cNvPr id="25" name="Group 52"/>
                  <p:cNvGrpSpPr/>
                  <p:nvPr/>
                </p:nvGrpSpPr>
                <p:grpSpPr>
                  <a:xfrm rot="5400000">
                    <a:off x="4169407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3652435" y="328074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68570" y="3071307"/>
                <a:ext cx="487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A</a:t>
                </a:r>
                <a:endParaRPr lang="en-US" dirty="0"/>
              </a:p>
            </p:txBody>
          </p:sp>
          <p:grpSp>
            <p:nvGrpSpPr>
              <p:cNvPr id="18" name="Group 101"/>
              <p:cNvGrpSpPr>
                <a:grpSpLocks noChangeAspect="1"/>
              </p:cNvGrpSpPr>
              <p:nvPr/>
            </p:nvGrpSpPr>
            <p:grpSpPr>
              <a:xfrm>
                <a:off x="1903394" y="2795787"/>
                <a:ext cx="274320" cy="532504"/>
                <a:chOff x="600075" y="1458273"/>
                <a:chExt cx="485775" cy="942975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9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" name="Group 173"/>
              <p:cNvGrpSpPr>
                <a:grpSpLocks noChangeAspect="1"/>
              </p:cNvGrpSpPr>
              <p:nvPr/>
            </p:nvGrpSpPr>
            <p:grpSpPr>
              <a:xfrm>
                <a:off x="1997089" y="3315656"/>
                <a:ext cx="103200" cy="960120"/>
                <a:chOff x="2228175" y="2300571"/>
                <a:chExt cx="160687" cy="1494983"/>
              </a:xfrm>
            </p:grpSpPr>
            <p:grpSp>
              <p:nvGrpSpPr>
                <p:cNvPr id="103" name="Group 93"/>
                <p:cNvGrpSpPr/>
                <p:nvPr/>
              </p:nvGrpSpPr>
              <p:grpSpPr>
                <a:xfrm>
                  <a:off x="2228177" y="2300571"/>
                  <a:ext cx="160687" cy="1414811"/>
                  <a:chOff x="4491671" y="3124200"/>
                  <a:chExt cx="160687" cy="1414811"/>
                </a:xfrm>
              </p:grpSpPr>
              <p:grpSp>
                <p:nvGrpSpPr>
                  <p:cNvPr id="105" name="Group 52"/>
                  <p:cNvGrpSpPr/>
                  <p:nvPr/>
                </p:nvGrpSpPr>
                <p:grpSpPr>
                  <a:xfrm rot="5400000">
                    <a:off x="416940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Straight Connector 11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Straight Connector 11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Straight Connector 11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6" name="Straight Connector 10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4" name="Straight Connector 10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TextBox 118"/>
              <p:cNvSpPr txBox="1"/>
              <p:nvPr/>
            </p:nvSpPr>
            <p:spPr>
              <a:xfrm>
                <a:off x="1532203" y="3558792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>
              <a:cs typeface="Times New Roman" pitchFamily="18" charset="0"/>
            </a:endParaRPr>
          </a:p>
        </p:txBody>
      </p:sp>
      <p:grpSp>
        <p:nvGrpSpPr>
          <p:cNvPr id="216" name="Group 215"/>
          <p:cNvGrpSpPr/>
          <p:nvPr/>
        </p:nvGrpSpPr>
        <p:grpSpPr>
          <a:xfrm>
            <a:off x="298585" y="657824"/>
            <a:ext cx="3741058" cy="3018287"/>
            <a:chOff x="695480" y="1385927"/>
            <a:chExt cx="4142770" cy="3483744"/>
          </a:xfrm>
        </p:grpSpPr>
        <p:grpSp>
          <p:nvGrpSpPr>
            <p:cNvPr id="202" name="Group 201"/>
            <p:cNvGrpSpPr>
              <a:grpSpLocks noChangeAspect="1"/>
            </p:cNvGrpSpPr>
            <p:nvPr/>
          </p:nvGrpSpPr>
          <p:grpSpPr>
            <a:xfrm>
              <a:off x="1732219" y="1385927"/>
              <a:ext cx="457200" cy="1400588"/>
              <a:chOff x="5172949" y="2484911"/>
              <a:chExt cx="485775" cy="1488125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203" name="Oval 20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6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6" name="Straight Connector 20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0" name="Group 209"/>
            <p:cNvGrpSpPr/>
            <p:nvPr/>
          </p:nvGrpSpPr>
          <p:grpSpPr>
            <a:xfrm>
              <a:off x="695480" y="2080333"/>
              <a:ext cx="3634705" cy="2789338"/>
              <a:chOff x="695480" y="2080333"/>
              <a:chExt cx="3634705" cy="2789338"/>
            </a:xfrm>
          </p:grpSpPr>
          <p:grpSp>
            <p:nvGrpSpPr>
              <p:cNvPr id="5" name="Group 3"/>
              <p:cNvGrpSpPr/>
              <p:nvPr/>
            </p:nvGrpSpPr>
            <p:grpSpPr>
              <a:xfrm>
                <a:off x="1159317" y="2080333"/>
                <a:ext cx="160687" cy="1414811"/>
                <a:chOff x="4491661" y="3124200"/>
                <a:chExt cx="160687" cy="1414811"/>
              </a:xfrm>
            </p:grpSpPr>
            <p:grpSp>
              <p:nvGrpSpPr>
                <p:cNvPr id="171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74" name="Straight Connector 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3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4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5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6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7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2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34"/>
              <p:cNvGrpSpPr/>
              <p:nvPr/>
            </p:nvGrpSpPr>
            <p:grpSpPr>
              <a:xfrm rot="16200000">
                <a:off x="1866539" y="278772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43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42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4" name="Straight Connector 14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579819" y="2080510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129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5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64"/>
              <p:cNvGrpSpPr/>
              <p:nvPr/>
            </p:nvGrpSpPr>
            <p:grpSpPr>
              <a:xfrm>
                <a:off x="1158969" y="3454339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15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70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Straight Connector 73"/>
              <p:cNvCxnSpPr/>
              <p:nvPr/>
            </p:nvCxnSpPr>
            <p:spPr>
              <a:xfrm rot="5400000" flipH="1" flipV="1">
                <a:off x="3916516" y="223326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3917227" y="2530463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916168" y="4420068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916879" y="471727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>
              <a:xfrm>
                <a:off x="2422689" y="3494600"/>
                <a:ext cx="485775" cy="1371599"/>
                <a:chOff x="600075" y="1458273"/>
                <a:chExt cx="485775" cy="1371599"/>
              </a:xfrm>
            </p:grpSpPr>
            <p:sp>
              <p:nvSpPr>
                <p:cNvPr id="186" name="Oval 185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7" name="Straight Arrow Connector 186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>
                  <a:stCxn id="186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>
                  <a:stCxn id="186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0" name="Group 189"/>
              <p:cNvGrpSpPr>
                <a:grpSpLocks noChangeAspect="1"/>
              </p:cNvGrpSpPr>
              <p:nvPr/>
            </p:nvGrpSpPr>
            <p:grpSpPr>
              <a:xfrm>
                <a:off x="3799833" y="2683565"/>
                <a:ext cx="530352" cy="1624682"/>
                <a:chOff x="5172949" y="2484911"/>
                <a:chExt cx="485775" cy="1488125"/>
              </a:xfrm>
            </p:grpSpPr>
            <p:sp>
              <p:nvSpPr>
                <p:cNvPr id="191" name="Oval 190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850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3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94" name="Straight Connector 193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7" name="Straight Connector 196"/>
              <p:cNvCxnSpPr/>
              <p:nvPr/>
            </p:nvCxnSpPr>
            <p:spPr>
              <a:xfrm>
                <a:off x="1239125" y="4866199"/>
                <a:ext cx="2825884" cy="347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2664783" y="2080333"/>
                <a:ext cx="1400226" cy="52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TextBox 207"/>
              <p:cNvSpPr txBox="1"/>
              <p:nvPr/>
            </p:nvSpPr>
            <p:spPr>
              <a:xfrm>
                <a:off x="695480" y="2591341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718058" y="3968599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  <p:sp>
          <p:nvSpPr>
            <p:cNvPr id="211" name="TextBox 210"/>
            <p:cNvSpPr txBox="1"/>
            <p:nvPr/>
          </p:nvSpPr>
          <p:spPr>
            <a:xfrm>
              <a:off x="2648477" y="2568763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666334" y="314450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1689403" y="156483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 v</a:t>
              </a:r>
              <a:endParaRPr lang="en-US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2864903" y="4021379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A</a:t>
              </a:r>
              <a:endParaRPr lang="en-US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4262451" y="323984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 v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-64159" y="857948"/>
            <a:ext cx="4056964" cy="2278838"/>
            <a:chOff x="365781" y="321448"/>
            <a:chExt cx="4968946" cy="3078093"/>
          </a:xfrm>
        </p:grpSpPr>
        <p:grpSp>
          <p:nvGrpSpPr>
            <p:cNvPr id="5" name="Group 449"/>
            <p:cNvGrpSpPr/>
            <p:nvPr/>
          </p:nvGrpSpPr>
          <p:grpSpPr>
            <a:xfrm rot="5400000">
              <a:off x="2665292" y="-114698"/>
              <a:ext cx="670690" cy="1542982"/>
              <a:chOff x="785404" y="1743246"/>
              <a:chExt cx="670690" cy="1542982"/>
            </a:xfrm>
          </p:grpSpPr>
          <p:sp>
            <p:nvSpPr>
              <p:cNvPr id="7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3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Group 88"/>
            <p:cNvGrpSpPr/>
            <p:nvPr/>
          </p:nvGrpSpPr>
          <p:grpSpPr>
            <a:xfrm>
              <a:off x="365781" y="911616"/>
              <a:ext cx="4968946" cy="2487925"/>
              <a:chOff x="365781" y="911616"/>
              <a:chExt cx="4968946" cy="2487925"/>
            </a:xfrm>
          </p:grpSpPr>
          <p:grpSp>
            <p:nvGrpSpPr>
              <p:cNvPr id="7" name="Group 3"/>
              <p:cNvGrpSpPr/>
              <p:nvPr/>
            </p:nvGrpSpPr>
            <p:grpSpPr>
              <a:xfrm>
                <a:off x="516211" y="1980844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58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1" name="Straight Connector 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1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1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1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1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1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1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1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9" name="Straight Connector 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068460" y="197307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44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4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365781" y="22759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1322599" y="226802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848952" y="2398050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4934678" y="2621888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1" idx="0"/>
              </p:cNvCxnSpPr>
              <p:nvPr/>
            </p:nvCxnSpPr>
            <p:spPr>
              <a:xfrm rot="5400000" flipH="1" flipV="1">
                <a:off x="4885180" y="2191390"/>
                <a:ext cx="4133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1" idx="4"/>
              </p:cNvCxnSpPr>
              <p:nvPr/>
            </p:nvCxnSpPr>
            <p:spPr>
              <a:xfrm rot="5400000">
                <a:off x="4834682" y="3140983"/>
                <a:ext cx="51431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itle 1"/>
              <p:cNvSpPr txBox="1">
                <a:spLocks/>
              </p:cNvSpPr>
              <p:nvPr/>
            </p:nvSpPr>
            <p:spPr>
              <a:xfrm rot="16200000">
                <a:off x="4156548" y="227562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A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597087" y="3395655"/>
                <a:ext cx="4495548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Group 209"/>
              <p:cNvGrpSpPr/>
              <p:nvPr/>
            </p:nvGrpSpPr>
            <p:grpSpPr>
              <a:xfrm rot="5400000">
                <a:off x="2436236" y="961458"/>
                <a:ext cx="969184" cy="1542982"/>
                <a:chOff x="2971800" y="1743238"/>
                <a:chExt cx="969184" cy="1542982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" name="Straight Arrow Connector 39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>
                  <a:stCxn id="39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>
                  <a:stCxn id="39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5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8" name="Group 49"/>
              <p:cNvGrpSpPr/>
              <p:nvPr/>
            </p:nvGrpSpPr>
            <p:grpSpPr>
              <a:xfrm>
                <a:off x="3585272" y="198473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5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 rot="10800000">
                <a:off x="596369" y="1973070"/>
                <a:ext cx="16324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665426" y="1984730"/>
                <a:ext cx="14256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214874" y="1442343"/>
                <a:ext cx="1061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1618245" y="1442699"/>
                <a:ext cx="10607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2149335" y="912327"/>
                <a:ext cx="79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itle 1"/>
              <p:cNvSpPr txBox="1">
                <a:spLocks/>
              </p:cNvSpPr>
              <p:nvPr/>
            </p:nvSpPr>
            <p:spPr>
              <a:xfrm>
                <a:off x="3480849" y="2331876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Nodal Versus Mesh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2522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method that results in fewer number of equations is more suitable.</a:t>
            </a:r>
          </a:p>
          <a:p>
            <a:pPr lvl="1"/>
            <a:r>
              <a:rPr lang="en-US" sz="1400" dirty="0" smtClean="0"/>
              <a:t>Mesh analysis for networks with many series connected elements </a:t>
            </a:r>
          </a:p>
          <a:p>
            <a:pPr lvl="1"/>
            <a:r>
              <a:rPr lang="en-US" sz="1400" dirty="0" smtClean="0"/>
              <a:t>Nodal Analysis  for networks with many parallel connected elements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en-US" sz="1800" dirty="0" smtClean="0"/>
              <a:t>But  also depends on the type of the sources.</a:t>
            </a:r>
          </a:p>
          <a:p>
            <a:pPr lvl="1"/>
            <a:endParaRPr lang="en-US" sz="1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543969" y="3093755"/>
            <a:ext cx="2398030" cy="2499065"/>
            <a:chOff x="516203" y="200277"/>
            <a:chExt cx="3387355" cy="322615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773332" y="913922"/>
              <a:ext cx="89227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73"/>
            <p:cNvGrpSpPr/>
            <p:nvPr/>
          </p:nvGrpSpPr>
          <p:grpSpPr>
            <a:xfrm>
              <a:off x="516211" y="200277"/>
              <a:ext cx="3387347" cy="3226157"/>
              <a:chOff x="516211" y="173383"/>
              <a:chExt cx="3387347" cy="3226157"/>
            </a:xfrm>
          </p:grpSpPr>
          <p:grpSp>
            <p:nvGrpSpPr>
              <p:cNvPr id="7" name="Group 3"/>
              <p:cNvGrpSpPr/>
              <p:nvPr/>
            </p:nvGrpSpPr>
            <p:grpSpPr>
              <a:xfrm>
                <a:off x="516211" y="1980844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62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5" name="Straight Connector 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1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1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1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1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1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1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1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" name="Straight Connector 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068460" y="197307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48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3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4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1322599" y="226802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grpSp>
            <p:nvGrpSpPr>
              <p:cNvPr id="10" name="Group 450"/>
              <p:cNvGrpSpPr/>
              <p:nvPr/>
            </p:nvGrpSpPr>
            <p:grpSpPr>
              <a:xfrm rot="16200000">
                <a:off x="1125692" y="1204699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2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5" name="Oval 44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55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7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887038" y="122423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" name="Group 164"/>
              <p:cNvGrpSpPr/>
              <p:nvPr/>
            </p:nvGrpSpPr>
            <p:grpSpPr>
              <a:xfrm>
                <a:off x="2934374" y="1856558"/>
                <a:ext cx="969184" cy="1542982"/>
                <a:chOff x="2971800" y="1743238"/>
                <a:chExt cx="969184" cy="1542982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Arrow Connector 37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>
                  <a:stCxn id="37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>
                  <a:stCxn id="37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3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597087" y="3395655"/>
                <a:ext cx="306851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449"/>
              <p:cNvGrpSpPr/>
              <p:nvPr/>
            </p:nvGrpSpPr>
            <p:grpSpPr>
              <a:xfrm rot="5400000">
                <a:off x="2558768" y="945298"/>
                <a:ext cx="670690" cy="1542982"/>
                <a:chOff x="785404" y="1743246"/>
                <a:chExt cx="670690" cy="1542982"/>
              </a:xfrm>
            </p:grpSpPr>
            <p:sp>
              <p:nvSpPr>
                <p:cNvPr id="24" name="Title 1"/>
                <p:cNvSpPr txBox="1">
                  <a:spLocks/>
                </p:cNvSpPr>
                <p:nvPr/>
              </p:nvSpPr>
              <p:spPr>
                <a:xfrm rot="16200000">
                  <a:off x="576409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2 </a:t>
                  </a:r>
                  <a:r>
                    <a:rPr lang="en-US" dirty="0" smtClean="0">
                      <a:solidFill>
                        <a:srgbClr val="00B050"/>
                      </a:solidFill>
                      <a:latin typeface="Symbol" pitchFamily="18" charset="2"/>
                      <a:cs typeface="Times New Roman" pitchFamily="18" charset="0"/>
                    </a:rPr>
                    <a:t>W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5" name="Group 405"/>
                <p:cNvGrpSpPr/>
                <p:nvPr/>
              </p:nvGrpSpPr>
              <p:grpSpPr>
                <a:xfrm rot="5400000">
                  <a:off x="604260" y="2434393"/>
                  <a:ext cx="1542982" cy="160687"/>
                  <a:chOff x="1809818" y="1385407"/>
                  <a:chExt cx="1542982" cy="160687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2340101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5400000" flipH="1" flipV="1">
                    <a:off x="2239094" y="1405537"/>
                    <a:ext cx="80521" cy="4026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rot="16200000" flipH="1">
                    <a:off x="2259580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5400000" flipH="1" flipV="1">
                    <a:off x="2501143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16200000" flipH="1">
                    <a:off x="2420622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0800000">
                    <a:off x="2903394" y="1465928"/>
                    <a:ext cx="449406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2662185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2581664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6200000" flipH="1">
                    <a:off x="2742706" y="1425312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2843002" y="1485347"/>
                    <a:ext cx="80521" cy="4026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0800000">
                    <a:off x="1809818" y="1465928"/>
                    <a:ext cx="449406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oup 209"/>
              <p:cNvGrpSpPr/>
              <p:nvPr/>
            </p:nvGrpSpPr>
            <p:grpSpPr>
              <a:xfrm rot="5400000">
                <a:off x="1533153" y="-113516"/>
                <a:ext cx="969184" cy="1542982"/>
                <a:chOff x="2971800" y="1743238"/>
                <a:chExt cx="969184" cy="1542982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9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>
                  <a:stCxn id="19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5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3186768" y="1377722"/>
                <a:ext cx="95767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56185" y="1440660"/>
                <a:ext cx="108036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0800000">
                <a:off x="597088" y="898886"/>
                <a:ext cx="64916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Group 75"/>
          <p:cNvGrpSpPr/>
          <p:nvPr/>
        </p:nvGrpSpPr>
        <p:grpSpPr>
          <a:xfrm>
            <a:off x="3121354" y="2948510"/>
            <a:ext cx="5596772" cy="1066867"/>
            <a:chOff x="-213482" y="914560"/>
            <a:chExt cx="6597725" cy="1426922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 rot="16200000">
              <a:off x="-422477" y="129865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latin typeface="Times New Roman" pitchFamily="18" charset="0"/>
                  <a:cs typeface="Times New Roman" pitchFamily="18" charset="0"/>
                </a:rPr>
                <a:t>2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8" name="Group 94"/>
            <p:cNvGrpSpPr/>
            <p:nvPr/>
          </p:nvGrpSpPr>
          <p:grpSpPr>
            <a:xfrm>
              <a:off x="301696" y="914560"/>
              <a:ext cx="6082547" cy="1426922"/>
              <a:chOff x="301696" y="874219"/>
              <a:chExt cx="6082547" cy="1426922"/>
            </a:xfrm>
          </p:grpSpPr>
          <p:grpSp>
            <p:nvGrpSpPr>
              <p:cNvPr id="79" name="Group 3"/>
              <p:cNvGrpSpPr/>
              <p:nvPr/>
            </p:nvGrpSpPr>
            <p:grpSpPr>
              <a:xfrm>
                <a:off x="1665684" y="885802"/>
                <a:ext cx="160687" cy="1414811"/>
                <a:chOff x="4491661" y="3124200"/>
                <a:chExt cx="160687" cy="1414811"/>
              </a:xfrm>
            </p:grpSpPr>
            <p:grpSp>
              <p:nvGrpSpPr>
                <p:cNvPr id="156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59" name="Straight Connector 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3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4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5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7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8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7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49"/>
              <p:cNvGrpSpPr/>
              <p:nvPr/>
            </p:nvGrpSpPr>
            <p:grpSpPr>
              <a:xfrm>
                <a:off x="3086186" y="885979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142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6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6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10800000">
                <a:off x="550793" y="895445"/>
                <a:ext cx="568010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itle 1"/>
              <p:cNvSpPr txBox="1">
                <a:spLocks/>
              </p:cNvSpPr>
              <p:nvPr/>
            </p:nvSpPr>
            <p:spPr>
              <a:xfrm>
                <a:off x="914400" y="1180929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83" name="Title 1"/>
              <p:cNvSpPr txBox="1">
                <a:spLocks/>
              </p:cNvSpPr>
              <p:nvPr/>
            </p:nvSpPr>
            <p:spPr>
              <a:xfrm>
                <a:off x="2340327" y="1180929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84" name="Title 1"/>
              <p:cNvSpPr txBox="1">
                <a:spLocks/>
              </p:cNvSpPr>
              <p:nvPr/>
            </p:nvSpPr>
            <p:spPr>
              <a:xfrm>
                <a:off x="3246515" y="1259538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grpSp>
            <p:nvGrpSpPr>
              <p:cNvPr id="85" name="Group 504"/>
              <p:cNvGrpSpPr/>
              <p:nvPr/>
            </p:nvGrpSpPr>
            <p:grpSpPr>
              <a:xfrm>
                <a:off x="1208624" y="879897"/>
                <a:ext cx="2057400" cy="559236"/>
                <a:chOff x="1219200" y="1549182"/>
                <a:chExt cx="2057400" cy="559236"/>
              </a:xfrm>
            </p:grpSpPr>
            <p:grpSp>
              <p:nvGrpSpPr>
                <p:cNvPr id="136" name="Group 491"/>
                <p:cNvGrpSpPr/>
                <p:nvPr/>
              </p:nvGrpSpPr>
              <p:grpSpPr>
                <a:xfrm>
                  <a:off x="1219200" y="1549182"/>
                  <a:ext cx="706952" cy="559236"/>
                  <a:chOff x="6151051" y="1663521"/>
                  <a:chExt cx="706952" cy="559236"/>
                </a:xfrm>
              </p:grpSpPr>
              <p:cxnSp>
                <p:nvCxnSpPr>
                  <p:cNvPr id="140" name="Straight Arrow Connector 139"/>
                  <p:cNvCxnSpPr/>
                  <p:nvPr/>
                </p:nvCxnSpPr>
                <p:spPr>
                  <a:xfrm rot="5400000">
                    <a:off x="6461748" y="1884853"/>
                    <a:ext cx="264501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1" name="Title 1"/>
                  <p:cNvSpPr txBox="1">
                    <a:spLocks/>
                  </p:cNvSpPr>
                  <p:nvPr/>
                </p:nvSpPr>
                <p:spPr>
                  <a:xfrm>
                    <a:off x="6151051" y="1663521"/>
                    <a:ext cx="706952" cy="559236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i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r>
                      <a:rPr lang="en-US" i="1" baseline="-250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kumimoji="0" lang="en-US" b="0" i="1" u="none" strike="noStrike" kern="1200" cap="none" spc="0" normalizeH="0" baseline="-2500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37" name="Group 497"/>
                <p:cNvGrpSpPr/>
                <p:nvPr/>
              </p:nvGrpSpPr>
              <p:grpSpPr>
                <a:xfrm>
                  <a:off x="2569648" y="1549182"/>
                  <a:ext cx="706952" cy="559236"/>
                  <a:chOff x="6151051" y="1663521"/>
                  <a:chExt cx="706952" cy="559236"/>
                </a:xfrm>
              </p:grpSpPr>
              <p:cxnSp>
                <p:nvCxnSpPr>
                  <p:cNvPr id="138" name="Straight Arrow Connector 137"/>
                  <p:cNvCxnSpPr/>
                  <p:nvPr/>
                </p:nvCxnSpPr>
                <p:spPr>
                  <a:xfrm rot="5400000">
                    <a:off x="6461748" y="1884853"/>
                    <a:ext cx="264501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Title 1"/>
                  <p:cNvSpPr txBox="1">
                    <a:spLocks/>
                  </p:cNvSpPr>
                  <p:nvPr/>
                </p:nvSpPr>
                <p:spPr>
                  <a:xfrm>
                    <a:off x="6151051" y="1663521"/>
                    <a:ext cx="706952" cy="559236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i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r>
                      <a:rPr lang="en-US" i="1" baseline="-250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en-US" b="0" i="1" u="none" strike="noStrike" kern="1200" cap="none" spc="0" normalizeH="0" baseline="-2500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86" name="Group 333"/>
              <p:cNvGrpSpPr/>
              <p:nvPr/>
            </p:nvGrpSpPr>
            <p:grpSpPr>
              <a:xfrm>
                <a:off x="301696" y="874219"/>
                <a:ext cx="485775" cy="1371599"/>
                <a:chOff x="600075" y="1458273"/>
                <a:chExt cx="485775" cy="1371599"/>
              </a:xfrm>
            </p:grpSpPr>
            <p:sp>
              <p:nvSpPr>
                <p:cNvPr id="132" name="Oval 131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3" name="Straight Arrow Connector 132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32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32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7" name="Straight Connector 86"/>
              <p:cNvCxnSpPr/>
              <p:nvPr/>
            </p:nvCxnSpPr>
            <p:spPr>
              <a:xfrm>
                <a:off x="550792" y="2293524"/>
                <a:ext cx="567938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518020" y="2268018"/>
                <a:ext cx="5497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49"/>
              <p:cNvGrpSpPr/>
              <p:nvPr/>
            </p:nvGrpSpPr>
            <p:grpSpPr>
              <a:xfrm>
                <a:off x="6150016" y="88633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18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21" name="Straight Connector 12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Title 1"/>
              <p:cNvSpPr txBox="1">
                <a:spLocks/>
              </p:cNvSpPr>
              <p:nvPr/>
            </p:nvSpPr>
            <p:spPr>
              <a:xfrm>
                <a:off x="5295570" y="1192763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4200864" y="129812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noProof="0" dirty="0" smtClean="0">
                    <a:latin typeface="Times New Roman" pitchFamily="18" charset="0"/>
                    <a:cs typeface="Times New Roman" pitchFamily="18" charset="0"/>
                  </a:rPr>
                  <a:t> A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92" name="Group 333"/>
              <p:cNvGrpSpPr/>
              <p:nvPr/>
            </p:nvGrpSpPr>
            <p:grpSpPr>
              <a:xfrm rot="10800000">
                <a:off x="5024289" y="895445"/>
                <a:ext cx="485775" cy="1371599"/>
                <a:chOff x="600075" y="1458273"/>
                <a:chExt cx="485775" cy="1371599"/>
              </a:xfrm>
            </p:grpSpPr>
            <p:sp>
              <p:nvSpPr>
                <p:cNvPr id="114" name="Oval 113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5" name="Straight Arrow Connector 114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>
                  <a:stCxn id="114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>
                  <a:stCxn id="114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49"/>
              <p:cNvGrpSpPr/>
              <p:nvPr/>
            </p:nvGrpSpPr>
            <p:grpSpPr>
              <a:xfrm>
                <a:off x="4084514" y="874219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00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491"/>
              <p:cNvGrpSpPr/>
              <p:nvPr/>
            </p:nvGrpSpPr>
            <p:grpSpPr>
              <a:xfrm>
                <a:off x="3537891" y="913716"/>
                <a:ext cx="706952" cy="559236"/>
                <a:chOff x="6151051" y="1663521"/>
                <a:chExt cx="706952" cy="559236"/>
              </a:xfrm>
            </p:grpSpPr>
            <p:cxnSp>
              <p:nvCxnSpPr>
                <p:cNvPr id="98" name="Straight Arrow Connector 97"/>
                <p:cNvCxnSpPr/>
                <p:nvPr/>
              </p:nvCxnSpPr>
              <p:spPr>
                <a:xfrm rot="5400000">
                  <a:off x="6461748" y="1884853"/>
                  <a:ext cx="264501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9" name="Title 1"/>
                <p:cNvSpPr txBox="1">
                  <a:spLocks/>
                </p:cNvSpPr>
                <p:nvPr/>
              </p:nvSpPr>
              <p:spPr>
                <a:xfrm>
                  <a:off x="6151051" y="1663521"/>
                  <a:ext cx="706952" cy="55923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i="1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i="1" baseline="-25000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b="0" i="1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5" name="Group 497"/>
              <p:cNvGrpSpPr/>
              <p:nvPr/>
            </p:nvGrpSpPr>
            <p:grpSpPr>
              <a:xfrm>
                <a:off x="5648682" y="899399"/>
                <a:ext cx="706952" cy="559236"/>
                <a:chOff x="6151051" y="1663521"/>
                <a:chExt cx="706952" cy="559236"/>
              </a:xfrm>
            </p:grpSpPr>
            <p:cxnSp>
              <p:nvCxnSpPr>
                <p:cNvPr id="96" name="Straight Arrow Connector 95"/>
                <p:cNvCxnSpPr/>
                <p:nvPr/>
              </p:nvCxnSpPr>
              <p:spPr>
                <a:xfrm rot="5400000">
                  <a:off x="6461748" y="1884853"/>
                  <a:ext cx="264501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7" name="Title 1"/>
                <p:cNvSpPr txBox="1">
                  <a:spLocks/>
                </p:cNvSpPr>
                <p:nvPr/>
              </p:nvSpPr>
              <p:spPr>
                <a:xfrm>
                  <a:off x="6151051" y="1663521"/>
                  <a:ext cx="706952" cy="55923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i="1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i="1" baseline="-25000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kumimoji="0" lang="en-US" b="0" i="1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70" name="Group 169"/>
          <p:cNvGrpSpPr/>
          <p:nvPr/>
        </p:nvGrpSpPr>
        <p:grpSpPr>
          <a:xfrm>
            <a:off x="4427368" y="4270004"/>
            <a:ext cx="3462902" cy="2456198"/>
            <a:chOff x="301696" y="1422190"/>
            <a:chExt cx="4575104" cy="3512564"/>
          </a:xfrm>
        </p:grpSpPr>
        <p:grpSp>
          <p:nvGrpSpPr>
            <p:cNvPr id="171" name="Group 3"/>
            <p:cNvGrpSpPr/>
            <p:nvPr/>
          </p:nvGrpSpPr>
          <p:grpSpPr>
            <a:xfrm>
              <a:off x="1665686" y="1555087"/>
              <a:ext cx="160687" cy="1414811"/>
              <a:chOff x="4491663" y="3124200"/>
              <a:chExt cx="160687" cy="1414811"/>
            </a:xfrm>
          </p:grpSpPr>
          <p:grpSp>
            <p:nvGrpSpPr>
              <p:cNvPr id="364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67" name="Straight Connector 36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5" name="Straight Connector 36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9"/>
            <p:cNvGrpSpPr/>
            <p:nvPr/>
          </p:nvGrpSpPr>
          <p:grpSpPr>
            <a:xfrm rot="16200000">
              <a:off x="2378773" y="847671"/>
              <a:ext cx="160687" cy="1414811"/>
              <a:chOff x="4491665" y="3124200"/>
              <a:chExt cx="160687" cy="1414811"/>
            </a:xfrm>
          </p:grpSpPr>
          <p:grpSp>
            <p:nvGrpSpPr>
              <p:cNvPr id="35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53" name="Straight Connector 35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Connector 6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Straight Connector 3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Straight Connector 35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Straight Connector 35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Straight Connector 35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Straight Connector 36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Straight Connector 36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Straight Connector 3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1" name="Straight Connector 3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oup 34"/>
            <p:cNvGrpSpPr/>
            <p:nvPr/>
          </p:nvGrpSpPr>
          <p:grpSpPr>
            <a:xfrm rot="16200000">
              <a:off x="2372906" y="2262480"/>
              <a:ext cx="160687" cy="1414811"/>
              <a:chOff x="4491667" y="3124200"/>
              <a:chExt cx="160687" cy="1414811"/>
            </a:xfrm>
          </p:grpSpPr>
          <p:grpSp>
            <p:nvGrpSpPr>
              <p:cNvPr id="336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Connector 3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Connector 3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Group 49"/>
            <p:cNvGrpSpPr/>
            <p:nvPr/>
          </p:nvGrpSpPr>
          <p:grpSpPr>
            <a:xfrm>
              <a:off x="3086188" y="1555264"/>
              <a:ext cx="160687" cy="1414811"/>
              <a:chOff x="4491665" y="3124200"/>
              <a:chExt cx="160687" cy="1414811"/>
            </a:xfrm>
          </p:grpSpPr>
          <p:grpSp>
            <p:nvGrpSpPr>
              <p:cNvPr id="322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25" name="Straight Connector 9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Straight Connector 32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Connector 32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Group 64"/>
            <p:cNvGrpSpPr/>
            <p:nvPr/>
          </p:nvGrpSpPr>
          <p:grpSpPr>
            <a:xfrm>
              <a:off x="1665338" y="2929093"/>
              <a:ext cx="160687" cy="1414811"/>
              <a:chOff x="4491667" y="3124200"/>
              <a:chExt cx="160687" cy="1414811"/>
            </a:xfrm>
          </p:grpSpPr>
          <p:grpSp>
            <p:nvGrpSpPr>
              <p:cNvPr id="308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11" name="Straight Connector 31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Connector 31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Straight Connector 31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79"/>
            <p:cNvGrpSpPr/>
            <p:nvPr/>
          </p:nvGrpSpPr>
          <p:grpSpPr>
            <a:xfrm rot="16200000">
              <a:off x="3787712" y="848019"/>
              <a:ext cx="160687" cy="1414811"/>
              <a:chOff x="4491667" y="3124200"/>
              <a:chExt cx="160687" cy="1414811"/>
            </a:xfrm>
          </p:grpSpPr>
          <p:grpSp>
            <p:nvGrpSpPr>
              <p:cNvPr id="294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97" name="Straight Connector 29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5" name="Straight Connector 12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94"/>
            <p:cNvGrpSpPr/>
            <p:nvPr/>
          </p:nvGrpSpPr>
          <p:grpSpPr>
            <a:xfrm rot="16200000">
              <a:off x="3787712" y="2261936"/>
              <a:ext cx="160687" cy="1414811"/>
              <a:chOff x="4491669" y="3124200"/>
              <a:chExt cx="160687" cy="1414811"/>
            </a:xfrm>
          </p:grpSpPr>
          <p:grpSp>
            <p:nvGrpSpPr>
              <p:cNvPr id="28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83" name="Straight Connector 2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Group 109"/>
            <p:cNvGrpSpPr/>
            <p:nvPr/>
          </p:nvGrpSpPr>
          <p:grpSpPr>
            <a:xfrm>
              <a:off x="4495129" y="1555614"/>
              <a:ext cx="160687" cy="1414811"/>
              <a:chOff x="4491667" y="3124200"/>
              <a:chExt cx="160687" cy="1414811"/>
            </a:xfrm>
          </p:grpSpPr>
          <p:grpSp>
            <p:nvGrpSpPr>
              <p:cNvPr id="266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9" name="Straight Connector 26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7" name="Straight Connector 26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24"/>
            <p:cNvGrpSpPr/>
            <p:nvPr/>
          </p:nvGrpSpPr>
          <p:grpSpPr>
            <a:xfrm rot="16200000">
              <a:off x="2372554" y="3636482"/>
              <a:ext cx="160687" cy="1414811"/>
              <a:chOff x="4491671" y="3124200"/>
              <a:chExt cx="160687" cy="1414811"/>
            </a:xfrm>
          </p:grpSpPr>
          <p:grpSp>
            <p:nvGrpSpPr>
              <p:cNvPr id="252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55" name="Straight Connector 254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3" name="Straight Connector 25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39"/>
            <p:cNvGrpSpPr/>
            <p:nvPr/>
          </p:nvGrpSpPr>
          <p:grpSpPr>
            <a:xfrm rot="16200000">
              <a:off x="3794117" y="3636824"/>
              <a:ext cx="160687" cy="1414811"/>
              <a:chOff x="4491673" y="3124200"/>
              <a:chExt cx="160687" cy="1414811"/>
            </a:xfrm>
          </p:grpSpPr>
          <p:grpSp>
            <p:nvGrpSpPr>
              <p:cNvPr id="238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41" name="Straight Connector 24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9" name="Straight Connector 23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1" name="Group 154"/>
            <p:cNvGrpSpPr/>
            <p:nvPr/>
          </p:nvGrpSpPr>
          <p:grpSpPr>
            <a:xfrm>
              <a:off x="3086729" y="2968812"/>
              <a:ext cx="160687" cy="1414811"/>
              <a:chOff x="4491667" y="3124200"/>
              <a:chExt cx="160687" cy="1414811"/>
            </a:xfrm>
          </p:grpSpPr>
          <p:grpSp>
            <p:nvGrpSpPr>
              <p:cNvPr id="224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27" name="Straight Connector 22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2" name="Group 169"/>
            <p:cNvGrpSpPr/>
            <p:nvPr/>
          </p:nvGrpSpPr>
          <p:grpSpPr>
            <a:xfrm>
              <a:off x="4494783" y="2929614"/>
              <a:ext cx="160687" cy="1414811"/>
              <a:chOff x="4491669" y="3124200"/>
              <a:chExt cx="160687" cy="1414811"/>
            </a:xfrm>
          </p:grpSpPr>
          <p:grpSp>
            <p:nvGrpSpPr>
              <p:cNvPr id="21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3" name="Straight Connector 182"/>
            <p:cNvCxnSpPr/>
            <p:nvPr/>
          </p:nvCxnSpPr>
          <p:spPr>
            <a:xfrm rot="10800000">
              <a:off x="550793" y="1555614"/>
              <a:ext cx="120092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0800000">
              <a:off x="544585" y="4343358"/>
              <a:ext cx="128108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Group 436"/>
            <p:cNvGrpSpPr/>
            <p:nvPr/>
          </p:nvGrpSpPr>
          <p:grpSpPr>
            <a:xfrm>
              <a:off x="914400" y="1850214"/>
              <a:ext cx="1088673" cy="2074721"/>
              <a:chOff x="6248400" y="2050694"/>
              <a:chExt cx="1088673" cy="2074721"/>
            </a:xfrm>
          </p:grpSpPr>
          <p:sp>
            <p:nvSpPr>
              <p:cNvPr id="208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9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6" name="Group 439"/>
            <p:cNvGrpSpPr/>
            <p:nvPr/>
          </p:nvGrpSpPr>
          <p:grpSpPr>
            <a:xfrm>
              <a:off x="2340327" y="1850214"/>
              <a:ext cx="1088673" cy="2074721"/>
              <a:chOff x="6248400" y="2050694"/>
              <a:chExt cx="1088673" cy="2074721"/>
            </a:xfrm>
          </p:grpSpPr>
          <p:sp>
            <p:nvSpPr>
              <p:cNvPr id="206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7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7" name="Group 442"/>
            <p:cNvGrpSpPr/>
            <p:nvPr/>
          </p:nvGrpSpPr>
          <p:grpSpPr>
            <a:xfrm>
              <a:off x="3788127" y="1828800"/>
              <a:ext cx="1088673" cy="2074721"/>
              <a:chOff x="6248400" y="2050694"/>
              <a:chExt cx="1088673" cy="2074721"/>
            </a:xfrm>
          </p:grpSpPr>
          <p:sp>
            <p:nvSpPr>
              <p:cNvPr id="204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8" name="Group 457"/>
            <p:cNvGrpSpPr/>
            <p:nvPr/>
          </p:nvGrpSpPr>
          <p:grpSpPr>
            <a:xfrm>
              <a:off x="1916059" y="2821039"/>
              <a:ext cx="2493800" cy="671206"/>
              <a:chOff x="5523966" y="1153632"/>
              <a:chExt cx="2493800" cy="671206"/>
            </a:xfrm>
          </p:grpSpPr>
          <p:sp>
            <p:nvSpPr>
              <p:cNvPr id="202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3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9" name="Group 458"/>
            <p:cNvGrpSpPr/>
            <p:nvPr/>
          </p:nvGrpSpPr>
          <p:grpSpPr>
            <a:xfrm>
              <a:off x="1916059" y="4263548"/>
              <a:ext cx="2493800" cy="671206"/>
              <a:chOff x="5523966" y="1153632"/>
              <a:chExt cx="2493800" cy="671206"/>
            </a:xfrm>
          </p:grpSpPr>
          <p:sp>
            <p:nvSpPr>
              <p:cNvPr id="200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1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0" name="Group 461"/>
            <p:cNvGrpSpPr/>
            <p:nvPr/>
          </p:nvGrpSpPr>
          <p:grpSpPr>
            <a:xfrm>
              <a:off x="1916059" y="1422190"/>
              <a:ext cx="2493800" cy="671206"/>
              <a:chOff x="5523966" y="1153632"/>
              <a:chExt cx="2493800" cy="671206"/>
            </a:xfrm>
          </p:grpSpPr>
          <p:sp>
            <p:nvSpPr>
              <p:cNvPr id="198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99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171018" y="1929184"/>
              <a:ext cx="7471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>
              <a:off x="156300" y="3949930"/>
              <a:ext cx="7889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3" name="Group 282"/>
            <p:cNvGrpSpPr/>
            <p:nvPr/>
          </p:nvGrpSpPr>
          <p:grpSpPr>
            <a:xfrm>
              <a:off x="301696" y="2234982"/>
              <a:ext cx="485775" cy="1371599"/>
              <a:chOff x="600075" y="1458273"/>
              <a:chExt cx="485775" cy="1371599"/>
            </a:xfrm>
          </p:grpSpPr>
          <p:sp>
            <p:nvSpPr>
              <p:cNvPr id="194" name="Oval 193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5" name="Straight Arrow Connector 194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>
                <a:stCxn id="194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>
                <a:stCxn id="194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126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27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9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165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169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17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66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7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Nodal Analysis</a:t>
            </a:r>
          </a:p>
          <a:p>
            <a:r>
              <a:rPr lang="en-US" dirty="0" smtClean="0"/>
              <a:t>Mesh Analysis</a:t>
            </a:r>
          </a:p>
          <a:p>
            <a:pPr lvl="1"/>
            <a:r>
              <a:rPr lang="en-US" dirty="0" smtClean="0"/>
              <a:t>Introduction</a:t>
            </a:r>
          </a:p>
          <a:p>
            <a:pPr lvl="2"/>
            <a:r>
              <a:rPr lang="en-US" dirty="0" smtClean="0"/>
              <a:t>What is a Mesh?</a:t>
            </a:r>
          </a:p>
          <a:p>
            <a:pPr lvl="2"/>
            <a:r>
              <a:rPr lang="en-US" dirty="0" smtClean="0"/>
              <a:t>Mesh Current</a:t>
            </a:r>
          </a:p>
          <a:p>
            <a:pPr lvl="1"/>
            <a:r>
              <a:rPr lang="en-US" dirty="0" smtClean="0"/>
              <a:t>Method</a:t>
            </a:r>
          </a:p>
          <a:p>
            <a:r>
              <a:rPr lang="en-US" dirty="0" smtClean="0"/>
              <a:t>Mesh Analysis with Current Source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Voltage(review)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725049" y="1534916"/>
            <a:ext cx="1362065" cy="3345580"/>
            <a:chOff x="-128958" y="1197618"/>
            <a:chExt cx="1362065" cy="3345580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>
              <a:off x="0" y="314093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-128958" y="1265614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-128958" y="2577235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7" name="Group 49"/>
            <p:cNvGrpSpPr/>
            <p:nvPr/>
          </p:nvGrpSpPr>
          <p:grpSpPr>
            <a:xfrm>
              <a:off x="89808" y="1197618"/>
              <a:ext cx="1143299" cy="3345580"/>
              <a:chOff x="89808" y="1197618"/>
              <a:chExt cx="1143299" cy="3345580"/>
            </a:xfrm>
          </p:grpSpPr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89808" y="18880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0" name="Group 39"/>
              <p:cNvGrpSpPr/>
              <p:nvPr/>
            </p:nvGrpSpPr>
            <p:grpSpPr>
              <a:xfrm>
                <a:off x="824096" y="1462421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72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5" name="Straight Connector 74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3" name="Straight Connector 72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Group 54"/>
              <p:cNvGrpSpPr/>
              <p:nvPr/>
            </p:nvGrpSpPr>
            <p:grpSpPr>
              <a:xfrm>
                <a:off x="824098" y="2822387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58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1" name="Straight Connector 6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9" name="Straight Connector 5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Box 51"/>
              <p:cNvSpPr txBox="1"/>
              <p:nvPr/>
            </p:nvSpPr>
            <p:spPr>
              <a:xfrm>
                <a:off x="937833" y="119761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97812" y="2685742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932223" y="4173866"/>
                <a:ext cx="2824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 rot="16200000" flipH="1">
                <a:off x="304503" y="1488952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rot="16200000" flipH="1">
                <a:off x="304503" y="2800573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6200000" flipH="1">
                <a:off x="304503" y="4034952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-128958" y="3811614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86" name="Title 1"/>
          <p:cNvSpPr txBox="1">
            <a:spLocks/>
          </p:cNvSpPr>
          <p:nvPr/>
        </p:nvSpPr>
        <p:spPr>
          <a:xfrm>
            <a:off x="575934" y="5135941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Analysis(Review)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lvl="0" indent="-457200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KCL, Use node voltages as circuits variables.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 a reference node.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Label remaining nodes. (n-1 nodes)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KCL + ohm to all nodes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supernodes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2" indent="-457200">
              <a:spcBef>
                <a:spcPct val="0"/>
              </a:spcBef>
              <a:buFont typeface="+mj-lt"/>
              <a:buAutoNum type="arabicPeriod"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 all I’s in terms of 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v’s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KVL to loops with voltage source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n-1 simultaneous equations, to find V’s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Ohm’s law to find the currents.</a:t>
            </a: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cs typeface="Times New Roman" pitchFamily="18" charset="0"/>
              </a:rPr>
              <a:t>Apply KCL + Ohm to All Nodes and </a:t>
            </a:r>
            <a:r>
              <a:rPr lang="en-US" sz="3200" dirty="0" err="1" smtClean="0">
                <a:cs typeface="Times New Roman" pitchFamily="18" charset="0"/>
              </a:rPr>
              <a:t>Supernodes</a:t>
            </a:r>
            <a:r>
              <a:rPr lang="en-US" sz="3200" dirty="0" smtClean="0">
                <a:cs typeface="Times New Roman" pitchFamily="18" charset="0"/>
              </a:rPr>
              <a:t/>
            </a:r>
            <a:br>
              <a:rPr lang="en-US" sz="3200" dirty="0" smtClean="0">
                <a:cs typeface="Times New Roman" pitchFamily="18" charset="0"/>
              </a:rPr>
            </a:br>
            <a:endParaRPr lang="en-US" sz="3200" dirty="0"/>
          </a:p>
        </p:txBody>
      </p:sp>
      <p:grpSp>
        <p:nvGrpSpPr>
          <p:cNvPr id="288" name="Group 287"/>
          <p:cNvGrpSpPr/>
          <p:nvPr/>
        </p:nvGrpSpPr>
        <p:grpSpPr>
          <a:xfrm>
            <a:off x="205603" y="1212528"/>
            <a:ext cx="4274308" cy="3002385"/>
            <a:chOff x="301696" y="1422190"/>
            <a:chExt cx="4575104" cy="3512564"/>
          </a:xfrm>
        </p:grpSpPr>
        <p:grpSp>
          <p:nvGrpSpPr>
            <p:cNvPr id="49" name="Group 3"/>
            <p:cNvGrpSpPr/>
            <p:nvPr/>
          </p:nvGrpSpPr>
          <p:grpSpPr>
            <a:xfrm>
              <a:off x="1665678" y="1555087"/>
              <a:ext cx="160687" cy="1414811"/>
              <a:chOff x="4491655" y="3124200"/>
              <a:chExt cx="160687" cy="1414811"/>
            </a:xfrm>
          </p:grpSpPr>
          <p:grpSp>
            <p:nvGrpSpPr>
              <p:cNvPr id="50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19"/>
            <p:cNvGrpSpPr/>
            <p:nvPr/>
          </p:nvGrpSpPr>
          <p:grpSpPr>
            <a:xfrm rot="16200000">
              <a:off x="2378773" y="847681"/>
              <a:ext cx="160687" cy="1414811"/>
              <a:chOff x="4491655" y="3124200"/>
              <a:chExt cx="160687" cy="1414811"/>
            </a:xfrm>
          </p:grpSpPr>
          <p:grpSp>
            <p:nvGrpSpPr>
              <p:cNvPr id="65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34"/>
            <p:cNvGrpSpPr/>
            <p:nvPr/>
          </p:nvGrpSpPr>
          <p:grpSpPr>
            <a:xfrm rot="16200000">
              <a:off x="2372906" y="2262492"/>
              <a:ext cx="160687" cy="1414811"/>
              <a:chOff x="4491655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49"/>
            <p:cNvGrpSpPr/>
            <p:nvPr/>
          </p:nvGrpSpPr>
          <p:grpSpPr>
            <a:xfrm>
              <a:off x="3086178" y="1555264"/>
              <a:ext cx="160687" cy="1414811"/>
              <a:chOff x="4491655" y="3124200"/>
              <a:chExt cx="160687" cy="1414811"/>
            </a:xfrm>
          </p:grpSpPr>
          <p:grpSp>
            <p:nvGrpSpPr>
              <p:cNvPr id="95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6" name="Straight Connector 9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64"/>
            <p:cNvGrpSpPr/>
            <p:nvPr/>
          </p:nvGrpSpPr>
          <p:grpSpPr>
            <a:xfrm>
              <a:off x="1665326" y="2929093"/>
              <a:ext cx="160687" cy="1414811"/>
              <a:chOff x="4491655" y="3124200"/>
              <a:chExt cx="160687" cy="1414811"/>
            </a:xfrm>
          </p:grpSpPr>
          <p:grpSp>
            <p:nvGrpSpPr>
              <p:cNvPr id="11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79"/>
            <p:cNvGrpSpPr/>
            <p:nvPr/>
          </p:nvGrpSpPr>
          <p:grpSpPr>
            <a:xfrm rot="16200000">
              <a:off x="3787712" y="848031"/>
              <a:ext cx="160687" cy="1414811"/>
              <a:chOff x="4491655" y="3124200"/>
              <a:chExt cx="160687" cy="1414811"/>
            </a:xfrm>
          </p:grpSpPr>
          <p:grpSp>
            <p:nvGrpSpPr>
              <p:cNvPr id="125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94"/>
            <p:cNvGrpSpPr/>
            <p:nvPr/>
          </p:nvGrpSpPr>
          <p:grpSpPr>
            <a:xfrm rot="16200000">
              <a:off x="3787712" y="2261950"/>
              <a:ext cx="160687" cy="1414811"/>
              <a:chOff x="449165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 109"/>
            <p:cNvGrpSpPr/>
            <p:nvPr/>
          </p:nvGrpSpPr>
          <p:grpSpPr>
            <a:xfrm>
              <a:off x="4495117" y="1555614"/>
              <a:ext cx="160687" cy="1414811"/>
              <a:chOff x="4491655" y="3124200"/>
              <a:chExt cx="160687" cy="1414811"/>
            </a:xfrm>
          </p:grpSpPr>
          <p:grpSp>
            <p:nvGrpSpPr>
              <p:cNvPr id="155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8" name="Straight Connector 1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24"/>
            <p:cNvGrpSpPr/>
            <p:nvPr/>
          </p:nvGrpSpPr>
          <p:grpSpPr>
            <a:xfrm rot="16200000">
              <a:off x="2372554" y="3636498"/>
              <a:ext cx="160687" cy="1414811"/>
              <a:chOff x="4491655" y="3124200"/>
              <a:chExt cx="160687" cy="1414811"/>
            </a:xfrm>
          </p:grpSpPr>
          <p:grpSp>
            <p:nvGrpSpPr>
              <p:cNvPr id="17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39"/>
            <p:cNvGrpSpPr/>
            <p:nvPr/>
          </p:nvGrpSpPr>
          <p:grpSpPr>
            <a:xfrm rot="16200000">
              <a:off x="3794117" y="3636842"/>
              <a:ext cx="160687" cy="1414811"/>
              <a:chOff x="4491655" y="3124200"/>
              <a:chExt cx="160687" cy="1414811"/>
            </a:xfrm>
          </p:grpSpPr>
          <p:grpSp>
            <p:nvGrpSpPr>
              <p:cNvPr id="185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88" name="Straight Connector 18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54"/>
            <p:cNvGrpSpPr/>
            <p:nvPr/>
          </p:nvGrpSpPr>
          <p:grpSpPr>
            <a:xfrm>
              <a:off x="3086717" y="2968812"/>
              <a:ext cx="160687" cy="1414811"/>
              <a:chOff x="4491655" y="3124200"/>
              <a:chExt cx="160687" cy="1414811"/>
            </a:xfrm>
          </p:grpSpPr>
          <p:grpSp>
            <p:nvGrpSpPr>
              <p:cNvPr id="20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4" name="Group 169"/>
            <p:cNvGrpSpPr/>
            <p:nvPr/>
          </p:nvGrpSpPr>
          <p:grpSpPr>
            <a:xfrm>
              <a:off x="4494769" y="2929614"/>
              <a:ext cx="160687" cy="1414811"/>
              <a:chOff x="4491655" y="3124200"/>
              <a:chExt cx="160687" cy="1414811"/>
            </a:xfrm>
          </p:grpSpPr>
          <p:grpSp>
            <p:nvGrpSpPr>
              <p:cNvPr id="215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18" name="Straight Connector 21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6" name="Straight Connector 21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9" name="Straight Connector 228"/>
            <p:cNvCxnSpPr/>
            <p:nvPr/>
          </p:nvCxnSpPr>
          <p:spPr>
            <a:xfrm rot="10800000">
              <a:off x="550793" y="1555614"/>
              <a:ext cx="120092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0800000">
              <a:off x="544585" y="4343358"/>
              <a:ext cx="128108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1" name="Group 436"/>
            <p:cNvGrpSpPr/>
            <p:nvPr/>
          </p:nvGrpSpPr>
          <p:grpSpPr>
            <a:xfrm>
              <a:off x="914400" y="1850214"/>
              <a:ext cx="1088673" cy="2074721"/>
              <a:chOff x="6248400" y="2050694"/>
              <a:chExt cx="1088673" cy="2074721"/>
            </a:xfrm>
          </p:grpSpPr>
          <p:sp>
            <p:nvSpPr>
              <p:cNvPr id="232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3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34" name="Group 439"/>
            <p:cNvGrpSpPr/>
            <p:nvPr/>
          </p:nvGrpSpPr>
          <p:grpSpPr>
            <a:xfrm>
              <a:off x="2340327" y="1850214"/>
              <a:ext cx="1088673" cy="2074721"/>
              <a:chOff x="6248400" y="2050694"/>
              <a:chExt cx="1088673" cy="2074721"/>
            </a:xfrm>
          </p:grpSpPr>
          <p:sp>
            <p:nvSpPr>
              <p:cNvPr id="235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6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37" name="Group 442"/>
            <p:cNvGrpSpPr/>
            <p:nvPr/>
          </p:nvGrpSpPr>
          <p:grpSpPr>
            <a:xfrm>
              <a:off x="3788127" y="1828800"/>
              <a:ext cx="1088673" cy="2074721"/>
              <a:chOff x="6248400" y="2050694"/>
              <a:chExt cx="1088673" cy="2074721"/>
            </a:xfrm>
          </p:grpSpPr>
          <p:sp>
            <p:nvSpPr>
              <p:cNvPr id="238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9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0" name="Group 457"/>
            <p:cNvGrpSpPr/>
            <p:nvPr/>
          </p:nvGrpSpPr>
          <p:grpSpPr>
            <a:xfrm>
              <a:off x="1916059" y="2821039"/>
              <a:ext cx="2493800" cy="671206"/>
              <a:chOff x="5523966" y="1153632"/>
              <a:chExt cx="2493800" cy="671206"/>
            </a:xfrm>
          </p:grpSpPr>
          <p:sp>
            <p:nvSpPr>
              <p:cNvPr id="241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2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3" name="Group 458"/>
            <p:cNvGrpSpPr/>
            <p:nvPr/>
          </p:nvGrpSpPr>
          <p:grpSpPr>
            <a:xfrm>
              <a:off x="1916059" y="4263548"/>
              <a:ext cx="2493800" cy="671206"/>
              <a:chOff x="5523966" y="1153632"/>
              <a:chExt cx="2493800" cy="671206"/>
            </a:xfrm>
          </p:grpSpPr>
          <p:sp>
            <p:nvSpPr>
              <p:cNvPr id="244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5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6" name="Group 461"/>
            <p:cNvGrpSpPr/>
            <p:nvPr/>
          </p:nvGrpSpPr>
          <p:grpSpPr>
            <a:xfrm>
              <a:off x="1916059" y="1422190"/>
              <a:ext cx="2493800" cy="671206"/>
              <a:chOff x="5523966" y="1153632"/>
              <a:chExt cx="2493800" cy="671206"/>
            </a:xfrm>
          </p:grpSpPr>
          <p:sp>
            <p:nvSpPr>
              <p:cNvPr id="247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8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281" name="Straight Connector 280"/>
            <p:cNvCxnSpPr/>
            <p:nvPr/>
          </p:nvCxnSpPr>
          <p:spPr>
            <a:xfrm rot="5400000" flipH="1" flipV="1">
              <a:off x="171018" y="1929184"/>
              <a:ext cx="7471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rot="5400000">
              <a:off x="156300" y="3949930"/>
              <a:ext cx="7889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3" name="Group 282"/>
            <p:cNvGrpSpPr/>
            <p:nvPr/>
          </p:nvGrpSpPr>
          <p:grpSpPr>
            <a:xfrm>
              <a:off x="301696" y="2234982"/>
              <a:ext cx="485775" cy="1371599"/>
              <a:chOff x="600075" y="1458273"/>
              <a:chExt cx="485775" cy="1371599"/>
            </a:xfrm>
          </p:grpSpPr>
          <p:sp>
            <p:nvSpPr>
              <p:cNvPr id="284" name="Oval 283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5" name="Straight Arrow Connector 284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>
                <a:stCxn id="284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>
                <a:stCxn id="284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9" name="Title 1"/>
          <p:cNvSpPr txBox="1">
            <a:spLocks/>
          </p:cNvSpPr>
          <p:nvPr/>
        </p:nvSpPr>
        <p:spPr>
          <a:xfrm rot="16200000">
            <a:off x="-456344" y="216047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Nodal Analysis-Example</a:t>
            </a:r>
            <a:endParaRPr lang="en-US" sz="3200" dirty="0"/>
          </a:p>
        </p:txBody>
      </p:sp>
      <p:grpSp>
        <p:nvGrpSpPr>
          <p:cNvPr id="152" name="Group 151"/>
          <p:cNvGrpSpPr/>
          <p:nvPr/>
        </p:nvGrpSpPr>
        <p:grpSpPr>
          <a:xfrm>
            <a:off x="-180624" y="837143"/>
            <a:ext cx="5015941" cy="3933785"/>
            <a:chOff x="44113" y="1085501"/>
            <a:chExt cx="5231475" cy="4149102"/>
          </a:xfrm>
        </p:grpSpPr>
        <p:grpSp>
          <p:nvGrpSpPr>
            <p:cNvPr id="213" name="Group 212"/>
            <p:cNvGrpSpPr/>
            <p:nvPr/>
          </p:nvGrpSpPr>
          <p:grpSpPr>
            <a:xfrm>
              <a:off x="522883" y="1085501"/>
              <a:ext cx="4196419" cy="4149102"/>
              <a:chOff x="522883" y="1085501"/>
              <a:chExt cx="4196419" cy="4149102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522883" y="1158507"/>
                <a:ext cx="4196419" cy="4076096"/>
                <a:chOff x="1186827" y="1337586"/>
                <a:chExt cx="4196419" cy="4076096"/>
              </a:xfrm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4161757" y="1337586"/>
                  <a:ext cx="402824" cy="1472873"/>
                  <a:chOff x="2110935" y="1536949"/>
                  <a:chExt cx="402824" cy="1472873"/>
                </a:xfrm>
                <a:scene3d>
                  <a:camera prst="orthographicFront">
                    <a:rot lat="0" lon="0" rev="5400000"/>
                  </a:camera>
                  <a:lightRig rig="threePt" dir="t"/>
                </a:scene3d>
              </p:grpSpPr>
              <p:sp>
                <p:nvSpPr>
                  <p:cNvPr id="168" name="Rectangle 167"/>
                  <p:cNvSpPr/>
                  <p:nvPr/>
                </p:nvSpPr>
                <p:spPr>
                  <a:xfrm rot="2700000">
                    <a:off x="2110935" y="2066370"/>
                    <a:ext cx="402824" cy="40282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Title 1"/>
                  <p:cNvSpPr txBox="1">
                    <a:spLocks/>
                  </p:cNvSpPr>
                  <p:nvPr/>
                </p:nvSpPr>
                <p:spPr>
                  <a:xfrm>
                    <a:off x="2189612" y="1994149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sz="1600" b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+</a:t>
                    </a:r>
                    <a:endParaRPr kumimoji="0" lang="en-US" sz="1600" b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0" name="Title 1"/>
                  <p:cNvSpPr txBox="1">
                    <a:spLocks/>
                  </p:cNvSpPr>
                  <p:nvPr/>
                </p:nvSpPr>
                <p:spPr>
                  <a:xfrm>
                    <a:off x="2189612" y="2253139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sz="24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endParaRPr kumimoji="0" lang="en-US" sz="2400" b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171" name="Straight Connector 170"/>
                  <p:cNvCxnSpPr/>
                  <p:nvPr/>
                </p:nvCxnSpPr>
                <p:spPr>
                  <a:xfrm rot="16200000" flipV="1">
                    <a:off x="2080246" y="1765152"/>
                    <a:ext cx="457200" cy="79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 rot="16200000" flipV="1">
                    <a:off x="2081040" y="2780825"/>
                    <a:ext cx="457200" cy="79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2" name="Straight Connector 191"/>
                <p:cNvCxnSpPr/>
                <p:nvPr/>
              </p:nvCxnSpPr>
              <p:spPr>
                <a:xfrm rot="5400000" flipH="1" flipV="1">
                  <a:off x="2805741" y="2078308"/>
                  <a:ext cx="804163" cy="0"/>
                </a:xfrm>
                <a:prstGeom prst="line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5" name="Group 194"/>
                <p:cNvGrpSpPr/>
                <p:nvPr/>
              </p:nvGrpSpPr>
              <p:grpSpPr>
                <a:xfrm>
                  <a:off x="1186827" y="1998794"/>
                  <a:ext cx="4196419" cy="3414888"/>
                  <a:chOff x="1186827" y="1998794"/>
                  <a:chExt cx="4196419" cy="3414888"/>
                </a:xfrm>
              </p:grpSpPr>
              <p:grpSp>
                <p:nvGrpSpPr>
                  <p:cNvPr id="5" name="Group 4"/>
                  <p:cNvGrpSpPr>
                    <a:grpSpLocks noChangeAspect="1"/>
                  </p:cNvGrpSpPr>
                  <p:nvPr/>
                </p:nvGrpSpPr>
                <p:grpSpPr>
                  <a:xfrm>
                    <a:off x="1186827" y="2902639"/>
                    <a:ext cx="506506" cy="1551613"/>
                    <a:chOff x="5172949" y="2484911"/>
                    <a:chExt cx="485775" cy="1488125"/>
                  </a:xfrm>
                </p:grpSpPr>
                <p:sp>
                  <p:nvSpPr>
                    <p:cNvPr id="6" name="Oval 5"/>
                    <p:cNvSpPr/>
                    <p:nvPr/>
                  </p:nvSpPr>
                  <p:spPr>
                    <a:xfrm>
                      <a:off x="5172949" y="2945982"/>
                      <a:ext cx="485775" cy="485775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" name="Title 1"/>
                    <p:cNvSpPr txBox="1">
                      <a:spLocks/>
                    </p:cNvSpPr>
                    <p:nvPr/>
                  </p:nvSpPr>
                  <p:spPr>
                    <a:xfrm>
                      <a:off x="5296205" y="2907187"/>
                      <a:ext cx="239263" cy="306101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 anchor="ctr">
                      <a:normAutofit fontScale="92500" lnSpcReduction="20000"/>
                    </a:bodyPr>
                    <a:lstStyle/>
                    <a:p>
                      <a:pPr lvl="0" algn="ctr">
                        <a:spcBef>
                          <a:spcPct val="0"/>
                        </a:spcBef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8" name="Title 1"/>
                    <p:cNvSpPr txBox="1">
                      <a:spLocks noChangeAspect="1"/>
                    </p:cNvSpPr>
                    <p:nvPr/>
                  </p:nvSpPr>
                  <p:spPr>
                    <a:xfrm>
                      <a:off x="5296205" y="3166177"/>
                      <a:ext cx="239263" cy="306101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 anchor="ctr">
                      <a:noAutofit/>
                    </a:bodyPr>
                    <a:lstStyle/>
                    <a:p>
                      <a:pPr lvl="0" algn="ctr">
                        <a:spcBef>
                          <a:spcPct val="0"/>
                        </a:spcBef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cxnSp>
                  <p:nvCxnSpPr>
                    <p:cNvPr id="9" name="Straight Connector 8"/>
                    <p:cNvCxnSpPr/>
                    <p:nvPr/>
                  </p:nvCxnSpPr>
                  <p:spPr>
                    <a:xfrm rot="5400000" flipH="1" flipV="1">
                      <a:off x="5148301" y="3702397"/>
                      <a:ext cx="541279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rot="5400000" flipH="1" flipV="1">
                      <a:off x="5185301" y="2715447"/>
                      <a:ext cx="461071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" name="Group 10"/>
                  <p:cNvGrpSpPr>
                    <a:grpSpLocks noChangeAspect="1"/>
                  </p:cNvGrpSpPr>
                  <p:nvPr/>
                </p:nvGrpSpPr>
                <p:grpSpPr>
                  <a:xfrm>
                    <a:off x="2990722" y="2911423"/>
                    <a:ext cx="541759" cy="1529658"/>
                    <a:chOff x="600075" y="1458273"/>
                    <a:chExt cx="485775" cy="1371599"/>
                  </a:xfrm>
                </p:grpSpPr>
                <p:sp>
                  <p:nvSpPr>
                    <p:cNvPr id="12" name="Oval 11"/>
                    <p:cNvSpPr/>
                    <p:nvPr/>
                  </p:nvSpPr>
                  <p:spPr>
                    <a:xfrm>
                      <a:off x="600075" y="1915473"/>
                      <a:ext cx="485775" cy="485775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3" name="Straight Arrow Connector 12"/>
                    <p:cNvCxnSpPr/>
                    <p:nvPr/>
                  </p:nvCxnSpPr>
                  <p:spPr>
                    <a:xfrm rot="5400000" flipH="1" flipV="1">
                      <a:off x="685801" y="2139311"/>
                      <a:ext cx="314325" cy="158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Straight Connector 13"/>
                    <p:cNvCxnSpPr>
                      <a:stCxn id="12" idx="0"/>
                    </p:cNvCxnSpPr>
                    <p:nvPr/>
                  </p:nvCxnSpPr>
                  <p:spPr>
                    <a:xfrm rot="16200000" flipV="1">
                      <a:off x="613966" y="1686476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Straight Connector 14"/>
                    <p:cNvCxnSpPr>
                      <a:stCxn id="12" idx="4"/>
                    </p:cNvCxnSpPr>
                    <p:nvPr/>
                  </p:nvCxnSpPr>
                  <p:spPr>
                    <a:xfrm rot="16200000" flipH="1">
                      <a:off x="628651" y="2615559"/>
                      <a:ext cx="428625" cy="1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" name="Group 15"/>
                  <p:cNvGrpSpPr>
                    <a:grpSpLocks noChangeAspect="1"/>
                  </p:cNvGrpSpPr>
                  <p:nvPr/>
                </p:nvGrpSpPr>
                <p:grpSpPr>
                  <a:xfrm>
                    <a:off x="1911511" y="2397663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17" name="Group 52"/>
                    <p:cNvGrpSpPr/>
                    <p:nvPr/>
                  </p:nvGrpSpPr>
                  <p:grpSpPr>
                    <a:xfrm rot="5400000">
                      <a:off x="4169397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Straight Connector 2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Straight Connector 2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Connector 2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Connector 2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Connector 2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Straight Connector 1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1" name="Group 30"/>
                  <p:cNvGrpSpPr>
                    <a:grpSpLocks noChangeAspect="1"/>
                  </p:cNvGrpSpPr>
                  <p:nvPr/>
                </p:nvGrpSpPr>
                <p:grpSpPr>
                  <a:xfrm>
                    <a:off x="1917154" y="3927321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32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35" name="Straight Connector 34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Connector 35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" name="Straight Connector 39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40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Connector 41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Connector 42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Connector 44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 flipH="1" flipV="1">
                    <a:off x="2499164" y="4460121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5400000" flipH="1" flipV="1">
                    <a:off x="2487875" y="2919027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4" name="Group 93"/>
                  <p:cNvGrpSpPr>
                    <a:grpSpLocks noChangeAspect="1"/>
                  </p:cNvGrpSpPr>
                  <p:nvPr/>
                </p:nvGrpSpPr>
                <p:grpSpPr>
                  <a:xfrm>
                    <a:off x="1873946" y="3408990"/>
                    <a:ext cx="141405" cy="1245039"/>
                    <a:chOff x="4491655" y="3124200"/>
                    <a:chExt cx="160687" cy="1414811"/>
                  </a:xfrm>
                  <a:scene3d>
                    <a:camera prst="orthographicFront">
                      <a:rot lat="0" lon="0" rev="18600000"/>
                    </a:camera>
                    <a:lightRig rig="threePt" dir="t"/>
                  </a:scene3d>
                </p:grpSpPr>
                <p:grpSp>
                  <p:nvGrpSpPr>
                    <p:cNvPr id="95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98" name="Straight Connector 97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" name="Straight Connector 98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0" name="Straight Connector 99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1" name="Straight Connector 100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2" name="Straight Connector 101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3" name="Straight Connector 102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4" name="Straight Connector 103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5" name="Straight Connector 104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Straight Connector 105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7" name="Straight Connector 106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8" name="Straight Connector 107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6" name="Straight Connector 95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9" name="Straight Connector 108"/>
                  <p:cNvCxnSpPr/>
                  <p:nvPr/>
                </p:nvCxnSpPr>
                <p:spPr>
                  <a:xfrm rot="5400000" flipH="1" flipV="1">
                    <a:off x="2216571" y="3292920"/>
                    <a:ext cx="118872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186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6" name="Group 45"/>
                  <p:cNvGrpSpPr>
                    <a:grpSpLocks noChangeAspect="1"/>
                  </p:cNvGrpSpPr>
                  <p:nvPr/>
                </p:nvGrpSpPr>
                <p:grpSpPr>
                  <a:xfrm>
                    <a:off x="4536202" y="2403306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47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50" name="Straight Connector 4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Straight Connector 5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Straight Connector 5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" name="Straight Connector 5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Straight Connector 5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Straight Connector 5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" name="Straight Connector 5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Connector 5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Straight Connector 5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Straight Connector 5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8" name="Straight Connector 4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Straight Connector 4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0" name="Straight Connector 109"/>
                  <p:cNvCxnSpPr/>
                  <p:nvPr/>
                </p:nvCxnSpPr>
                <p:spPr>
                  <a:xfrm rot="5400000" flipH="1" flipV="1">
                    <a:off x="3272459" y="2924670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/>
                  <p:nvPr/>
                </p:nvCxnSpPr>
                <p:spPr>
                  <a:xfrm rot="5400000" flipH="1" flipV="1">
                    <a:off x="3245003" y="4453562"/>
                    <a:ext cx="192024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0" name="Group 129"/>
                  <p:cNvGrpSpPr/>
                  <p:nvPr/>
                </p:nvGrpSpPr>
                <p:grpSpPr>
                  <a:xfrm>
                    <a:off x="4896994" y="2875940"/>
                    <a:ext cx="486252" cy="1596506"/>
                    <a:chOff x="3409473" y="1458273"/>
                    <a:chExt cx="402824" cy="1472873"/>
                  </a:xfrm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p:grpSpPr>
                <p:sp>
                  <p:nvSpPr>
                    <p:cNvPr id="131" name="Rectangle 130"/>
                    <p:cNvSpPr/>
                    <p:nvPr/>
                  </p:nvSpPr>
                  <p:spPr>
                    <a:xfrm rot="2700000">
                      <a:off x="3409473" y="1987694"/>
                      <a:ext cx="402824" cy="402824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 flipV="1">
                      <a:off x="3378784" y="1686476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V="1">
                      <a:off x="3379578" y="2702149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Arrow Connector 133"/>
                    <p:cNvCxnSpPr/>
                    <p:nvPr/>
                  </p:nvCxnSpPr>
                  <p:spPr>
                    <a:xfrm rot="5400000" flipH="1" flipV="1">
                      <a:off x="3449031" y="2203521"/>
                      <a:ext cx="314325" cy="158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6" name="Group 75"/>
                  <p:cNvGrpSpPr>
                    <a:grpSpLocks noChangeAspect="1"/>
                  </p:cNvGrpSpPr>
                  <p:nvPr/>
                </p:nvGrpSpPr>
                <p:grpSpPr>
                  <a:xfrm>
                    <a:off x="4583012" y="3420808"/>
                    <a:ext cx="141405" cy="1245039"/>
                    <a:chOff x="4491655" y="3124200"/>
                    <a:chExt cx="160687" cy="1414811"/>
                  </a:xfrm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grpSpPr>
                <p:grpSp>
                  <p:nvGrpSpPr>
                    <p:cNvPr id="77" name="Group 52"/>
                    <p:cNvGrpSpPr/>
                    <p:nvPr/>
                  </p:nvGrpSpPr>
                  <p:grpSpPr>
                    <a:xfrm rot="5400000">
                      <a:off x="4169397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Straight Connector 8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" name="Straight Connector 8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" name="Straight Connector 8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Straight Connector 8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Straight Connector 8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" name="Straight Connector 8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5" name="Straight Connector 134"/>
                  <p:cNvCxnSpPr/>
                  <p:nvPr/>
                </p:nvCxnSpPr>
                <p:spPr>
                  <a:xfrm rot="5400000" flipH="1" flipV="1">
                    <a:off x="3170490" y="3309852"/>
                    <a:ext cx="118872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 136"/>
                  <p:cNvGrpSpPr/>
                  <p:nvPr/>
                </p:nvGrpSpPr>
                <p:grpSpPr>
                  <a:xfrm rot="16200000">
                    <a:off x="2067505" y="1371732"/>
                    <a:ext cx="160687" cy="1414811"/>
                    <a:chOff x="4491655" y="3124200"/>
                    <a:chExt cx="160687" cy="1414811"/>
                  </a:xfrm>
                </p:grpSpPr>
                <p:grpSp>
                  <p:nvGrpSpPr>
                    <p:cNvPr id="138" name="Group 52"/>
                    <p:cNvGrpSpPr/>
                    <p:nvPr/>
                  </p:nvGrpSpPr>
                  <p:grpSpPr>
                    <a:xfrm rot="5400000">
                      <a:off x="4169401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141" name="Straight Connector 140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" name="Straight Connector 141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3" name="Straight Connector 142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4" name="Straight Connector 143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5" name="Straight Connector 144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6" name="Straight Connector 145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7" name="Straight Connector 146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8" name="Straight Connector 147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9" name="Straight Connector 148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0" name="Straight Connector 149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1" name="Straight Connector 150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1" name="Straight Connector 190"/>
                  <p:cNvCxnSpPr/>
                  <p:nvPr/>
                </p:nvCxnSpPr>
                <p:spPr>
                  <a:xfrm rot="5400000" flipH="1" flipV="1">
                    <a:off x="1054169" y="2501331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719338" y="2482505"/>
                    <a:ext cx="82296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04" name="Title 1"/>
              <p:cNvSpPr txBox="1">
                <a:spLocks/>
              </p:cNvSpPr>
              <p:nvPr/>
            </p:nvSpPr>
            <p:spPr>
              <a:xfrm rot="16200000">
                <a:off x="971464" y="1294496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0.2 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3571148" y="1248303"/>
                <a:ext cx="365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CC00"/>
                    </a:solidFill>
                  </a:rPr>
                  <a:t>i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1</a:t>
                </a:r>
                <a:endParaRPr lang="en-US" dirty="0">
                  <a:solidFill>
                    <a:srgbClr val="00CC00"/>
                  </a:solidFill>
                </a:endParaRP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44113" y="1983188"/>
              <a:ext cx="5231475" cy="3036098"/>
              <a:chOff x="44113" y="1983188"/>
              <a:chExt cx="5231475" cy="3036098"/>
            </a:xfrm>
          </p:grpSpPr>
          <p:sp>
            <p:nvSpPr>
              <p:cNvPr id="199" name="Title 1"/>
              <p:cNvSpPr txBox="1">
                <a:spLocks/>
              </p:cNvSpPr>
              <p:nvPr/>
            </p:nvSpPr>
            <p:spPr>
              <a:xfrm rot="16200000">
                <a:off x="-164882" y="312818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0" name="Title 1"/>
              <p:cNvSpPr txBox="1">
                <a:spLocks/>
              </p:cNvSpPr>
              <p:nvPr/>
            </p:nvSpPr>
            <p:spPr>
              <a:xfrm rot="16200000">
                <a:off x="917457" y="3170248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1" name="Title 1"/>
              <p:cNvSpPr txBox="1">
                <a:spLocks/>
              </p:cNvSpPr>
              <p:nvPr/>
            </p:nvSpPr>
            <p:spPr>
              <a:xfrm rot="16200000">
                <a:off x="2988987" y="3537139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2" name="Title 1"/>
              <p:cNvSpPr txBox="1">
                <a:spLocks/>
              </p:cNvSpPr>
              <p:nvPr/>
            </p:nvSpPr>
            <p:spPr>
              <a:xfrm rot="16200000">
                <a:off x="760052" y="4139608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3" name="Title 1"/>
              <p:cNvSpPr txBox="1">
                <a:spLocks/>
              </p:cNvSpPr>
              <p:nvPr/>
            </p:nvSpPr>
            <p:spPr>
              <a:xfrm rot="16200000">
                <a:off x="3390073" y="2218883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 rot="16200000">
                <a:off x="805527" y="2192183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4763909" y="3284175"/>
                <a:ext cx="511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CC00"/>
                    </a:solidFill>
                  </a:rPr>
                  <a:t>2V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0</a:t>
                </a:r>
                <a:endParaRPr lang="en-US" dirty="0">
                  <a:solidFill>
                    <a:srgbClr val="00CC00"/>
                  </a:solidFill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3486177" y="2712612"/>
                <a:ext cx="8790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+   V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0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1851142" y="2836791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i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1" name="Straight Arrow Connector 210"/>
              <p:cNvCxnSpPr/>
              <p:nvPr/>
            </p:nvCxnSpPr>
            <p:spPr>
              <a:xfrm rot="5400000">
                <a:off x="1682008" y="3145228"/>
                <a:ext cx="172333" cy="16593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Mesh Analysis-Introduction</a:t>
            </a:r>
            <a:br>
              <a:rPr lang="en-US" sz="2800" dirty="0" smtClean="0"/>
            </a:br>
            <a:r>
              <a:rPr lang="en-US" sz="3200" dirty="0" smtClean="0"/>
              <a:t>What is a Mesh?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4311" y="1878130"/>
            <a:ext cx="4532489" cy="42587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	A loop is a closed path with no node passed more than once.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	A mesh is a loop that does not contain any other loops within it.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46267" y="1971690"/>
            <a:ext cx="3233426" cy="3233421"/>
            <a:chOff x="5072374" y="1585921"/>
            <a:chExt cx="3233426" cy="3233421"/>
          </a:xfrm>
        </p:grpSpPr>
        <p:grpSp>
          <p:nvGrpSpPr>
            <p:cNvPr id="5" name="Group 190"/>
            <p:cNvGrpSpPr/>
            <p:nvPr/>
          </p:nvGrpSpPr>
          <p:grpSpPr>
            <a:xfrm>
              <a:off x="5072378" y="1714509"/>
              <a:ext cx="257175" cy="1488124"/>
              <a:chOff x="3382667" y="1835079"/>
              <a:chExt cx="257175" cy="1488124"/>
            </a:xfrm>
          </p:grpSpPr>
          <p:sp>
            <p:nvSpPr>
              <p:cNvPr id="50" name="Rectangle 4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90"/>
            <p:cNvGrpSpPr/>
            <p:nvPr/>
          </p:nvGrpSpPr>
          <p:grpSpPr>
            <a:xfrm rot="5400000">
              <a:off x="5816439" y="970449"/>
              <a:ext cx="257175" cy="1488124"/>
              <a:chOff x="3382667" y="1835079"/>
              <a:chExt cx="257175" cy="1488124"/>
            </a:xfrm>
          </p:grpSpPr>
          <p:sp>
            <p:nvSpPr>
              <p:cNvPr id="47" name="Rectangle 46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90"/>
            <p:cNvGrpSpPr/>
            <p:nvPr/>
          </p:nvGrpSpPr>
          <p:grpSpPr>
            <a:xfrm rot="5400000">
              <a:off x="5816439" y="2458573"/>
              <a:ext cx="257175" cy="1488124"/>
              <a:chOff x="3382667" y="1835079"/>
              <a:chExt cx="257175" cy="1488124"/>
            </a:xfrm>
          </p:grpSpPr>
          <p:sp>
            <p:nvSpPr>
              <p:cNvPr id="44" name="Rectangle 43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90"/>
            <p:cNvGrpSpPr/>
            <p:nvPr/>
          </p:nvGrpSpPr>
          <p:grpSpPr>
            <a:xfrm>
              <a:off x="6560499" y="1714509"/>
              <a:ext cx="257175" cy="1488124"/>
              <a:chOff x="3382667" y="1835079"/>
              <a:chExt cx="257175" cy="1488124"/>
            </a:xfrm>
          </p:grpSpPr>
          <p:sp>
            <p:nvSpPr>
              <p:cNvPr id="41" name="Rectangle 4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90"/>
            <p:cNvGrpSpPr/>
            <p:nvPr/>
          </p:nvGrpSpPr>
          <p:grpSpPr>
            <a:xfrm>
              <a:off x="8048625" y="1714511"/>
              <a:ext cx="257175" cy="1488124"/>
              <a:chOff x="3382667" y="1835079"/>
              <a:chExt cx="257175" cy="1488124"/>
            </a:xfrm>
          </p:grpSpPr>
          <p:sp>
            <p:nvSpPr>
              <p:cNvPr id="38" name="Rectangle 3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90"/>
            <p:cNvGrpSpPr/>
            <p:nvPr/>
          </p:nvGrpSpPr>
          <p:grpSpPr>
            <a:xfrm rot="5400000">
              <a:off x="7304564" y="970452"/>
              <a:ext cx="257175" cy="1488124"/>
              <a:chOff x="3382667" y="1835079"/>
              <a:chExt cx="257175" cy="1488124"/>
            </a:xfrm>
          </p:grpSpPr>
          <p:sp>
            <p:nvSpPr>
              <p:cNvPr id="35" name="Rectangle 3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90"/>
            <p:cNvGrpSpPr/>
            <p:nvPr/>
          </p:nvGrpSpPr>
          <p:grpSpPr>
            <a:xfrm rot="5400000">
              <a:off x="7304560" y="2458575"/>
              <a:ext cx="257175" cy="1488124"/>
              <a:chOff x="3382667" y="1835079"/>
              <a:chExt cx="257175" cy="1488124"/>
            </a:xfrm>
          </p:grpSpPr>
          <p:sp>
            <p:nvSpPr>
              <p:cNvPr id="32" name="Rectangle 31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90"/>
            <p:cNvGrpSpPr/>
            <p:nvPr/>
          </p:nvGrpSpPr>
          <p:grpSpPr>
            <a:xfrm>
              <a:off x="5072374" y="3202631"/>
              <a:ext cx="257175" cy="1488124"/>
              <a:chOff x="3382667" y="1835079"/>
              <a:chExt cx="257175" cy="1488124"/>
            </a:xfrm>
          </p:grpSpPr>
          <p:sp>
            <p:nvSpPr>
              <p:cNvPr id="29" name="Rectangle 28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90"/>
            <p:cNvGrpSpPr/>
            <p:nvPr/>
          </p:nvGrpSpPr>
          <p:grpSpPr>
            <a:xfrm rot="5400000">
              <a:off x="5816435" y="3946695"/>
              <a:ext cx="257175" cy="1488124"/>
              <a:chOff x="3382667" y="1835079"/>
              <a:chExt cx="257175" cy="1488124"/>
            </a:xfrm>
          </p:grpSpPr>
          <p:sp>
            <p:nvSpPr>
              <p:cNvPr id="26" name="Rectangle 25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90"/>
            <p:cNvGrpSpPr/>
            <p:nvPr/>
          </p:nvGrpSpPr>
          <p:grpSpPr>
            <a:xfrm>
              <a:off x="6560495" y="3202629"/>
              <a:ext cx="257175" cy="1488124"/>
              <a:chOff x="3382667" y="1835079"/>
              <a:chExt cx="257175" cy="1488124"/>
            </a:xfrm>
          </p:grpSpPr>
          <p:sp>
            <p:nvSpPr>
              <p:cNvPr id="23" name="Rectangle 22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90"/>
            <p:cNvGrpSpPr/>
            <p:nvPr/>
          </p:nvGrpSpPr>
          <p:grpSpPr>
            <a:xfrm>
              <a:off x="8048620" y="3202628"/>
              <a:ext cx="257175" cy="1488124"/>
              <a:chOff x="3382667" y="1835079"/>
              <a:chExt cx="257175" cy="1488124"/>
            </a:xfrm>
          </p:grpSpPr>
          <p:sp>
            <p:nvSpPr>
              <p:cNvPr id="20" name="Rectangle 1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90"/>
            <p:cNvGrpSpPr/>
            <p:nvPr/>
          </p:nvGrpSpPr>
          <p:grpSpPr>
            <a:xfrm rot="5400000">
              <a:off x="7304560" y="3946692"/>
              <a:ext cx="257175" cy="1488124"/>
              <a:chOff x="3382667" y="1835079"/>
              <a:chExt cx="257175" cy="1488124"/>
            </a:xfrm>
          </p:grpSpPr>
          <p:sp>
            <p:nvSpPr>
              <p:cNvPr id="17" name="Rectangle 16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Mesh Analysis-Introduction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Mesh Current vs. Element Current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511" y="1792302"/>
            <a:ext cx="3821289" cy="2289224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current through a mesh is known as mesh current. </a:t>
            </a:r>
          </a:p>
          <a:p>
            <a:r>
              <a:rPr lang="en-US" sz="1600" dirty="0" smtClean="0"/>
              <a:t>Direction of the mesh current is arbitrary-conventionally assumed to be clockwise.</a:t>
            </a:r>
          </a:p>
          <a:p>
            <a:r>
              <a:rPr lang="en-US" sz="1600" dirty="0" smtClean="0"/>
              <a:t>The current through an element can be the same as mesh current or the subtraction of two mesh currents.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53" name="Group 252"/>
          <p:cNvGrpSpPr/>
          <p:nvPr/>
        </p:nvGrpSpPr>
        <p:grpSpPr>
          <a:xfrm>
            <a:off x="443566" y="1568769"/>
            <a:ext cx="3493585" cy="3260069"/>
            <a:chOff x="443566" y="1309122"/>
            <a:chExt cx="3493585" cy="3260069"/>
          </a:xfrm>
        </p:grpSpPr>
        <p:grpSp>
          <p:nvGrpSpPr>
            <p:cNvPr id="247" name="Group 246"/>
            <p:cNvGrpSpPr/>
            <p:nvPr/>
          </p:nvGrpSpPr>
          <p:grpSpPr>
            <a:xfrm>
              <a:off x="1092947" y="1309122"/>
              <a:ext cx="1203203" cy="482222"/>
              <a:chOff x="1092947" y="1309122"/>
              <a:chExt cx="1203203" cy="482222"/>
            </a:xfrm>
          </p:grpSpPr>
          <p:sp>
            <p:nvSpPr>
              <p:cNvPr id="244" name="TextBox 243"/>
              <p:cNvSpPr txBox="1"/>
              <p:nvPr/>
            </p:nvSpPr>
            <p:spPr>
              <a:xfrm rot="10800000">
                <a:off x="1092947" y="142201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 rot="10800000">
                <a:off x="2040952" y="1412960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1567159" y="1309122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443566" y="1619343"/>
              <a:ext cx="3493585" cy="2949848"/>
              <a:chOff x="443566" y="1619343"/>
              <a:chExt cx="3493585" cy="2949848"/>
            </a:xfrm>
          </p:grpSpPr>
          <p:grpSp>
            <p:nvGrpSpPr>
              <p:cNvPr id="233" name="Group 232"/>
              <p:cNvGrpSpPr/>
              <p:nvPr/>
            </p:nvGrpSpPr>
            <p:grpSpPr>
              <a:xfrm>
                <a:off x="946673" y="1619343"/>
                <a:ext cx="2990478" cy="2949848"/>
                <a:chOff x="1665326" y="1474743"/>
                <a:chExt cx="2990478" cy="2949848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1665678" y="1555087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54" name="Group 52"/>
                  <p:cNvGrpSpPr/>
                  <p:nvPr/>
                </p:nvGrpSpPr>
                <p:grpSpPr>
                  <a:xfrm rot="5400000">
                    <a:off x="416939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57" name="Straight Connector 5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Straight Connector 5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Connector 5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oup 67"/>
                <p:cNvGrpSpPr/>
                <p:nvPr/>
              </p:nvGrpSpPr>
              <p:grpSpPr>
                <a:xfrm rot="16200000">
                  <a:off x="2378773" y="847681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69" name="Group 52"/>
                  <p:cNvGrpSpPr/>
                  <p:nvPr/>
                </p:nvGrpSpPr>
                <p:grpSpPr>
                  <a:xfrm rot="5400000">
                    <a:off x="4169401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72" name="Straight Connector 7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Connector 7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Connector 7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Straight Connector 7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Straight Connector 8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0" name="Straight Connector 6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3" name="Group 82"/>
                <p:cNvGrpSpPr/>
                <p:nvPr/>
              </p:nvGrpSpPr>
              <p:grpSpPr>
                <a:xfrm rot="16200000">
                  <a:off x="2372906" y="226249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8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87" name="Straight Connector 8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Straight Connector 8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Straight Connector 8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Connector 8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Connector 9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Connector 9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Connector 9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Straight Connector 9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8" name="Group 97"/>
                <p:cNvGrpSpPr/>
                <p:nvPr/>
              </p:nvGrpSpPr>
              <p:grpSpPr>
                <a:xfrm>
                  <a:off x="3086178" y="155526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99" name="Group 52"/>
                  <p:cNvGrpSpPr/>
                  <p:nvPr/>
                </p:nvGrpSpPr>
                <p:grpSpPr>
                  <a:xfrm rot="5400000">
                    <a:off x="4169401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02" name="Straight Connector 10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Straight Connector 10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Straight Connector 10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Connector 10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Connector 10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0" name="Straight Connector 9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3" name="Group 112"/>
                <p:cNvGrpSpPr/>
                <p:nvPr/>
              </p:nvGrpSpPr>
              <p:grpSpPr>
                <a:xfrm>
                  <a:off x="1665326" y="2929093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1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Straight Connector 11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Straight Connector 11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Straight Connector 12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Straight Connector 12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Straight Connector 12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Straight Connector 12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5" name="Straight Connector 11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8" name="Group 127"/>
                <p:cNvGrpSpPr/>
                <p:nvPr/>
              </p:nvGrpSpPr>
              <p:grpSpPr>
                <a:xfrm rot="16200000">
                  <a:off x="3787712" y="848031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29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Straight Connector 13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0" name="Straight Connector 12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142"/>
                <p:cNvGrpSpPr/>
                <p:nvPr/>
              </p:nvGrpSpPr>
              <p:grpSpPr>
                <a:xfrm rot="16200000">
                  <a:off x="3787712" y="2261950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44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47" name="Straight Connector 14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Straight Connector 14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Straight Connector 14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Straight Connector 14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Straight Connector 15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5" name="Straight Connector 14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8" name="Group 157"/>
                <p:cNvGrpSpPr/>
                <p:nvPr/>
              </p:nvGrpSpPr>
              <p:grpSpPr>
                <a:xfrm>
                  <a:off x="4495117" y="155561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59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Straight Connector 16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Straight Connector 16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Straight Connector 16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Straight Connector 16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Straight Connector 16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Straight Connector 17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Straight Connector 17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0" name="Straight Connector 15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3" name="Group 172"/>
                <p:cNvGrpSpPr/>
                <p:nvPr/>
              </p:nvGrpSpPr>
              <p:grpSpPr>
                <a:xfrm rot="16200000">
                  <a:off x="2372554" y="3636498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74" name="Group 52"/>
                  <p:cNvGrpSpPr/>
                  <p:nvPr/>
                </p:nvGrpSpPr>
                <p:grpSpPr>
                  <a:xfrm rot="5400000">
                    <a:off x="4169407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Straight Connector 18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Straight Connector 18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Straight Connector 18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5" name="Straight Connector 17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Group 187"/>
                <p:cNvGrpSpPr/>
                <p:nvPr/>
              </p:nvGrpSpPr>
              <p:grpSpPr>
                <a:xfrm rot="16200000">
                  <a:off x="3794117" y="363684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89" name="Group 52"/>
                  <p:cNvGrpSpPr/>
                  <p:nvPr/>
                </p:nvGrpSpPr>
                <p:grpSpPr>
                  <a:xfrm rot="5400000">
                    <a:off x="416940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92" name="Straight Connector 19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Straight Connector 19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Straight Connector 19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Straight Connector 19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3" name="Group 202"/>
                <p:cNvGrpSpPr/>
                <p:nvPr/>
              </p:nvGrpSpPr>
              <p:grpSpPr>
                <a:xfrm>
                  <a:off x="3086717" y="296881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20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Straight Connector 21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Straight Connector 21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Straight Connector 21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Straight Connector 21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Straight Connector 21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Straight Connector 21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05" name="Straight Connector 20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8" name="Group 217"/>
                <p:cNvGrpSpPr/>
                <p:nvPr/>
              </p:nvGrpSpPr>
              <p:grpSpPr>
                <a:xfrm>
                  <a:off x="4494769" y="292961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219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22" name="Straight Connector 22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Straight Connector 22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5" name="Straight Connector 22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6" name="Straight Connector 22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7" name="Straight Connector 22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8" name="Straight Connector 22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9" name="Straight Connector 22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0" name="Straight Connector 22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1" name="Straight Connector 23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2" name="Straight Connector 23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0" name="Straight Connector 21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4" name="Group 233"/>
              <p:cNvGrpSpPr/>
              <p:nvPr/>
            </p:nvGrpSpPr>
            <p:grpSpPr>
              <a:xfrm>
                <a:off x="2429937" y="1881455"/>
                <a:ext cx="651907" cy="1033145"/>
                <a:chOff x="5337610" y="1763730"/>
                <a:chExt cx="651907" cy="1033145"/>
              </a:xfrm>
            </p:grpSpPr>
            <p:sp>
              <p:nvSpPr>
                <p:cNvPr id="235" name="Title 1"/>
                <p:cNvSpPr txBox="1">
                  <a:spLocks/>
                </p:cNvSpPr>
                <p:nvPr/>
              </p:nvSpPr>
              <p:spPr>
                <a:xfrm>
                  <a:off x="5486400" y="1910568"/>
                  <a:ext cx="503117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sz="2000" b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36" name="Group 218"/>
                <p:cNvGrpSpPr/>
                <p:nvPr/>
              </p:nvGrpSpPr>
              <p:grpSpPr>
                <a:xfrm rot="10800000">
                  <a:off x="5337610" y="1763730"/>
                  <a:ext cx="300082" cy="1033145"/>
                  <a:chOff x="3990084" y="2094849"/>
                  <a:chExt cx="300082" cy="1033145"/>
                </a:xfrm>
              </p:grpSpPr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3990084" y="2758662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+</a:t>
                    </a:r>
                    <a:endParaRPr lang="en-US" dirty="0"/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4031304" y="2094849"/>
                    <a:ext cx="25519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-</a:t>
                    </a:r>
                    <a:endParaRPr lang="en-US" dirty="0"/>
                  </a:p>
                </p:txBody>
              </p:sp>
            </p:grpSp>
          </p:grpSp>
          <p:grpSp>
            <p:nvGrpSpPr>
              <p:cNvPr id="239" name="Group 238"/>
              <p:cNvGrpSpPr/>
              <p:nvPr/>
            </p:nvGrpSpPr>
            <p:grpSpPr>
              <a:xfrm>
                <a:off x="443566" y="1881455"/>
                <a:ext cx="548706" cy="1033146"/>
                <a:chOff x="5486400" y="1758570"/>
                <a:chExt cx="548706" cy="1033146"/>
              </a:xfrm>
            </p:grpSpPr>
            <p:sp>
              <p:nvSpPr>
                <p:cNvPr id="240" name="Title 1"/>
                <p:cNvSpPr txBox="1">
                  <a:spLocks/>
                </p:cNvSpPr>
                <p:nvPr/>
              </p:nvSpPr>
              <p:spPr>
                <a:xfrm>
                  <a:off x="5486400" y="1910568"/>
                  <a:ext cx="503117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en-US" sz="2000" b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41" name="Group 218"/>
                <p:cNvGrpSpPr/>
                <p:nvPr/>
              </p:nvGrpSpPr>
              <p:grpSpPr>
                <a:xfrm rot="10800000">
                  <a:off x="5735023" y="1758570"/>
                  <a:ext cx="300083" cy="1033146"/>
                  <a:chOff x="3592670" y="2100008"/>
                  <a:chExt cx="300083" cy="1033146"/>
                </a:xfrm>
              </p:grpSpPr>
              <p:sp>
                <p:nvSpPr>
                  <p:cNvPr id="242" name="TextBox 241"/>
                  <p:cNvSpPr txBox="1"/>
                  <p:nvPr/>
                </p:nvSpPr>
                <p:spPr>
                  <a:xfrm>
                    <a:off x="3592671" y="2100008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+</a:t>
                    </a:r>
                    <a:endParaRPr lang="en-US" dirty="0"/>
                  </a:p>
                </p:txBody>
              </p:sp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3592670" y="2763822"/>
                    <a:ext cx="25519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-</a:t>
                    </a:r>
                    <a:endParaRPr lang="en-US" dirty="0"/>
                  </a:p>
                </p:txBody>
              </p:sp>
            </p:grpSp>
          </p:grpSp>
          <p:grpSp>
            <p:nvGrpSpPr>
              <p:cNvPr id="248" name="Group 247"/>
              <p:cNvGrpSpPr/>
              <p:nvPr/>
            </p:nvGrpSpPr>
            <p:grpSpPr>
              <a:xfrm>
                <a:off x="2543582" y="3143583"/>
                <a:ext cx="1203203" cy="482222"/>
                <a:chOff x="1092947" y="1309122"/>
                <a:chExt cx="1203203" cy="482222"/>
              </a:xfrm>
            </p:grpSpPr>
            <p:sp>
              <p:nvSpPr>
                <p:cNvPr id="249" name="TextBox 248"/>
                <p:cNvSpPr txBox="1"/>
                <p:nvPr/>
              </p:nvSpPr>
              <p:spPr>
                <a:xfrm rot="10800000">
                  <a:off x="1092947" y="1422012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250" name="TextBox 249"/>
                <p:cNvSpPr txBox="1"/>
                <p:nvPr/>
              </p:nvSpPr>
              <p:spPr>
                <a:xfrm rot="10800000">
                  <a:off x="2040952" y="1412960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  <p:sp>
              <p:nvSpPr>
                <p:cNvPr id="251" name="TextBox 250"/>
                <p:cNvSpPr txBox="1"/>
                <p:nvPr/>
              </p:nvSpPr>
              <p:spPr>
                <a:xfrm>
                  <a:off x="1567159" y="1309122"/>
                  <a:ext cx="394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V</a:t>
                  </a:r>
                  <a:r>
                    <a:rPr lang="en-US" baseline="-25000" dirty="0" smtClean="0"/>
                    <a:t>4</a:t>
                  </a:r>
                  <a:endParaRPr lang="en-US" dirty="0"/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Analysis-Method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4" y="1112835"/>
            <a:ext cx="4916311" cy="122396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 mesh currents 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,…i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KVL+ Ohm’s law to each mesh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equations for 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,…i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/>
          </a:p>
          <a:p>
            <a:endParaRPr lang="en-US" baseline="-25000" dirty="0" smtClean="0"/>
          </a:p>
          <a:p>
            <a:endParaRPr lang="en-US" baseline="30000" dirty="0" smtClean="0"/>
          </a:p>
        </p:txBody>
      </p:sp>
      <p:grpSp>
        <p:nvGrpSpPr>
          <p:cNvPr id="101" name="Group 100"/>
          <p:cNvGrpSpPr/>
          <p:nvPr/>
        </p:nvGrpSpPr>
        <p:grpSpPr>
          <a:xfrm>
            <a:off x="-40029" y="1849511"/>
            <a:ext cx="4231228" cy="2387820"/>
            <a:chOff x="242196" y="2628452"/>
            <a:chExt cx="4231228" cy="2387820"/>
          </a:xfrm>
        </p:grpSpPr>
        <p:sp>
          <p:nvSpPr>
            <p:cNvPr id="208" name="TextBox 207"/>
            <p:cNvSpPr txBox="1"/>
            <p:nvPr/>
          </p:nvSpPr>
          <p:spPr>
            <a:xfrm>
              <a:off x="1400572" y="262845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784254" y="262880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242196" y="2997788"/>
              <a:ext cx="4231228" cy="2018484"/>
              <a:chOff x="242196" y="2997788"/>
              <a:chExt cx="4231228" cy="2018484"/>
            </a:xfrm>
          </p:grpSpPr>
          <p:grpSp>
            <p:nvGrpSpPr>
              <p:cNvPr id="108" name="Group 75"/>
              <p:cNvGrpSpPr/>
              <p:nvPr/>
            </p:nvGrpSpPr>
            <p:grpSpPr>
              <a:xfrm>
                <a:off x="700976" y="3078128"/>
                <a:ext cx="485775" cy="1488125"/>
                <a:chOff x="5172949" y="2484911"/>
                <a:chExt cx="485775" cy="1488125"/>
              </a:xfrm>
            </p:grpSpPr>
            <p:sp>
              <p:nvSpPr>
                <p:cNvPr id="109" name="Oval 108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1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12" name="Straight Connector 111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4" name="Group 78"/>
              <p:cNvGrpSpPr/>
              <p:nvPr/>
            </p:nvGrpSpPr>
            <p:grpSpPr>
              <a:xfrm rot="16200000">
                <a:off x="1570925" y="2370726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15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93"/>
              <p:cNvGrpSpPr/>
              <p:nvPr/>
            </p:nvGrpSpPr>
            <p:grpSpPr>
              <a:xfrm rot="16200000">
                <a:off x="2985736" y="237142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30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33" name="Straight Connector 13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13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Group 111"/>
              <p:cNvGrpSpPr/>
              <p:nvPr/>
            </p:nvGrpSpPr>
            <p:grpSpPr>
              <a:xfrm rot="16200000">
                <a:off x="1574030" y="385884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45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26"/>
              <p:cNvGrpSpPr/>
              <p:nvPr/>
            </p:nvGrpSpPr>
            <p:grpSpPr>
              <a:xfrm rot="16200000">
                <a:off x="2985736" y="385919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60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63" name="Straight Connector 16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4" name="Group 173"/>
              <p:cNvGrpSpPr/>
              <p:nvPr/>
            </p:nvGrpSpPr>
            <p:grpSpPr>
              <a:xfrm>
                <a:off x="2281435" y="3071797"/>
                <a:ext cx="160687" cy="1494983"/>
                <a:chOff x="2228161" y="2300571"/>
                <a:chExt cx="160687" cy="1494983"/>
              </a:xfrm>
            </p:grpSpPr>
            <p:grpSp>
              <p:nvGrpSpPr>
                <p:cNvPr id="175" name="Group 93"/>
                <p:cNvGrpSpPr/>
                <p:nvPr/>
              </p:nvGrpSpPr>
              <p:grpSpPr>
                <a:xfrm>
                  <a:off x="2228171" y="2300571"/>
                  <a:ext cx="160687" cy="1414811"/>
                  <a:chOff x="4491665" y="3124200"/>
                  <a:chExt cx="160687" cy="1414811"/>
                </a:xfrm>
              </p:grpSpPr>
              <p:grpSp>
                <p:nvGrpSpPr>
                  <p:cNvPr id="177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Straight Connector 181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Straight Connector 182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Straight Connector 183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8" name="Straight Connector 177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6" name="Straight Connector 175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1" name="TextBox 210"/>
              <p:cNvSpPr txBox="1"/>
              <p:nvPr/>
            </p:nvSpPr>
            <p:spPr>
              <a:xfrm>
                <a:off x="2759558" y="4646940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1790720" y="3611171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1400572" y="4646940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214" name="Group 75"/>
              <p:cNvGrpSpPr/>
              <p:nvPr/>
            </p:nvGrpSpPr>
            <p:grpSpPr>
              <a:xfrm>
                <a:off x="3528869" y="3083771"/>
                <a:ext cx="485775" cy="1488125"/>
                <a:chOff x="5172949" y="2484911"/>
                <a:chExt cx="485775" cy="1488125"/>
              </a:xfrm>
            </p:grpSpPr>
            <p:sp>
              <p:nvSpPr>
                <p:cNvPr id="215" name="Oval 214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6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7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18" name="Straight Connector 217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0" name="TextBox 219"/>
              <p:cNvSpPr txBox="1"/>
              <p:nvPr/>
            </p:nvSpPr>
            <p:spPr>
              <a:xfrm>
                <a:off x="4014644" y="3627482"/>
                <a:ext cx="45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v</a:t>
                </a:r>
                <a:endParaRPr lang="en-US" dirty="0"/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242196" y="3574728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v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569</Words>
  <Application>Microsoft Office PowerPoint</Application>
  <PresentationFormat>On-screen Show (4:3)</PresentationFormat>
  <Paragraphs>242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Office Theme</vt:lpstr>
      <vt:lpstr>EECS 70A: Network Analysis</vt:lpstr>
      <vt:lpstr>Today’s Agenda</vt:lpstr>
      <vt:lpstr>Node Voltage(review)</vt:lpstr>
      <vt:lpstr>Nodal Analysis(Review)</vt:lpstr>
      <vt:lpstr>Apply KCL + Ohm to All Nodes and Supernodes </vt:lpstr>
      <vt:lpstr>Nodal Analysis-Example</vt:lpstr>
      <vt:lpstr>Mesh Analysis-Introduction What is a Mesh?  </vt:lpstr>
      <vt:lpstr>Mesh Analysis-Introduction Mesh Current vs. Element Current</vt:lpstr>
      <vt:lpstr>Mesh Analysis-Method</vt:lpstr>
      <vt:lpstr>Apply KVL+ Ohm’s Law to Each Mesh</vt:lpstr>
      <vt:lpstr>Mesh Analysis - Example</vt:lpstr>
      <vt:lpstr>Mesh Analysis with Current Sources</vt:lpstr>
      <vt:lpstr>Mesh Analysis with Current Sources</vt:lpstr>
      <vt:lpstr>Mesh Analysis- Example</vt:lpstr>
      <vt:lpstr>Mesh Analysis- Example</vt:lpstr>
      <vt:lpstr>Nodal Versus Mesh Analysis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John BURKE (pburke)</cp:lastModifiedBy>
  <cp:revision>717</cp:revision>
  <dcterms:created xsi:type="dcterms:W3CDTF">2010-03-26T00:11:49Z</dcterms:created>
  <dcterms:modified xsi:type="dcterms:W3CDTF">2015-04-23T17:59:01Z</dcterms:modified>
</cp:coreProperties>
</file>