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5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9" r:id="rId3"/>
    <p:sldId id="268" r:id="rId4"/>
    <p:sldId id="282" r:id="rId5"/>
    <p:sldId id="287" r:id="rId6"/>
    <p:sldId id="285" r:id="rId7"/>
    <p:sldId id="286" r:id="rId8"/>
    <p:sldId id="297" r:id="rId9"/>
    <p:sldId id="267" r:id="rId10"/>
    <p:sldId id="290" r:id="rId11"/>
    <p:sldId id="292" r:id="rId12"/>
    <p:sldId id="293" r:id="rId13"/>
    <p:sldId id="294" r:id="rId14"/>
    <p:sldId id="295" r:id="rId15"/>
    <p:sldId id="280" r:id="rId16"/>
    <p:sldId id="296" r:id="rId17"/>
    <p:sldId id="299" r:id="rId18"/>
    <p:sldId id="298" r:id="rId19"/>
    <p:sldId id="288" r:id="rId20"/>
    <p:sldId id="300" r:id="rId21"/>
    <p:sldId id="314" r:id="rId22"/>
    <p:sldId id="312" r:id="rId23"/>
    <p:sldId id="301" r:id="rId24"/>
    <p:sldId id="303" r:id="rId25"/>
    <p:sldId id="304" r:id="rId26"/>
    <p:sldId id="302" r:id="rId27"/>
    <p:sldId id="313" r:id="rId28"/>
    <p:sldId id="308" r:id="rId29"/>
    <p:sldId id="309" r:id="rId30"/>
    <p:sldId id="310" r:id="rId31"/>
    <p:sldId id="307" r:id="rId32"/>
    <p:sldId id="305" r:id="rId33"/>
    <p:sldId id="306" r:id="rId34"/>
    <p:sldId id="283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9" autoAdjust="0"/>
    <p:restoredTop sz="94343" autoAdjust="0"/>
  </p:normalViewPr>
  <p:slideViewPr>
    <p:cSldViewPr snapToObjects="1">
      <p:cViewPr>
        <p:scale>
          <a:sx n="110" d="100"/>
          <a:sy n="110" d="100"/>
        </p:scale>
        <p:origin x="-5536" y="-2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355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72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908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CA2EF6-1344-8C4A-A914-A4974CEEB649}" type="datetime1">
              <a:rPr lang="en-US" smtClean="0"/>
              <a:pPr/>
              <a:t>3/31/14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D017B1E1-B019-CC49-99F6-689DADC8E83B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Voltage controlled voltage source (VCVS)</a:t>
            </a:r>
            <a:endParaRPr lang="en-US" sz="3600" dirty="0"/>
          </a:p>
        </p:txBody>
      </p:sp>
      <p:sp>
        <p:nvSpPr>
          <p:cNvPr id="40" name="Rectangle 39"/>
          <p:cNvSpPr/>
          <p:nvPr/>
        </p:nvSpPr>
        <p:spPr>
          <a:xfrm rot="2700000">
            <a:off x="1217130" y="3834600"/>
            <a:ext cx="402824" cy="4028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1295807" y="376237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1295807" y="402136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6200000" flipV="1">
            <a:off x="1186441" y="3533382"/>
            <a:ext cx="45720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V="1">
            <a:off x="1187235" y="4549055"/>
            <a:ext cx="45720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 rot="5400000">
            <a:off x="1112054" y="240465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202221" y="306775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>
            <a:off x="1214842" y="201135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414644" y="3305179"/>
            <a:ext cx="7947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416232" y="4778052"/>
            <a:ext cx="7931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1966471" y="2299214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itle 1"/>
          <p:cNvSpPr txBox="1">
            <a:spLocks/>
          </p:cNvSpPr>
          <p:nvPr/>
        </p:nvSpPr>
        <p:spPr>
          <a:xfrm>
            <a:off x="2089727" y="226041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2089727" y="251940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5400000" flipH="1" flipV="1">
            <a:off x="1838260" y="3152983"/>
            <a:ext cx="742196" cy="6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1960653" y="2050509"/>
            <a:ext cx="4974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414643" y="1801804"/>
            <a:ext cx="7947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5400000">
            <a:off x="1891735" y="38801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1981902" y="454326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>
            <a:off x="1994523" y="34868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148170" y="161713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108149" y="310526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1142560" y="459338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2452246" y="2299214"/>
            <a:ext cx="594940" cy="427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457200" y="3751172"/>
            <a:ext cx="723135" cy="520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7948" y="814847"/>
            <a:ext cx="4455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voltage drop across element 2 (instructor).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0F52D7F8-57CC-B84D-82D1-DF2C0FCF8121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Voltage controlled current source (VCCS)</a:t>
            </a:r>
            <a:endParaRPr lang="en-US" sz="3600" dirty="0"/>
          </a:p>
        </p:txBody>
      </p:sp>
      <p:sp>
        <p:nvSpPr>
          <p:cNvPr id="47" name="Rectangle 46"/>
          <p:cNvSpPr/>
          <p:nvPr/>
        </p:nvSpPr>
        <p:spPr>
          <a:xfrm rot="5400000">
            <a:off x="1112054" y="240465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202221" y="306775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>
            <a:off x="1214842" y="201135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414868" y="3298035"/>
            <a:ext cx="22644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1966471" y="2299214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itle 1"/>
          <p:cNvSpPr txBox="1">
            <a:spLocks/>
          </p:cNvSpPr>
          <p:nvPr/>
        </p:nvSpPr>
        <p:spPr>
          <a:xfrm>
            <a:off x="2089727" y="226041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2089727" y="2519409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5400000" flipH="1" flipV="1">
            <a:off x="1952367" y="3045084"/>
            <a:ext cx="5201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1960653" y="2050509"/>
            <a:ext cx="4974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414643" y="1801804"/>
            <a:ext cx="7947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3532687" y="1796318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1148170" y="161713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108149" y="310526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2452246" y="2299214"/>
            <a:ext cx="594940" cy="427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7948" y="645570"/>
            <a:ext cx="398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current through element 2 (student).</a:t>
            </a:r>
            <a:endParaRPr lang="en-US" sz="1600" dirty="0"/>
          </a:p>
        </p:txBody>
      </p:sp>
      <p:grpSp>
        <p:nvGrpSpPr>
          <p:cNvPr id="28" name="Group 27"/>
          <p:cNvGrpSpPr/>
          <p:nvPr/>
        </p:nvGrpSpPr>
        <p:grpSpPr>
          <a:xfrm rot="5400000">
            <a:off x="2741278" y="1065368"/>
            <a:ext cx="402824" cy="1472873"/>
            <a:chOff x="3409473" y="1458273"/>
            <a:chExt cx="402824" cy="1472873"/>
          </a:xfrm>
        </p:grpSpPr>
        <p:sp>
          <p:nvSpPr>
            <p:cNvPr id="29" name="Rectangle 28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6" name="Title 1"/>
          <p:cNvSpPr txBox="1">
            <a:spLocks/>
          </p:cNvSpPr>
          <p:nvPr/>
        </p:nvSpPr>
        <p:spPr>
          <a:xfrm>
            <a:off x="2663454" y="996949"/>
            <a:ext cx="723135" cy="520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F6113A34-AD5C-C74F-B96C-12A95E504773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 problem.</a:t>
            </a:r>
            <a:endParaRPr lang="en-US" sz="3600" dirty="0"/>
          </a:p>
        </p:txBody>
      </p:sp>
      <p:sp>
        <p:nvSpPr>
          <p:cNvPr id="83" name="TextBox 82"/>
          <p:cNvSpPr txBox="1"/>
          <p:nvPr/>
        </p:nvSpPr>
        <p:spPr>
          <a:xfrm>
            <a:off x="187948" y="814847"/>
            <a:ext cx="2261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</a:t>
            </a:r>
            <a:r>
              <a:rPr lang="en-US" sz="1600" dirty="0" err="1" smtClean="0"/>
              <a:t>V</a:t>
            </a:r>
            <a:r>
              <a:rPr lang="en-US" sz="1600" baseline="-25000" dirty="0" err="1" smtClean="0"/>
              <a:t>bc</a:t>
            </a:r>
            <a:r>
              <a:rPr lang="en-US" sz="1600" dirty="0" smtClean="0"/>
              <a:t> (instructor).</a:t>
            </a:r>
            <a:endParaRPr lang="en-US" sz="1600" dirty="0"/>
          </a:p>
        </p:txBody>
      </p:sp>
      <p:grpSp>
        <p:nvGrpSpPr>
          <p:cNvPr id="30" name="Group 29"/>
          <p:cNvGrpSpPr/>
          <p:nvPr/>
        </p:nvGrpSpPr>
        <p:grpSpPr>
          <a:xfrm rot="16200000">
            <a:off x="2030118" y="1057741"/>
            <a:ext cx="257175" cy="1488124"/>
            <a:chOff x="1295807" y="1801804"/>
            <a:chExt cx="257175" cy="1488124"/>
          </a:xfrm>
        </p:grpSpPr>
        <p:sp>
          <p:nvSpPr>
            <p:cNvPr id="31" name="Rectangle 30"/>
            <p:cNvSpPr/>
            <p:nvPr/>
          </p:nvSpPr>
          <p:spPr>
            <a:xfrm rot="5400000">
              <a:off x="1112054" y="2404658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202221" y="3067757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>
              <a:off x="1214842" y="2011354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rot="16200000">
            <a:off x="2030118" y="2050934"/>
            <a:ext cx="257175" cy="1488124"/>
            <a:chOff x="1295807" y="1801804"/>
            <a:chExt cx="257175" cy="1488124"/>
          </a:xfrm>
        </p:grpSpPr>
        <p:sp>
          <p:nvSpPr>
            <p:cNvPr id="37" name="Rectangle 36"/>
            <p:cNvSpPr/>
            <p:nvPr/>
          </p:nvSpPr>
          <p:spPr>
            <a:xfrm rot="5400000">
              <a:off x="1112054" y="2404658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5400000" flipH="1" flipV="1">
              <a:off x="1202221" y="3067757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1214842" y="2011354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1833744" y="3659600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 rot="10800000">
            <a:off x="2461532" y="3788190"/>
            <a:ext cx="4412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>
            <a:off x="1414644" y="3788190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 rot="2700000">
            <a:off x="4189481" y="2587982"/>
            <a:ext cx="402824" cy="4028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4268158" y="2515761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4268158" y="2774751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 flipH="1" flipV="1">
            <a:off x="4030812" y="2158784"/>
            <a:ext cx="71395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3695850" y="3766177"/>
            <a:ext cx="1383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 rot="16200000">
            <a:off x="3518243" y="1057740"/>
            <a:ext cx="257175" cy="1488124"/>
            <a:chOff x="1295807" y="1801804"/>
            <a:chExt cx="257175" cy="1488124"/>
          </a:xfrm>
        </p:grpSpPr>
        <p:sp>
          <p:nvSpPr>
            <p:cNvPr id="67" name="Rectangle 66"/>
            <p:cNvSpPr/>
            <p:nvPr/>
          </p:nvSpPr>
          <p:spPr>
            <a:xfrm rot="5400000">
              <a:off x="1112054" y="2404658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8" name="Straight Connector 67"/>
            <p:cNvCxnSpPr/>
            <p:nvPr/>
          </p:nvCxnSpPr>
          <p:spPr>
            <a:xfrm rot="5400000" flipH="1" flipV="1">
              <a:off x="1202221" y="3067757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>
              <a:off x="1214842" y="2011354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Straight Connector 85"/>
          <p:cNvCxnSpPr/>
          <p:nvPr/>
        </p:nvCxnSpPr>
        <p:spPr>
          <a:xfrm rot="16200000" flipV="1">
            <a:off x="86491" y="3129963"/>
            <a:ext cx="265631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1909578" y="2807573"/>
            <a:ext cx="198638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295807" y="148854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2607497" y="148854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4212147" y="148854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2" name="Title 1"/>
          <p:cNvSpPr txBox="1">
            <a:spLocks/>
          </p:cNvSpPr>
          <p:nvPr/>
        </p:nvSpPr>
        <p:spPr>
          <a:xfrm>
            <a:off x="4675733" y="2554218"/>
            <a:ext cx="810667" cy="520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1414648" y="1236249"/>
            <a:ext cx="574869" cy="335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rot="10800000" flipH="1">
            <a:off x="1513708" y="156980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7" name="Title 1"/>
          <p:cNvSpPr txBox="1">
            <a:spLocks/>
          </p:cNvSpPr>
          <p:nvPr/>
        </p:nvSpPr>
        <p:spPr>
          <a:xfrm>
            <a:off x="1378672" y="2331260"/>
            <a:ext cx="574869" cy="335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rot="10800000" flipH="1">
            <a:off x="1477732" y="266481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9" name="Title 1"/>
          <p:cNvSpPr txBox="1">
            <a:spLocks/>
          </p:cNvSpPr>
          <p:nvPr/>
        </p:nvSpPr>
        <p:spPr>
          <a:xfrm>
            <a:off x="1411275" y="3324452"/>
            <a:ext cx="574869" cy="335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rot="10800000" flipH="1">
            <a:off x="1510335" y="3658011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3215110" y="4458116"/>
            <a:ext cx="1179157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1418019" y="4458118"/>
            <a:ext cx="17970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856393E2-93A6-D04D-920F-7A9AD2C8C0FD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Connector 67"/>
          <p:cNvCxnSpPr/>
          <p:nvPr/>
        </p:nvCxnSpPr>
        <p:spPr>
          <a:xfrm rot="5400000" flipH="1" flipV="1">
            <a:off x="4922742" y="5472262"/>
            <a:ext cx="6975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cxnSp>
        <p:nvCxnSpPr>
          <p:cNvPr id="72" name="Straight Connector 71"/>
          <p:cNvCxnSpPr/>
          <p:nvPr/>
        </p:nvCxnSpPr>
        <p:spPr>
          <a:xfrm rot="10800000" flipV="1">
            <a:off x="1450168" y="2747376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1207283" y="915401"/>
            <a:ext cx="485775" cy="1831975"/>
            <a:chOff x="3607593" y="1347713"/>
            <a:chExt cx="485775" cy="1831975"/>
          </a:xfrm>
        </p:grpSpPr>
        <p:grpSp>
          <p:nvGrpSpPr>
            <p:cNvPr id="77" name="Group 76"/>
            <p:cNvGrpSpPr/>
            <p:nvPr/>
          </p:nvGrpSpPr>
          <p:grpSpPr>
            <a:xfrm>
              <a:off x="3607593" y="1996331"/>
              <a:ext cx="485775" cy="485775"/>
              <a:chOff x="1869750" y="2046339"/>
              <a:chExt cx="485775" cy="485775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1869750" y="2046339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1943100" y="2168515"/>
                <a:ext cx="345281" cy="192881"/>
              </a:xfrm>
              <a:custGeom>
                <a:avLst/>
                <a:gdLst>
                  <a:gd name="connsiteX0" fmla="*/ 0 w 707231"/>
                  <a:gd name="connsiteY0" fmla="*/ 471487 h 732234"/>
                  <a:gd name="connsiteX1" fmla="*/ 235744 w 707231"/>
                  <a:gd name="connsiteY1" fmla="*/ 21431 h 732234"/>
                  <a:gd name="connsiteX2" fmla="*/ 364331 w 707231"/>
                  <a:gd name="connsiteY2" fmla="*/ 342900 h 732234"/>
                  <a:gd name="connsiteX3" fmla="*/ 535781 w 707231"/>
                  <a:gd name="connsiteY3" fmla="*/ 728662 h 732234"/>
                  <a:gd name="connsiteX4" fmla="*/ 707231 w 707231"/>
                  <a:gd name="connsiteY4" fmla="*/ 321469 h 7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7231" h="732234">
                    <a:moveTo>
                      <a:pt x="0" y="471487"/>
                    </a:moveTo>
                    <a:cubicBezTo>
                      <a:pt x="87511" y="257174"/>
                      <a:pt x="175022" y="42862"/>
                      <a:pt x="235744" y="21431"/>
                    </a:cubicBezTo>
                    <a:cubicBezTo>
                      <a:pt x="296466" y="0"/>
                      <a:pt x="314325" y="225028"/>
                      <a:pt x="364331" y="342900"/>
                    </a:cubicBezTo>
                    <a:cubicBezTo>
                      <a:pt x="414337" y="460772"/>
                      <a:pt x="478631" y="732234"/>
                      <a:pt x="535781" y="728662"/>
                    </a:cubicBezTo>
                    <a:cubicBezTo>
                      <a:pt x="592931" y="725090"/>
                      <a:pt x="650081" y="523279"/>
                      <a:pt x="707231" y="321469"/>
                    </a:cubicBezTo>
                  </a:path>
                </a:pathLst>
              </a:cu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" name="Straight Connector 72"/>
            <p:cNvCxnSpPr>
              <a:endCxn id="40" idx="4"/>
            </p:cNvCxnSpPr>
            <p:nvPr/>
          </p:nvCxnSpPr>
          <p:spPr>
            <a:xfrm rot="5400000" flipH="1" flipV="1">
              <a:off x="3501690" y="2830897"/>
              <a:ext cx="69758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40" idx="0"/>
            </p:cNvCxnSpPr>
            <p:nvPr/>
          </p:nvCxnSpPr>
          <p:spPr>
            <a:xfrm rot="5400000" flipH="1" flipV="1">
              <a:off x="3526172" y="1672022"/>
              <a:ext cx="64861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Straight Connector 74"/>
          <p:cNvCxnSpPr/>
          <p:nvPr/>
        </p:nvCxnSpPr>
        <p:spPr>
          <a:xfrm rot="10800000" flipV="1">
            <a:off x="1450171" y="91539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 flipH="1">
            <a:off x="2116923" y="85283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flipH="1">
            <a:off x="2116923" y="268481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3296277" y="364849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413643" y="577770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2737125" y="852838"/>
            <a:ext cx="920465" cy="1957096"/>
            <a:chOff x="2737125" y="1160030"/>
            <a:chExt cx="920465" cy="1957096"/>
          </a:xfrm>
        </p:grpSpPr>
        <p:sp>
          <p:nvSpPr>
            <p:cNvPr id="102" name="Rectangle 101"/>
            <p:cNvSpPr/>
            <p:nvPr/>
          </p:nvSpPr>
          <p:spPr>
            <a:xfrm rot="16200000">
              <a:off x="3032115" y="2009992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speaker</a:t>
              </a:r>
              <a:endParaRPr lang="en-US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10800000" flipH="1" flipV="1">
              <a:off x="2862251" y="305456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>
              <a:off x="3319451" y="2845018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>
              <a:off x="3319449" y="1432142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 flipH="1" flipV="1">
              <a:off x="2862248" y="122259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2737125" y="116003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737125" y="2992006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/>
          <p:cNvGrpSpPr/>
          <p:nvPr/>
        </p:nvGrpSpPr>
        <p:grpSpPr>
          <a:xfrm rot="2629581">
            <a:off x="2848159" y="628564"/>
            <a:ext cx="2421731" cy="2501027"/>
            <a:chOff x="3657590" y="826722"/>
            <a:chExt cx="2421731" cy="2501027"/>
          </a:xfrm>
        </p:grpSpPr>
        <p:sp>
          <p:nvSpPr>
            <p:cNvPr id="108" name="Arc 107"/>
            <p:cNvSpPr/>
            <p:nvPr/>
          </p:nvSpPr>
          <p:spPr>
            <a:xfrm>
              <a:off x="3914775" y="1668535"/>
              <a:ext cx="1350314" cy="1350314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Arc 108"/>
            <p:cNvSpPr/>
            <p:nvPr/>
          </p:nvSpPr>
          <p:spPr>
            <a:xfrm>
              <a:off x="3786187" y="1238771"/>
              <a:ext cx="1864519" cy="2088978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Arc 109"/>
            <p:cNvSpPr/>
            <p:nvPr/>
          </p:nvSpPr>
          <p:spPr>
            <a:xfrm>
              <a:off x="3657590" y="826722"/>
              <a:ext cx="2421731" cy="2501027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4" name="Straight Connector 113"/>
          <p:cNvCxnSpPr/>
          <p:nvPr/>
        </p:nvCxnSpPr>
        <p:spPr>
          <a:xfrm rot="10800000" flipV="1">
            <a:off x="1552950" y="577770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76"/>
          <p:cNvGrpSpPr/>
          <p:nvPr/>
        </p:nvGrpSpPr>
        <p:grpSpPr>
          <a:xfrm>
            <a:off x="1310065" y="4594352"/>
            <a:ext cx="485775" cy="485775"/>
            <a:chOff x="1869750" y="2046339"/>
            <a:chExt cx="485775" cy="485775"/>
          </a:xfrm>
        </p:grpSpPr>
        <p:sp>
          <p:nvSpPr>
            <p:cNvPr id="126" name="Oval 125"/>
            <p:cNvSpPr/>
            <p:nvPr/>
          </p:nvSpPr>
          <p:spPr>
            <a:xfrm>
              <a:off x="1869750" y="204633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1943100" y="2168515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4" name="Straight Connector 123"/>
          <p:cNvCxnSpPr>
            <a:endCxn id="126" idx="4"/>
          </p:cNvCxnSpPr>
          <p:nvPr/>
        </p:nvCxnSpPr>
        <p:spPr>
          <a:xfrm rot="5400000" flipH="1" flipV="1">
            <a:off x="1204162" y="5428918"/>
            <a:ext cx="6975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26" idx="0"/>
          </p:cNvCxnSpPr>
          <p:nvPr/>
        </p:nvCxnSpPr>
        <p:spPr>
          <a:xfrm rot="5400000" flipH="1" flipV="1">
            <a:off x="1228644" y="4270043"/>
            <a:ext cx="6486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 flipV="1">
            <a:off x="1552953" y="394573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 flipH="1">
            <a:off x="2219705" y="388317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H="1">
            <a:off x="2219705" y="571514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6361167" y="3885389"/>
            <a:ext cx="920465" cy="1957096"/>
            <a:chOff x="2737125" y="1160030"/>
            <a:chExt cx="920465" cy="1957096"/>
          </a:xfrm>
        </p:grpSpPr>
        <p:sp>
          <p:nvSpPr>
            <p:cNvPr id="129" name="Rectangle 128"/>
            <p:cNvSpPr/>
            <p:nvPr/>
          </p:nvSpPr>
          <p:spPr>
            <a:xfrm rot="16200000">
              <a:off x="3032115" y="2009992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speaker</a:t>
              </a:r>
              <a:endParaRPr lang="en-US" dirty="0"/>
            </a:p>
          </p:txBody>
        </p:sp>
        <p:cxnSp>
          <p:nvCxnSpPr>
            <p:cNvPr id="130" name="Straight Connector 129"/>
            <p:cNvCxnSpPr/>
            <p:nvPr/>
          </p:nvCxnSpPr>
          <p:spPr>
            <a:xfrm rot="10800000" flipH="1" flipV="1">
              <a:off x="2862251" y="305456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>
              <a:off x="3319451" y="2845018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>
              <a:off x="3319449" y="1432142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0800000" flipH="1" flipV="1">
              <a:off x="2862248" y="122259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2737125" y="116003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2737125" y="2992006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 rot="2629581">
            <a:off x="6472201" y="3639683"/>
            <a:ext cx="2421731" cy="2501027"/>
            <a:chOff x="3657590" y="826722"/>
            <a:chExt cx="2421731" cy="2501027"/>
          </a:xfrm>
        </p:grpSpPr>
        <p:sp>
          <p:nvSpPr>
            <p:cNvPr id="137" name="Arc 136"/>
            <p:cNvSpPr/>
            <p:nvPr/>
          </p:nvSpPr>
          <p:spPr>
            <a:xfrm>
              <a:off x="3914775" y="1668535"/>
              <a:ext cx="1350314" cy="1350314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Arc 137"/>
            <p:cNvSpPr/>
            <p:nvPr/>
          </p:nvSpPr>
          <p:spPr>
            <a:xfrm>
              <a:off x="3786187" y="1238771"/>
              <a:ext cx="1864519" cy="2088978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Arc 138"/>
            <p:cNvSpPr/>
            <p:nvPr/>
          </p:nvSpPr>
          <p:spPr>
            <a:xfrm>
              <a:off x="3657590" y="826722"/>
              <a:ext cx="2421731" cy="2501027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Rectangle 140"/>
          <p:cNvSpPr/>
          <p:nvPr/>
        </p:nvSpPr>
        <p:spPr>
          <a:xfrm rot="2700000">
            <a:off x="5074017" y="4683179"/>
            <a:ext cx="402824" cy="40282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5152694" y="461095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3" name="Title 1"/>
          <p:cNvSpPr txBox="1">
            <a:spLocks/>
          </p:cNvSpPr>
          <p:nvPr/>
        </p:nvSpPr>
        <p:spPr>
          <a:xfrm>
            <a:off x="5152694" y="486994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4" name="Straight Connector 143"/>
          <p:cNvCxnSpPr/>
          <p:nvPr/>
        </p:nvCxnSpPr>
        <p:spPr>
          <a:xfrm rot="16200000" flipV="1">
            <a:off x="5043328" y="4381961"/>
            <a:ext cx="45720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6200000" flipV="1">
            <a:off x="5044122" y="5397634"/>
            <a:ext cx="457200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 flipH="1" flipV="1">
            <a:off x="4947222" y="4270043"/>
            <a:ext cx="6486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 flipV="1">
            <a:off x="5271531" y="394573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 flipH="1">
            <a:off x="5938283" y="388317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10800000" flipV="1">
            <a:off x="5271530" y="5821053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 flipH="1">
            <a:off x="5938285" y="575849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 rot="16200000">
            <a:off x="3223251" y="4741362"/>
            <a:ext cx="993775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37125" y="5785938"/>
            <a:ext cx="9648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>
            <a:off x="3510587" y="557638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>
            <a:off x="3510585" y="41635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718956" y="3953961"/>
            <a:ext cx="10011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612005" y="38914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612005" y="572337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4101576" y="3993391"/>
            <a:ext cx="1218941" cy="876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x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400" baseline="-250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100 x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400" baseline="-250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endParaRPr lang="en-US" sz="2400" i="1" baseline="-250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1,000 x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107505" y="3535849"/>
            <a:ext cx="2706293" cy="2531223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848726" y="3166517"/>
            <a:ext cx="122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“amplifier”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CEB364BE-26A4-0041-9D44-2F22C80F53FD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r>
              <a:rPr lang="en-US" dirty="0" smtClean="0"/>
              <a:t>MKSA units-cheat sheet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71550"/>
          <a:ext cx="8229600" cy="4993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r>
                        <a:rPr lang="en-US" baseline="0" dirty="0" smtClean="0"/>
                        <a:t> in terms of other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r>
                        <a:rPr lang="en-US" baseline="0" dirty="0" smtClean="0"/>
                        <a:t> in terms of MKSA base units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Hertz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-1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m-kg/s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kg/m-s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N-m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kg-m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kg-m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/s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Coulomb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kg-m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/A-s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Capacitance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C/V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-s</a:t>
                      </a:r>
                      <a:r>
                        <a:rPr lang="en-US" baseline="30000" dirty="0" smtClean="0"/>
                        <a:t>4</a:t>
                      </a:r>
                      <a:r>
                        <a:rPr lang="en-US" dirty="0" smtClean="0"/>
                        <a:t>/kg-m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Symbol" pitchFamily="18" charset="2"/>
                        </a:rPr>
                        <a:t>W</a:t>
                      </a:r>
                      <a:endParaRPr lang="en-US" baseline="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kg-m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/A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-s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Siemens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-s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/kg-m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Inductance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Henry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kg-m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/A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-s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65CBA39B-452F-7B40-8492-8D5E198D0513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C74B79AE-1D66-7849-B1EB-A43F85D4418E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2706985" y="1732358"/>
            <a:ext cx="160687" cy="1414811"/>
            <a:chOff x="4491655" y="3124200"/>
            <a:chExt cx="160687" cy="1414811"/>
          </a:xfrm>
        </p:grpSpPr>
        <p:grpSp>
          <p:nvGrpSpPr>
            <p:cNvPr id="72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1699637" y="14124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1684691" y="32555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2120045" y="344017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2577245" y="323062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2577243" y="181775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2120042" y="160820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994911" y="154563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994911" y="33776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917448" y="1624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24843" y="30652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92" name="Group 100"/>
          <p:cNvGrpSpPr/>
          <p:nvPr/>
        </p:nvGrpSpPr>
        <p:grpSpPr>
          <a:xfrm>
            <a:off x="2529072" y="1421450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2180041" y="74177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886200" y="1209980"/>
            <a:ext cx="4121989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x R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67195" y="2456398"/>
            <a:ext cx="272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Resistance units: Ohms [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]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800599" y="3070848"/>
            <a:ext cx="388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circuit:</a:t>
            </a:r>
          </a:p>
          <a:p>
            <a:r>
              <a:rPr lang="en-US" dirty="0" smtClean="0"/>
              <a:t>(Voltage source in series with resistor.)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2529072" y="20911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D04E1CD5-FBB3-7143-A389-2EB8949B0E0B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 problem: Resistors in parallel.</a:t>
            </a:r>
            <a:endParaRPr lang="en-US" sz="2000" dirty="0"/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279589" y="1796478"/>
            <a:ext cx="793630" cy="444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rot="16200000" flipH="1">
            <a:off x="4260376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7" name="Title 1"/>
          <p:cNvSpPr txBox="1">
            <a:spLocks/>
          </p:cNvSpPr>
          <p:nvPr/>
        </p:nvSpPr>
        <p:spPr>
          <a:xfrm>
            <a:off x="3826915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316107" y="1431890"/>
            <a:ext cx="32844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5455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all the currents and voltages in this circuit. (instructor).</a:t>
            </a:r>
            <a:endParaRPr lang="en-US" sz="1600" dirty="0"/>
          </a:p>
        </p:txBody>
      </p:sp>
      <p:grpSp>
        <p:nvGrpSpPr>
          <p:cNvPr id="3" name="Group 39"/>
          <p:cNvGrpSpPr/>
          <p:nvPr/>
        </p:nvGrpSpPr>
        <p:grpSpPr>
          <a:xfrm>
            <a:off x="2537181" y="143189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8"/>
          <p:cNvGrpSpPr/>
          <p:nvPr/>
        </p:nvGrpSpPr>
        <p:grpSpPr>
          <a:xfrm>
            <a:off x="3472925" y="1431885"/>
            <a:ext cx="160687" cy="1414811"/>
            <a:chOff x="4491663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0"/>
          <p:cNvGrpSpPr/>
          <p:nvPr/>
        </p:nvGrpSpPr>
        <p:grpSpPr>
          <a:xfrm>
            <a:off x="4520233" y="1431885"/>
            <a:ext cx="160687" cy="1414811"/>
            <a:chOff x="4491663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Oval 120"/>
          <p:cNvSpPr/>
          <p:nvPr/>
        </p:nvSpPr>
        <p:spPr>
          <a:xfrm>
            <a:off x="1073219" y="181604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itle 1"/>
          <p:cNvSpPr txBox="1">
            <a:spLocks/>
          </p:cNvSpPr>
          <p:nvPr/>
        </p:nvSpPr>
        <p:spPr>
          <a:xfrm>
            <a:off x="1196475" y="177724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3" name="Title 1"/>
          <p:cNvSpPr txBox="1">
            <a:spLocks/>
          </p:cNvSpPr>
          <p:nvPr/>
        </p:nvSpPr>
        <p:spPr>
          <a:xfrm>
            <a:off x="1196475" y="203623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rot="5400000" flipH="1" flipV="1">
            <a:off x="1046770" y="2574256"/>
            <a:ext cx="5448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1124031" y="1623965"/>
            <a:ext cx="384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0800000">
            <a:off x="1319211" y="2846701"/>
            <a:ext cx="32813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16200000" flipH="1">
            <a:off x="3237054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803593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 rot="16200000" flipH="1">
            <a:off x="2262261" y="165049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Title 1"/>
          <p:cNvSpPr txBox="1">
            <a:spLocks/>
          </p:cNvSpPr>
          <p:nvPr/>
        </p:nvSpPr>
        <p:spPr>
          <a:xfrm>
            <a:off x="1828800" y="1427161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6" name="Straight Arrow Connector 135"/>
          <p:cNvCxnSpPr/>
          <p:nvPr/>
        </p:nvCxnSpPr>
        <p:spPr>
          <a:xfrm rot="10800000" flipH="1">
            <a:off x="1668782" y="122761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7" name="Title 1"/>
          <p:cNvSpPr txBox="1">
            <a:spLocks/>
          </p:cNvSpPr>
          <p:nvPr/>
        </p:nvSpPr>
        <p:spPr>
          <a:xfrm>
            <a:off x="1241777" y="83820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8" name="Title 1"/>
          <p:cNvSpPr txBox="1">
            <a:spLocks/>
          </p:cNvSpPr>
          <p:nvPr/>
        </p:nvSpPr>
        <p:spPr>
          <a:xfrm rot="16200000">
            <a:off x="1914114" y="1956170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=2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3" name="Title 1"/>
          <p:cNvSpPr txBox="1">
            <a:spLocks/>
          </p:cNvSpPr>
          <p:nvPr/>
        </p:nvSpPr>
        <p:spPr>
          <a:xfrm rot="16200000">
            <a:off x="2863114" y="1996732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=2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4" name="Title 1"/>
          <p:cNvSpPr txBox="1">
            <a:spLocks/>
          </p:cNvSpPr>
          <p:nvPr/>
        </p:nvSpPr>
        <p:spPr>
          <a:xfrm rot="16200000">
            <a:off x="3829547" y="1943949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=2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 flipH="1">
            <a:off x="1020832" y="11430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 flipH="1">
            <a:off x="1005886" y="2667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2717BA05-F6E9-0749-B524-2DEE54C60E4F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 problem: Resistors in parallel.</a:t>
            </a:r>
            <a:endParaRPr lang="en-US" sz="2000" dirty="0"/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279589" y="1796478"/>
            <a:ext cx="793630" cy="444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V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rot="16200000" flipH="1">
            <a:off x="4260376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7" name="Title 1"/>
          <p:cNvSpPr txBox="1">
            <a:spLocks/>
          </p:cNvSpPr>
          <p:nvPr/>
        </p:nvSpPr>
        <p:spPr>
          <a:xfrm>
            <a:off x="3826915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316107" y="1431890"/>
            <a:ext cx="32844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5410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all the currents and voltages in this circuit. (students).</a:t>
            </a:r>
            <a:endParaRPr lang="en-US" sz="1600" dirty="0"/>
          </a:p>
        </p:txBody>
      </p:sp>
      <p:grpSp>
        <p:nvGrpSpPr>
          <p:cNvPr id="5" name="Group 58"/>
          <p:cNvGrpSpPr/>
          <p:nvPr/>
        </p:nvGrpSpPr>
        <p:grpSpPr>
          <a:xfrm>
            <a:off x="3472925" y="1431885"/>
            <a:ext cx="160687" cy="1414811"/>
            <a:chOff x="4491663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0"/>
          <p:cNvGrpSpPr/>
          <p:nvPr/>
        </p:nvGrpSpPr>
        <p:grpSpPr>
          <a:xfrm>
            <a:off x="4520233" y="1431885"/>
            <a:ext cx="160687" cy="1414811"/>
            <a:chOff x="4491663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Oval 120"/>
          <p:cNvSpPr/>
          <p:nvPr/>
        </p:nvSpPr>
        <p:spPr>
          <a:xfrm>
            <a:off x="1073219" y="181604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itle 1"/>
          <p:cNvSpPr txBox="1">
            <a:spLocks/>
          </p:cNvSpPr>
          <p:nvPr/>
        </p:nvSpPr>
        <p:spPr>
          <a:xfrm>
            <a:off x="1196475" y="177724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3" name="Title 1"/>
          <p:cNvSpPr txBox="1">
            <a:spLocks/>
          </p:cNvSpPr>
          <p:nvPr/>
        </p:nvSpPr>
        <p:spPr>
          <a:xfrm>
            <a:off x="1196475" y="203623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rot="5400000" flipH="1" flipV="1">
            <a:off x="1046770" y="2574256"/>
            <a:ext cx="5448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1124031" y="1623965"/>
            <a:ext cx="384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0800000">
            <a:off x="1319211" y="2846701"/>
            <a:ext cx="32813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16200000" flipH="1">
            <a:off x="3237054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803593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6" name="Straight Arrow Connector 135"/>
          <p:cNvCxnSpPr/>
          <p:nvPr/>
        </p:nvCxnSpPr>
        <p:spPr>
          <a:xfrm rot="10800000" flipH="1">
            <a:off x="1668782" y="122761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7" name="Title 1"/>
          <p:cNvSpPr txBox="1">
            <a:spLocks/>
          </p:cNvSpPr>
          <p:nvPr/>
        </p:nvSpPr>
        <p:spPr>
          <a:xfrm>
            <a:off x="1241777" y="83820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9" name="Title 1"/>
          <p:cNvSpPr txBox="1">
            <a:spLocks/>
          </p:cNvSpPr>
          <p:nvPr/>
        </p:nvSpPr>
        <p:spPr>
          <a:xfrm rot="16200000">
            <a:off x="2982292" y="2023892"/>
            <a:ext cx="739209" cy="455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5029200" y="1346004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=2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 rot="16200000">
            <a:off x="4003811" y="2051638"/>
            <a:ext cx="739209" cy="455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87948" y="3276600"/>
            <a:ext cx="944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a) Find i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251986" y="3945523"/>
            <a:ext cx="918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b) Find i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251986" y="4648200"/>
            <a:ext cx="898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c) Find i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234434" y="5486400"/>
            <a:ext cx="1051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d) Find </a:t>
            </a:r>
            <a:r>
              <a:rPr lang="en-US" sz="1600" dirty="0" err="1" smtClean="0"/>
              <a:t>R</a:t>
            </a:r>
            <a:r>
              <a:rPr lang="en-US" sz="1600" baseline="-25000" dirty="0" err="1" smtClean="0"/>
              <a:t>eq</a:t>
            </a:r>
            <a:endParaRPr lang="en-US" sz="1600" baseline="-25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7F9ABC32-1FB5-5644-82FD-9428FDD02036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Generalize: N resistors in parallel.</a:t>
            </a:r>
            <a:endParaRPr lang="en-US" sz="2000" dirty="0"/>
          </a:p>
        </p:txBody>
      </p:sp>
      <p:cxnSp>
        <p:nvCxnSpPr>
          <p:cNvPr id="76" name="Straight Arrow Connector 75"/>
          <p:cNvCxnSpPr/>
          <p:nvPr/>
        </p:nvCxnSpPr>
        <p:spPr>
          <a:xfrm rot="16200000" flipH="1">
            <a:off x="4260376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7" name="Title 1"/>
          <p:cNvSpPr txBox="1">
            <a:spLocks/>
          </p:cNvSpPr>
          <p:nvPr/>
        </p:nvSpPr>
        <p:spPr>
          <a:xfrm>
            <a:off x="3826915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316107" y="1431890"/>
            <a:ext cx="32844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2537181" y="1431890"/>
            <a:ext cx="160687" cy="1414811"/>
            <a:chOff x="4491655" y="3124200"/>
            <a:chExt cx="160687" cy="1414811"/>
          </a:xfrm>
        </p:grpSpPr>
        <p:grpSp>
          <p:nvGrpSpPr>
            <p:cNvPr id="4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472925" y="1431885"/>
            <a:ext cx="160687" cy="1414811"/>
            <a:chOff x="4491663" y="3124200"/>
            <a:chExt cx="160687" cy="1414811"/>
          </a:xfrm>
        </p:grpSpPr>
        <p:grpSp>
          <p:nvGrpSpPr>
            <p:cNvPr id="6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520233" y="1431885"/>
            <a:ext cx="160687" cy="1414811"/>
            <a:chOff x="4491663" y="3124200"/>
            <a:chExt cx="160687" cy="1414811"/>
          </a:xfrm>
        </p:grpSpPr>
        <p:grpSp>
          <p:nvGrpSpPr>
            <p:cNvPr id="9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Oval 120"/>
          <p:cNvSpPr/>
          <p:nvPr/>
        </p:nvSpPr>
        <p:spPr>
          <a:xfrm>
            <a:off x="1073219" y="181604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itle 1"/>
          <p:cNvSpPr txBox="1">
            <a:spLocks/>
          </p:cNvSpPr>
          <p:nvPr/>
        </p:nvSpPr>
        <p:spPr>
          <a:xfrm>
            <a:off x="1196475" y="177724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3" name="Title 1"/>
          <p:cNvSpPr txBox="1">
            <a:spLocks/>
          </p:cNvSpPr>
          <p:nvPr/>
        </p:nvSpPr>
        <p:spPr>
          <a:xfrm>
            <a:off x="1196475" y="2036235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rot="5400000" flipH="1" flipV="1">
            <a:off x="1046770" y="2574256"/>
            <a:ext cx="5448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1124031" y="1623965"/>
            <a:ext cx="384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0800000">
            <a:off x="1319211" y="2846701"/>
            <a:ext cx="32813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16200000" flipH="1">
            <a:off x="3237054" y="1655228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803593" y="143189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 rot="16200000" flipH="1">
            <a:off x="2262261" y="165049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Title 1"/>
          <p:cNvSpPr txBox="1">
            <a:spLocks/>
          </p:cNvSpPr>
          <p:nvPr/>
        </p:nvSpPr>
        <p:spPr>
          <a:xfrm>
            <a:off x="1828800" y="1427161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6" name="Straight Arrow Connector 135"/>
          <p:cNvCxnSpPr/>
          <p:nvPr/>
        </p:nvCxnSpPr>
        <p:spPr>
          <a:xfrm rot="10800000" flipH="1">
            <a:off x="1668782" y="122761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7" name="Title 1"/>
          <p:cNvSpPr txBox="1">
            <a:spLocks/>
          </p:cNvSpPr>
          <p:nvPr/>
        </p:nvSpPr>
        <p:spPr>
          <a:xfrm>
            <a:off x="1241777" y="83820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8" name="Title 1"/>
          <p:cNvSpPr txBox="1">
            <a:spLocks/>
          </p:cNvSpPr>
          <p:nvPr/>
        </p:nvSpPr>
        <p:spPr>
          <a:xfrm rot="16200000">
            <a:off x="1865472" y="1863432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3" name="Title 1"/>
          <p:cNvSpPr txBox="1">
            <a:spLocks/>
          </p:cNvSpPr>
          <p:nvPr/>
        </p:nvSpPr>
        <p:spPr>
          <a:xfrm rot="16200000">
            <a:off x="2782236" y="1976311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4" name="Title 1"/>
          <p:cNvSpPr txBox="1">
            <a:spLocks/>
          </p:cNvSpPr>
          <p:nvPr/>
        </p:nvSpPr>
        <p:spPr>
          <a:xfrm rot="16200000">
            <a:off x="3829547" y="1943949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 flipH="1">
            <a:off x="1020832" y="11430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 flipH="1">
            <a:off x="1005886" y="2667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153" name="Group 100"/>
          <p:cNvGrpSpPr/>
          <p:nvPr/>
        </p:nvGrpSpPr>
        <p:grpSpPr>
          <a:xfrm rot="5400000" flipH="1" flipV="1">
            <a:off x="1914976" y="3045823"/>
            <a:ext cx="517588" cy="498606"/>
            <a:chOff x="1835341" y="1760299"/>
            <a:chExt cx="517588" cy="498606"/>
          </a:xfrm>
        </p:grpSpPr>
        <p:cxnSp>
          <p:nvCxnSpPr>
            <p:cNvPr id="154" name="Straight Arrow Connector 153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6" name="Title 1"/>
          <p:cNvSpPr txBox="1">
            <a:spLocks/>
          </p:cNvSpPr>
          <p:nvPr/>
        </p:nvSpPr>
        <p:spPr>
          <a:xfrm>
            <a:off x="1073219" y="3036332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67" name="Title 1"/>
          <p:cNvSpPr txBox="1">
            <a:spLocks/>
          </p:cNvSpPr>
          <p:nvPr/>
        </p:nvSpPr>
        <p:spPr>
          <a:xfrm>
            <a:off x="279589" y="1796478"/>
            <a:ext cx="793630" cy="444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CDD813E0-9A0E-8E40-9134-B50CB6F05BFD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Current</a:t>
            </a:r>
          </a:p>
          <a:p>
            <a:r>
              <a:rPr lang="en-US" dirty="0" smtClean="0"/>
              <a:t>Voltage</a:t>
            </a:r>
          </a:p>
          <a:p>
            <a:r>
              <a:rPr lang="en-US" dirty="0" smtClean="0"/>
              <a:t>Power</a:t>
            </a:r>
          </a:p>
          <a:p>
            <a:pPr>
              <a:buNone/>
            </a:pPr>
            <a:r>
              <a:rPr lang="en-US" dirty="0" smtClean="0"/>
              <a:t>Today: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Power (sink/source)</a:t>
            </a:r>
          </a:p>
          <a:p>
            <a:pPr lvl="1"/>
            <a:r>
              <a:rPr lang="en-US" dirty="0" smtClean="0"/>
              <a:t>Current (</a:t>
            </a:r>
            <a:r>
              <a:rPr lang="en-US" dirty="0" err="1" smtClean="0"/>
              <a:t>postive</a:t>
            </a:r>
            <a:r>
              <a:rPr lang="en-US" dirty="0" smtClean="0"/>
              <a:t>/negative)</a:t>
            </a:r>
          </a:p>
          <a:p>
            <a:pPr lvl="1"/>
            <a:r>
              <a:rPr lang="en-US" dirty="0" smtClean="0"/>
              <a:t>Dependent sources</a:t>
            </a:r>
          </a:p>
          <a:p>
            <a:r>
              <a:rPr lang="en-US" dirty="0" smtClean="0"/>
              <a:t>Resistors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04EB8962-8075-1245-BB1E-01A34E531344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 problem:</a:t>
            </a:r>
            <a:endParaRPr lang="en-US" sz="2000" dirty="0"/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316110" y="1431890"/>
            <a:ext cx="31034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2134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</a:t>
            </a:r>
            <a:r>
              <a:rPr lang="en-US" sz="1600" dirty="0" err="1" smtClean="0"/>
              <a:t>sudents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grpSp>
        <p:nvGrpSpPr>
          <p:cNvPr id="3" name="Group 39"/>
          <p:cNvGrpSpPr/>
          <p:nvPr/>
        </p:nvGrpSpPr>
        <p:grpSpPr>
          <a:xfrm>
            <a:off x="2537181" y="143189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8"/>
          <p:cNvGrpSpPr/>
          <p:nvPr/>
        </p:nvGrpSpPr>
        <p:grpSpPr>
          <a:xfrm>
            <a:off x="3472925" y="1431885"/>
            <a:ext cx="160687" cy="1414811"/>
            <a:chOff x="4491663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Connector 128"/>
          <p:cNvCxnSpPr/>
          <p:nvPr/>
        </p:nvCxnSpPr>
        <p:spPr>
          <a:xfrm rot="10800000">
            <a:off x="1319211" y="2846701"/>
            <a:ext cx="31003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itle 1"/>
          <p:cNvSpPr txBox="1">
            <a:spLocks/>
          </p:cNvSpPr>
          <p:nvPr/>
        </p:nvSpPr>
        <p:spPr>
          <a:xfrm rot="16200000">
            <a:off x="1865472" y="1863432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 flipH="1">
            <a:off x="869469" y="112194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 flipH="1">
            <a:off x="887597" y="2667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9" name="Group 100"/>
          <p:cNvGrpSpPr/>
          <p:nvPr/>
        </p:nvGrpSpPr>
        <p:grpSpPr>
          <a:xfrm rot="5400000" flipH="1" flipV="1">
            <a:off x="512735" y="2212069"/>
            <a:ext cx="517588" cy="498606"/>
            <a:chOff x="1835341" y="1760299"/>
            <a:chExt cx="517588" cy="498606"/>
          </a:xfrm>
        </p:grpSpPr>
        <p:cxnSp>
          <p:nvCxnSpPr>
            <p:cNvPr id="154" name="Straight Arrow Connector 153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6" name="Title 1"/>
          <p:cNvSpPr txBox="1">
            <a:spLocks/>
          </p:cNvSpPr>
          <p:nvPr/>
        </p:nvSpPr>
        <p:spPr>
          <a:xfrm>
            <a:off x="402204" y="1643944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1194091" y="13716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194091" y="280000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 rot="16200000">
            <a:off x="2782236" y="1879545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grpSp>
        <p:nvGrpSpPr>
          <p:cNvPr id="117" name="Group 58"/>
          <p:cNvGrpSpPr/>
          <p:nvPr/>
        </p:nvGrpSpPr>
        <p:grpSpPr>
          <a:xfrm>
            <a:off x="4339257" y="1427132"/>
            <a:ext cx="160687" cy="1414811"/>
            <a:chOff x="4491663" y="3124200"/>
            <a:chExt cx="160687" cy="1414811"/>
          </a:xfrm>
        </p:grpSpPr>
        <p:grpSp>
          <p:nvGrpSpPr>
            <p:cNvPr id="120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 rot="16200000">
            <a:off x="3648571" y="1898937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F91F83C3-3775-F24A-A32E-5CA5E742EFB2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Important practical example:</a:t>
            </a:r>
            <a:endParaRPr lang="en-US" sz="2000" dirty="0"/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316108" y="1431890"/>
            <a:ext cx="2237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2297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grpSp>
        <p:nvGrpSpPr>
          <p:cNvPr id="3" name="Group 39"/>
          <p:cNvGrpSpPr/>
          <p:nvPr/>
        </p:nvGrpSpPr>
        <p:grpSpPr>
          <a:xfrm>
            <a:off x="2537181" y="143189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8"/>
          <p:cNvGrpSpPr/>
          <p:nvPr/>
        </p:nvGrpSpPr>
        <p:grpSpPr>
          <a:xfrm>
            <a:off x="3472925" y="1431885"/>
            <a:ext cx="160687" cy="1414811"/>
            <a:chOff x="4491663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1375644" y="2971804"/>
                <a:ext cx="1820722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Connector 128"/>
          <p:cNvCxnSpPr/>
          <p:nvPr/>
        </p:nvCxnSpPr>
        <p:spPr>
          <a:xfrm rot="10800000">
            <a:off x="1319211" y="2846701"/>
            <a:ext cx="22338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itle 1"/>
          <p:cNvSpPr txBox="1">
            <a:spLocks/>
          </p:cNvSpPr>
          <p:nvPr/>
        </p:nvSpPr>
        <p:spPr>
          <a:xfrm rot="16200000">
            <a:off x="1865472" y="1863432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M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 flipH="1">
            <a:off x="869469" y="112194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 flipH="1">
            <a:off x="887597" y="2667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7" name="Group 100"/>
          <p:cNvGrpSpPr/>
          <p:nvPr/>
        </p:nvGrpSpPr>
        <p:grpSpPr>
          <a:xfrm rot="5400000" flipH="1" flipV="1">
            <a:off x="512735" y="2212069"/>
            <a:ext cx="517588" cy="498606"/>
            <a:chOff x="1835341" y="1760299"/>
            <a:chExt cx="517588" cy="498606"/>
          </a:xfrm>
        </p:grpSpPr>
        <p:cxnSp>
          <p:nvCxnSpPr>
            <p:cNvPr id="154" name="Straight Arrow Connector 153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6" name="Title 1"/>
          <p:cNvSpPr txBox="1">
            <a:spLocks/>
          </p:cNvSpPr>
          <p:nvPr/>
        </p:nvSpPr>
        <p:spPr>
          <a:xfrm>
            <a:off x="402204" y="1643944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1194091" y="13716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194091" y="280000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 rot="16200000">
            <a:off x="2782236" y="1879545"/>
            <a:ext cx="910176" cy="471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7EAB12FF-9942-F34E-BCB6-BF3E96F7BF2E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2788CFF9-D20F-BB4D-854A-5DFB2C736123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4648200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2DCF0C5C-7E82-0743-A250-F535235F7868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2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764474" y="115085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764474" y="2510824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751063" y="282936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751063" y="163505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5400000" flipH="1" flipV="1">
            <a:off x="692240" y="3925635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878221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38200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872611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49" name="Straight Arrow Connector 148"/>
          <p:cNvCxnSpPr/>
          <p:nvPr/>
        </p:nvCxnSpPr>
        <p:spPr>
          <a:xfrm rot="16200000" flipH="1">
            <a:off x="504624" y="117738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0" name="Title 1"/>
          <p:cNvSpPr txBox="1">
            <a:spLocks/>
          </p:cNvSpPr>
          <p:nvPr/>
        </p:nvSpPr>
        <p:spPr>
          <a:xfrm>
            <a:off x="71163" y="954051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 rot="16200000" flipH="1">
            <a:off x="463657" y="2597517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2" name="Title 1"/>
          <p:cNvSpPr txBox="1">
            <a:spLocks/>
          </p:cNvSpPr>
          <p:nvPr/>
        </p:nvSpPr>
        <p:spPr>
          <a:xfrm>
            <a:off x="30196" y="2374179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5C093F90-7B3A-004E-8D89-DF8DEE2E79E1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909168" y="60960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909168" y="1969566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895757" y="22881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895757" y="10938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52"/>
          <p:cNvGrpSpPr/>
          <p:nvPr/>
        </p:nvGrpSpPr>
        <p:grpSpPr>
          <a:xfrm rot="5400000">
            <a:off x="586916" y="3859037"/>
            <a:ext cx="805211" cy="160687"/>
            <a:chOff x="457201" y="2514600"/>
            <a:chExt cx="9144001" cy="1824765"/>
          </a:xfrm>
        </p:grpSpPr>
        <p:cxnSp>
          <p:nvCxnSpPr>
            <p:cNvPr id="78" name="Straight Connector 77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5400000" flipH="1" flipV="1">
            <a:off x="836934" y="3384377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837645" y="4494388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895757" y="35505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739144" y="4897699"/>
            <a:ext cx="50182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 rot="5400000">
            <a:off x="586918" y="5580060"/>
            <a:ext cx="805211" cy="160687"/>
            <a:chOff x="457201" y="2514600"/>
            <a:chExt cx="9144001" cy="1824765"/>
          </a:xfrm>
        </p:grpSpPr>
        <p:cxnSp>
          <p:nvCxnSpPr>
            <p:cNvPr id="96" name="Straight Connector 95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/>
          <p:cNvCxnSpPr/>
          <p:nvPr/>
        </p:nvCxnSpPr>
        <p:spPr>
          <a:xfrm rot="5400000" flipH="1" flipV="1">
            <a:off x="934740" y="5203206"/>
            <a:ext cx="109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837645" y="6215411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itle 1"/>
          <p:cNvSpPr txBox="1">
            <a:spLocks/>
          </p:cNvSpPr>
          <p:nvPr/>
        </p:nvSpPr>
        <p:spPr>
          <a:xfrm>
            <a:off x="895757" y="527154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941680" y="4844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941680" y="63678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667000" y="288811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733800" y="2645351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769375" y="252023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769375" y="406016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4038600" y="29771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62600" y="2734578"/>
          <a:ext cx="2168865" cy="131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" imgW="711000" imgH="431640" progId="Equation.3">
                  <p:embed/>
                </p:oleObj>
              </mc:Choice>
              <mc:Fallback>
                <p:oleObj name="Equation" r:id="rId4" imgW="711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34578"/>
                        <a:ext cx="2168865" cy="131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FCA7B74C-218B-6042-8CC6-F231E28481B3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4335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9263" y="34080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909168" y="1099789"/>
            <a:ext cx="160687" cy="1414811"/>
            <a:chOff x="4491655" y="3124200"/>
            <a:chExt cx="160687" cy="1414811"/>
          </a:xfrm>
        </p:grpSpPr>
        <p:grpSp>
          <p:nvGrpSpPr>
            <p:cNvPr id="4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909168" y="2177929"/>
            <a:ext cx="160687" cy="1414811"/>
            <a:chOff x="4491655" y="3124200"/>
            <a:chExt cx="160687" cy="1414811"/>
          </a:xfrm>
        </p:grpSpPr>
        <p:grpSp>
          <p:nvGrpSpPr>
            <p:cNvPr id="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itle 1"/>
          <p:cNvSpPr txBox="1">
            <a:spLocks/>
          </p:cNvSpPr>
          <p:nvPr/>
        </p:nvSpPr>
        <p:spPr>
          <a:xfrm>
            <a:off x="909174" y="145859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1038631" y="260350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824237" y="39298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70143" y="645182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990048" y="4143540"/>
            <a:ext cx="160687" cy="1414811"/>
            <a:chOff x="4491655" y="3124200"/>
            <a:chExt cx="160687" cy="1414811"/>
          </a:xfrm>
        </p:grpSpPr>
        <p:grpSp>
          <p:nvGrpSpPr>
            <p:cNvPr id="83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Straight Connector 8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990048" y="5221680"/>
            <a:ext cx="160687" cy="1414811"/>
            <a:chOff x="4491655" y="3124200"/>
            <a:chExt cx="160687" cy="1414811"/>
          </a:xfrm>
        </p:grpSpPr>
        <p:grpSp>
          <p:nvGrpSpPr>
            <p:cNvPr id="9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itle 1"/>
          <p:cNvSpPr txBox="1">
            <a:spLocks/>
          </p:cNvSpPr>
          <p:nvPr/>
        </p:nvSpPr>
        <p:spPr>
          <a:xfrm>
            <a:off x="990054" y="450234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3" name="Title 1"/>
          <p:cNvSpPr txBox="1">
            <a:spLocks/>
          </p:cNvSpPr>
          <p:nvPr/>
        </p:nvSpPr>
        <p:spPr>
          <a:xfrm>
            <a:off x="1119511" y="564726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M</a:t>
            </a:r>
            <a:r>
              <a:rPr lang="en-US" sz="2400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87948" y="3760529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1DC02774-8575-4E4A-B6AF-428BA2460B00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08C3D3C0-81C8-7942-8038-D5663AB6397F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1121127" y="4485743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121127" y="3263590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5460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257364" y="3167261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1" name="Date Placeholder 70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A9049711-6E48-A74C-9A12-B1972623B81D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75" name="Group 18"/>
          <p:cNvGrpSpPr/>
          <p:nvPr/>
        </p:nvGrpSpPr>
        <p:grpSpPr>
          <a:xfrm rot="5400000">
            <a:off x="4011614" y="759279"/>
            <a:ext cx="1088673" cy="1414811"/>
            <a:chOff x="3581400" y="2645351"/>
            <a:chExt cx="1088673" cy="1414811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 rot="5400000">
            <a:off x="4011614" y="1689315"/>
            <a:ext cx="1088673" cy="1414811"/>
            <a:chOff x="3581400" y="2645351"/>
            <a:chExt cx="1088673" cy="1414811"/>
          </a:xfrm>
        </p:grpSpPr>
        <p:sp>
          <p:nvSpPr>
            <p:cNvPr id="9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97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 rot="5400000">
            <a:off x="2404145" y="1205543"/>
            <a:ext cx="1088673" cy="1414811"/>
            <a:chOff x="3581400" y="2645351"/>
            <a:chExt cx="1088673" cy="1414811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8" name="Straight Connector 127"/>
          <p:cNvCxnSpPr/>
          <p:nvPr/>
        </p:nvCxnSpPr>
        <p:spPr>
          <a:xfrm rot="5400000">
            <a:off x="3383166" y="1620294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4798338" y="1620655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 flipH="1" flipV="1">
            <a:off x="5263356" y="1601906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H="1" flipV="1">
            <a:off x="3655887" y="1601178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 rot="5400000">
            <a:off x="5981568" y="1197970"/>
            <a:ext cx="1088673" cy="1414811"/>
            <a:chOff x="3581400" y="2645351"/>
            <a:chExt cx="1088673" cy="1414811"/>
          </a:xfrm>
        </p:grpSpPr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9" name="Group 39"/>
            <p:cNvGrpSpPr/>
            <p:nvPr/>
          </p:nvGrpSpPr>
          <p:grpSpPr>
            <a:xfrm>
              <a:off x="3733820" y="2645351"/>
              <a:ext cx="160687" cy="1414811"/>
              <a:chOff x="449167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4" name="TextBox 153"/>
          <p:cNvSpPr txBox="1"/>
          <p:nvPr/>
        </p:nvSpPr>
        <p:spPr>
          <a:xfrm>
            <a:off x="187948" y="645570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257BB5B1-200B-1E45-A416-2880847D4E4D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Power: Source vs. sink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11165" y="203675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99945" y="3399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524143" y="2505299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1190449" y="1656272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68165" y="734726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44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107611" y="119550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 =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7340" y="192442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17340" y="375639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60540" y="2679181"/>
            <a:ext cx="678346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P &gt; 0 </a:t>
            </a:r>
          </a:p>
          <a:p>
            <a:pPr>
              <a:buFont typeface="Symbol"/>
              <a:buChar char="Þ"/>
            </a:pPr>
            <a:r>
              <a:rPr lang="en-US" sz="3200" dirty="0" smtClean="0"/>
              <a:t>“sink”: power delivered to element</a:t>
            </a:r>
          </a:p>
          <a:p>
            <a:r>
              <a:rPr lang="en-US" sz="3200" dirty="0" smtClean="0"/>
              <a:t>P &lt; 0 </a:t>
            </a:r>
          </a:p>
          <a:p>
            <a:pPr>
              <a:buFont typeface="Symbol"/>
              <a:buChar char="Þ"/>
            </a:pPr>
            <a:r>
              <a:rPr lang="en-US" sz="3200" dirty="0" smtClean="0"/>
              <a:t>“source”: power supplied by element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2142" y="20087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39537" y="344962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73203236-F97F-4D4A-9687-18FE03C2A0B1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1733989" y="1374293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2664025" y="1374293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 rot="16200000">
            <a:off x="677488" y="1776898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1966555" y="2789104"/>
            <a:ext cx="2601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67277" y="1374293"/>
            <a:ext cx="2597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2316490" y="2885433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4335726" y="1374293"/>
            <a:ext cx="1088673" cy="1414811"/>
            <a:chOff x="3581400" y="2645351"/>
            <a:chExt cx="1088673" cy="1414811"/>
          </a:xfrm>
        </p:grpSpPr>
        <p:sp>
          <p:nvSpPr>
            <p:cNvPr id="11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11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3" name="Group 132"/>
          <p:cNvGrpSpPr/>
          <p:nvPr/>
        </p:nvGrpSpPr>
        <p:grpSpPr>
          <a:xfrm>
            <a:off x="3475653" y="1374293"/>
            <a:ext cx="1088673" cy="1414811"/>
            <a:chOff x="3581400" y="2645351"/>
            <a:chExt cx="1088673" cy="1414811"/>
          </a:xfrm>
        </p:grpSpPr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5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136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1" name="Group 150"/>
          <p:cNvGrpSpPr/>
          <p:nvPr/>
        </p:nvGrpSpPr>
        <p:grpSpPr>
          <a:xfrm rot="16200000">
            <a:off x="717746" y="348456"/>
            <a:ext cx="1088673" cy="1414811"/>
            <a:chOff x="3581400" y="2645351"/>
            <a:chExt cx="1088673" cy="1414811"/>
          </a:xfrm>
        </p:grpSpPr>
        <p:sp>
          <p:nvSpPr>
            <p:cNvPr id="15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3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154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8" name="TextBox 167"/>
          <p:cNvSpPr txBox="1"/>
          <p:nvPr/>
        </p:nvSpPr>
        <p:spPr>
          <a:xfrm>
            <a:off x="187948" y="5115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37" name="Date Placeholder 36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C61D1DD3-E3F6-1B46-A314-85496A82DFDA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1A827102-103E-2D40-89B1-E2382B6F5892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2299411" y="1253279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2299411" y="2613245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2286000" y="29317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286000" y="1737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227177" y="4028056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28"/>
          <p:cNvGrpSpPr/>
          <p:nvPr/>
        </p:nvGrpSpPr>
        <p:grpSpPr>
          <a:xfrm>
            <a:off x="457200" y="1824215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703191" y="1253279"/>
            <a:ext cx="1676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63412" y="1586851"/>
            <a:ext cx="667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696986" y="4180456"/>
            <a:ext cx="3417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8383" y="3951856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380301" y="2668089"/>
            <a:ext cx="17345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268954" y="23710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3886200" y="29720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4114801" y="26055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114800" y="41148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257800" y="2798763"/>
          <a:ext cx="3175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1041120" imgH="431640" progId="Equation.3">
                  <p:embed/>
                </p:oleObj>
              </mc:Choice>
              <mc:Fallback>
                <p:oleObj name="Equation" r:id="rId3" imgW="10411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798763"/>
                        <a:ext cx="3175000" cy="131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30020" y="5257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important?</a:t>
            </a:r>
          </a:p>
          <a:p>
            <a:r>
              <a:rPr lang="en-US" dirty="0" smtClean="0"/>
              <a:t>Concept of source/load. (</a:t>
            </a:r>
            <a:r>
              <a:rPr lang="en-US" dirty="0" err="1" smtClean="0"/>
              <a:t>Thevenin</a:t>
            </a:r>
            <a:r>
              <a:rPr lang="en-US" dirty="0" smtClean="0"/>
              <a:t>…) </a:t>
            </a:r>
            <a:endParaRPr lang="en-US" dirty="0"/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F1BB4552-8C68-9A4F-B85B-F397510940C2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Source/load concept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DCFBFEFE-EB56-944E-ADF6-9136B0DCC6C3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5CDFE2F4-A1ED-5947-8C7C-651A5F6AED0C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760463D4-2BE4-8D47-9EA8-118AF63981E5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29712" y="1936483"/>
            <a:ext cx="849432" cy="565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noProof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79144" y="1274497"/>
            <a:ext cx="485775" cy="1889957"/>
            <a:chOff x="1576218" y="1143005"/>
            <a:chExt cx="485775" cy="1889957"/>
          </a:xfrm>
        </p:grpSpPr>
        <p:sp>
          <p:nvSpPr>
            <p:cNvPr id="11" name="Oval 10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 rot="16200000">
            <a:off x="810830" y="985189"/>
            <a:ext cx="517588" cy="498606"/>
            <a:chOff x="1835341" y="1760299"/>
            <a:chExt cx="517588" cy="498606"/>
          </a:xfrm>
        </p:grpSpPr>
        <p:cxnSp>
          <p:nvCxnSpPr>
            <p:cNvPr id="31" name="Straight Arrow Connector 30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476246" y="4035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I=5 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 rot="10800000">
            <a:off x="1325135" y="1217347"/>
            <a:ext cx="791871" cy="125120"/>
            <a:chOff x="3275304" y="799093"/>
            <a:chExt cx="791871" cy="125120"/>
          </a:xfrm>
        </p:grpSpPr>
        <p:cxnSp>
          <p:nvCxnSpPr>
            <p:cNvPr id="41" name="Straight Connector 40"/>
            <p:cNvCxnSpPr/>
            <p:nvPr/>
          </p:nvCxnSpPr>
          <p:spPr>
            <a:xfrm rot="10800000" flipH="1" flipV="1">
              <a:off x="3400425" y="861652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3275304" y="799093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 rot="10800000">
            <a:off x="1304789" y="3101894"/>
            <a:ext cx="791871" cy="125120"/>
            <a:chOff x="3275304" y="799093"/>
            <a:chExt cx="791871" cy="125120"/>
          </a:xfrm>
        </p:grpSpPr>
        <p:cxnSp>
          <p:nvCxnSpPr>
            <p:cNvPr id="49" name="Straight Connector 48"/>
            <p:cNvCxnSpPr/>
            <p:nvPr/>
          </p:nvCxnSpPr>
          <p:spPr>
            <a:xfrm rot="10800000" flipH="1" flipV="1">
              <a:off x="3400425" y="861652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3275304" y="799093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Title 110"/>
          <p:cNvSpPr>
            <a:spLocks noGrp="1"/>
          </p:cNvSpPr>
          <p:nvPr>
            <p:ph type="title"/>
          </p:nvPr>
        </p:nvSpPr>
        <p:spPr>
          <a:xfrm>
            <a:off x="457200" y="-280960"/>
            <a:ext cx="8229600" cy="932967"/>
          </a:xfrm>
        </p:spPr>
        <p:txBody>
          <a:bodyPr/>
          <a:lstStyle/>
          <a:p>
            <a:r>
              <a:rPr lang="en-US" i="1" dirty="0" smtClean="0"/>
              <a:t>“source”</a:t>
            </a:r>
            <a:endParaRPr lang="en-US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CA3CA1B5-926C-5A4D-95F9-183BAAA62C5E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29712" y="1936483"/>
            <a:ext cx="849432" cy="565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noProof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1079144" y="1274497"/>
            <a:ext cx="485775" cy="1889957"/>
            <a:chOff x="1576218" y="1143005"/>
            <a:chExt cx="485775" cy="1889957"/>
          </a:xfrm>
        </p:grpSpPr>
        <p:sp>
          <p:nvSpPr>
            <p:cNvPr id="11" name="Oval 10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9"/>
          <p:cNvGrpSpPr/>
          <p:nvPr/>
        </p:nvGrpSpPr>
        <p:grpSpPr>
          <a:xfrm rot="16200000">
            <a:off x="810830" y="985189"/>
            <a:ext cx="517588" cy="498606"/>
            <a:chOff x="1835341" y="1760299"/>
            <a:chExt cx="517588" cy="498606"/>
          </a:xfrm>
        </p:grpSpPr>
        <p:cxnSp>
          <p:nvCxnSpPr>
            <p:cNvPr id="31" name="Straight Arrow Connector 30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476246" y="4035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I=5 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 46"/>
          <p:cNvGrpSpPr/>
          <p:nvPr/>
        </p:nvGrpSpPr>
        <p:grpSpPr>
          <a:xfrm rot="10800000">
            <a:off x="1325135" y="1217347"/>
            <a:ext cx="791871" cy="125120"/>
            <a:chOff x="3275304" y="799093"/>
            <a:chExt cx="791871" cy="125120"/>
          </a:xfrm>
        </p:grpSpPr>
        <p:cxnSp>
          <p:nvCxnSpPr>
            <p:cNvPr id="41" name="Straight Connector 40"/>
            <p:cNvCxnSpPr/>
            <p:nvPr/>
          </p:nvCxnSpPr>
          <p:spPr>
            <a:xfrm rot="10800000" flipH="1" flipV="1">
              <a:off x="3400425" y="861652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3275304" y="799093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7"/>
          <p:cNvGrpSpPr/>
          <p:nvPr/>
        </p:nvGrpSpPr>
        <p:grpSpPr>
          <a:xfrm rot="10800000">
            <a:off x="1304789" y="3101894"/>
            <a:ext cx="791871" cy="125120"/>
            <a:chOff x="3275304" y="799093"/>
            <a:chExt cx="791871" cy="125120"/>
          </a:xfrm>
        </p:grpSpPr>
        <p:cxnSp>
          <p:nvCxnSpPr>
            <p:cNvPr id="49" name="Straight Connector 48"/>
            <p:cNvCxnSpPr/>
            <p:nvPr/>
          </p:nvCxnSpPr>
          <p:spPr>
            <a:xfrm rot="10800000" flipH="1" flipV="1">
              <a:off x="3400425" y="861652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3275304" y="799093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242268" y="1897688"/>
            <a:ext cx="202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Draw or think of as: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758751" y="107418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762477" y="29172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80"/>
          <p:cNvGrpSpPr/>
          <p:nvPr/>
        </p:nvGrpSpPr>
        <p:grpSpPr>
          <a:xfrm flipH="1">
            <a:off x="4838286" y="1207358"/>
            <a:ext cx="997928" cy="1957096"/>
            <a:chOff x="4838286" y="1493594"/>
            <a:chExt cx="997928" cy="1957096"/>
          </a:xfrm>
        </p:grpSpPr>
        <p:grpSp>
          <p:nvGrpSpPr>
            <p:cNvPr id="7" name="Group 28"/>
            <p:cNvGrpSpPr/>
            <p:nvPr/>
          </p:nvGrpSpPr>
          <p:grpSpPr>
            <a:xfrm rot="5400000">
              <a:off x="4522554" y="2074472"/>
              <a:ext cx="1831977" cy="795342"/>
              <a:chOff x="2009773" y="2063194"/>
              <a:chExt cx="1831977" cy="79534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Oval 71"/>
            <p:cNvSpPr/>
            <p:nvPr/>
          </p:nvSpPr>
          <p:spPr>
            <a:xfrm>
              <a:off x="4915749" y="149359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915749" y="332557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838286" y="157233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845681" y="301318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8" name="Group 81"/>
          <p:cNvGrpSpPr/>
          <p:nvPr/>
        </p:nvGrpSpPr>
        <p:grpSpPr>
          <a:xfrm rot="16200000">
            <a:off x="4708082" y="985192"/>
            <a:ext cx="517588" cy="498606"/>
            <a:chOff x="1835341" y="1760299"/>
            <a:chExt cx="517588" cy="498606"/>
          </a:xfrm>
        </p:grpSpPr>
        <p:cxnSp>
          <p:nvCxnSpPr>
            <p:cNvPr id="83" name="Straight Arrow Connector 8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5" name="Title 1"/>
          <p:cNvSpPr txBox="1">
            <a:spLocks/>
          </p:cNvSpPr>
          <p:nvPr/>
        </p:nvSpPr>
        <p:spPr>
          <a:xfrm>
            <a:off x="4447459" y="4035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I=5 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70937" y="838026"/>
            <a:ext cx="1803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10 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054025" y="1443517"/>
            <a:ext cx="2447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</a:t>
            </a:r>
            <a:r>
              <a:rPr lang="en-US" sz="2800" baseline="-25000" dirty="0" err="1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= </a:t>
            </a:r>
            <a:r>
              <a:rPr lang="en-US" sz="28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5 A</a:t>
            </a:r>
            <a:endParaRPr lang="en-US" sz="28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grpSp>
        <p:nvGrpSpPr>
          <p:cNvPr id="10" name="Group 107"/>
          <p:cNvGrpSpPr/>
          <p:nvPr/>
        </p:nvGrpSpPr>
        <p:grpSpPr>
          <a:xfrm flipH="1">
            <a:off x="4702627" y="4200792"/>
            <a:ext cx="1351398" cy="2310859"/>
            <a:chOff x="4717573" y="4200792"/>
            <a:chExt cx="1351398" cy="2310859"/>
          </a:xfrm>
        </p:grpSpPr>
        <p:sp>
          <p:nvSpPr>
            <p:cNvPr id="88" name="TextBox 87"/>
            <p:cNvSpPr txBox="1"/>
            <p:nvPr/>
          </p:nvSpPr>
          <p:spPr>
            <a:xfrm>
              <a:off x="5758751" y="429927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762477" y="614231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14" name="Group 89"/>
            <p:cNvGrpSpPr/>
            <p:nvPr/>
          </p:nvGrpSpPr>
          <p:grpSpPr>
            <a:xfrm flipH="1">
              <a:off x="4838286" y="4432449"/>
              <a:ext cx="997928" cy="1957096"/>
              <a:chOff x="4838286" y="1493594"/>
              <a:chExt cx="997928" cy="1957096"/>
            </a:xfrm>
          </p:grpSpPr>
          <p:grpSp>
            <p:nvGrpSpPr>
              <p:cNvPr id="15" name="Group 28"/>
              <p:cNvGrpSpPr/>
              <p:nvPr/>
            </p:nvGrpSpPr>
            <p:grpSpPr>
              <a:xfrm rot="5400000">
                <a:off x="4522556" y="2074474"/>
                <a:ext cx="1831977" cy="795342"/>
                <a:chOff x="2009773" y="2063194"/>
                <a:chExt cx="1831977" cy="795342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7" name="Straight Connector 96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Oval 91"/>
              <p:cNvSpPr/>
              <p:nvPr/>
            </p:nvSpPr>
            <p:spPr>
              <a:xfrm>
                <a:off x="4915749" y="1493594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4915749" y="3325570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838286" y="157233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845681" y="3013189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</p:grpSp>
        <p:grpSp>
          <p:nvGrpSpPr>
            <p:cNvPr id="16" name="Group 100"/>
            <p:cNvGrpSpPr/>
            <p:nvPr/>
          </p:nvGrpSpPr>
          <p:grpSpPr>
            <a:xfrm rot="16200000">
              <a:off x="4708082" y="4210283"/>
              <a:ext cx="517588" cy="498606"/>
              <a:chOff x="1835341" y="1760299"/>
              <a:chExt cx="517588" cy="498606"/>
            </a:xfrm>
          </p:grpSpPr>
          <p:cxnSp>
            <p:nvCxnSpPr>
              <p:cNvPr id="102" name="Straight Arrow Connector 101"/>
              <p:cNvCxnSpPr/>
              <p:nvPr/>
            </p:nvCxnSpPr>
            <p:spPr>
              <a:xfrm rot="16200000" flipH="1">
                <a:off x="2103627" y="2009603"/>
                <a:ext cx="498602" cy="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/>
              <p:nvPr/>
            </p:nvCxnSpPr>
            <p:spPr>
              <a:xfrm flipV="1">
                <a:off x="1835341" y="1760299"/>
                <a:ext cx="517586" cy="3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itle 1"/>
          <p:cNvSpPr txBox="1">
            <a:spLocks/>
          </p:cNvSpPr>
          <p:nvPr/>
        </p:nvSpPr>
        <p:spPr>
          <a:xfrm>
            <a:off x="5197977" y="3628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I=5 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370937" y="4063117"/>
            <a:ext cx="1803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10 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054025" y="4668608"/>
            <a:ext cx="2447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</a:t>
            </a:r>
            <a:r>
              <a:rPr lang="en-US" sz="2800" baseline="-25000" dirty="0" err="1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ab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= </a:t>
            </a:r>
            <a:r>
              <a:rPr lang="en-US" sz="28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5 A</a:t>
            </a:r>
            <a:endParaRPr lang="en-US" sz="28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838287" y="344392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as:</a:t>
            </a:r>
            <a:endParaRPr lang="en-US" dirty="0"/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476245" y="3813258"/>
            <a:ext cx="4119609" cy="2094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 =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4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sz="44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A) x (10 V) </a:t>
            </a: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50 W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1" name="Title 110"/>
          <p:cNvSpPr>
            <a:spLocks noGrp="1"/>
          </p:cNvSpPr>
          <p:nvPr>
            <p:ph type="title"/>
          </p:nvPr>
        </p:nvSpPr>
        <p:spPr>
          <a:xfrm>
            <a:off x="457200" y="-280960"/>
            <a:ext cx="8229600" cy="1143000"/>
          </a:xfrm>
        </p:spPr>
        <p:txBody>
          <a:bodyPr/>
          <a:lstStyle/>
          <a:p>
            <a:r>
              <a:rPr lang="en-US" i="1" dirty="0" smtClean="0"/>
              <a:t>“source”</a:t>
            </a:r>
            <a:endParaRPr lang="en-US" i="1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1525497F-740D-B54B-A333-4284BA402D17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87948" y="645570"/>
            <a:ext cx="5680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power absorbed or supplied by the element (instructor).</a:t>
            </a:r>
            <a:endParaRPr lang="en-US" sz="1600" dirty="0"/>
          </a:p>
        </p:txBody>
      </p:sp>
      <p:sp>
        <p:nvSpPr>
          <p:cNvPr id="111" name="Title 110"/>
          <p:cNvSpPr>
            <a:spLocks noGrp="1"/>
          </p:cNvSpPr>
          <p:nvPr>
            <p:ph type="title"/>
          </p:nvPr>
        </p:nvSpPr>
        <p:spPr>
          <a:xfrm>
            <a:off x="457200" y="-280960"/>
            <a:ext cx="8229600" cy="1143000"/>
          </a:xfrm>
        </p:spPr>
        <p:txBody>
          <a:bodyPr/>
          <a:lstStyle/>
          <a:p>
            <a:r>
              <a:rPr lang="en-US" i="1" dirty="0" smtClean="0"/>
              <a:t>Practice problems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 flipH="1">
            <a:off x="294617" y="134832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flipH="1">
            <a:off x="279671" y="31913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5" name="Group 89"/>
          <p:cNvGrpSpPr/>
          <p:nvPr/>
        </p:nvGrpSpPr>
        <p:grpSpPr>
          <a:xfrm>
            <a:off x="512428" y="1481499"/>
            <a:ext cx="997932" cy="1957096"/>
            <a:chOff x="4838286" y="1493594"/>
            <a:chExt cx="997932" cy="1957096"/>
          </a:xfrm>
        </p:grpSpPr>
        <p:grpSp>
          <p:nvGrpSpPr>
            <p:cNvPr id="71" name="Group 28"/>
            <p:cNvGrpSpPr/>
            <p:nvPr/>
          </p:nvGrpSpPr>
          <p:grpSpPr>
            <a:xfrm rot="5400000">
              <a:off x="4522558" y="2074476"/>
              <a:ext cx="1831977" cy="795342"/>
              <a:chOff x="2009773" y="2063194"/>
              <a:chExt cx="1831977" cy="795342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Oval 80"/>
            <p:cNvSpPr/>
            <p:nvPr/>
          </p:nvSpPr>
          <p:spPr>
            <a:xfrm>
              <a:off x="4915749" y="149359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915749" y="332557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38286" y="157233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845681" y="301318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66" name="Group 100"/>
          <p:cNvGrpSpPr/>
          <p:nvPr/>
        </p:nvGrpSpPr>
        <p:grpSpPr>
          <a:xfrm rot="10800000" flipH="1" flipV="1">
            <a:off x="1078861" y="1259337"/>
            <a:ext cx="517588" cy="498606"/>
            <a:chOff x="1835341" y="1760299"/>
            <a:chExt cx="517588" cy="498606"/>
          </a:xfrm>
        </p:grpSpPr>
        <p:cxnSp>
          <p:nvCxnSpPr>
            <p:cNvPr id="69" name="Straight Arrow Connector 68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4" name="Title 1"/>
          <p:cNvSpPr txBox="1">
            <a:spLocks/>
          </p:cNvSpPr>
          <p:nvPr/>
        </p:nvSpPr>
        <p:spPr>
          <a:xfrm>
            <a:off x="775021" y="67764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I=5 A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81772" y="2131846"/>
            <a:ext cx="1949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V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87948" y="3843832"/>
            <a:ext cx="5680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power absorbed or supplied by the element (instructor).</a:t>
            </a:r>
            <a:endParaRPr lang="en-US" sz="1600" dirty="0"/>
          </a:p>
        </p:txBody>
      </p:sp>
      <p:sp>
        <p:nvSpPr>
          <p:cNvPr id="120" name="TextBox 119"/>
          <p:cNvSpPr txBox="1"/>
          <p:nvPr/>
        </p:nvSpPr>
        <p:spPr>
          <a:xfrm flipH="1">
            <a:off x="294617" y="454658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 flipH="1">
            <a:off x="279671" y="638963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122" name="Group 89"/>
          <p:cNvGrpSpPr/>
          <p:nvPr/>
        </p:nvGrpSpPr>
        <p:grpSpPr>
          <a:xfrm>
            <a:off x="512428" y="4679761"/>
            <a:ext cx="997932" cy="1957096"/>
            <a:chOff x="4838286" y="1493594"/>
            <a:chExt cx="997932" cy="1957096"/>
          </a:xfrm>
        </p:grpSpPr>
        <p:grpSp>
          <p:nvGrpSpPr>
            <p:cNvPr id="123" name="Group 28"/>
            <p:cNvGrpSpPr/>
            <p:nvPr/>
          </p:nvGrpSpPr>
          <p:grpSpPr>
            <a:xfrm rot="5400000">
              <a:off x="4522560" y="2074478"/>
              <a:ext cx="1831977" cy="795342"/>
              <a:chOff x="2009773" y="2063194"/>
              <a:chExt cx="1831977" cy="795342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Oval 123"/>
            <p:cNvSpPr/>
            <p:nvPr/>
          </p:nvSpPr>
          <p:spPr>
            <a:xfrm>
              <a:off x="4915749" y="149359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4915749" y="332557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838286" y="157233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845681" y="301318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133" name="Group 100"/>
          <p:cNvGrpSpPr/>
          <p:nvPr/>
        </p:nvGrpSpPr>
        <p:grpSpPr>
          <a:xfrm rot="5400000" flipH="1">
            <a:off x="1069369" y="4509199"/>
            <a:ext cx="517588" cy="498606"/>
            <a:chOff x="1835341" y="1760299"/>
            <a:chExt cx="517588" cy="498606"/>
          </a:xfrm>
        </p:grpSpPr>
        <p:cxnSp>
          <p:nvCxnSpPr>
            <p:cNvPr id="134" name="Straight Arrow Connector 133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6" name="Title 1"/>
          <p:cNvSpPr txBox="1">
            <a:spLocks/>
          </p:cNvSpPr>
          <p:nvPr/>
        </p:nvSpPr>
        <p:spPr>
          <a:xfrm>
            <a:off x="837437" y="400907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I=10 A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381772" y="5330108"/>
            <a:ext cx="1949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+</a:t>
            </a:r>
            <a:r>
              <a:rPr lang="en-US" sz="20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V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3FBC277B-CB7F-DB4C-99B2-9689D995D74C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87948" y="645570"/>
            <a:ext cx="5428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power absorbed or supplied by the element (student).</a:t>
            </a:r>
            <a:endParaRPr lang="en-US" sz="1600" dirty="0"/>
          </a:p>
        </p:txBody>
      </p:sp>
      <p:sp>
        <p:nvSpPr>
          <p:cNvPr id="111" name="Title 110"/>
          <p:cNvSpPr>
            <a:spLocks noGrp="1"/>
          </p:cNvSpPr>
          <p:nvPr>
            <p:ph type="title"/>
          </p:nvPr>
        </p:nvSpPr>
        <p:spPr>
          <a:xfrm>
            <a:off x="457200" y="-280960"/>
            <a:ext cx="8229600" cy="1143000"/>
          </a:xfrm>
        </p:spPr>
        <p:txBody>
          <a:bodyPr/>
          <a:lstStyle/>
          <a:p>
            <a:r>
              <a:rPr lang="en-US" i="1" dirty="0" smtClean="0"/>
              <a:t>Practice problems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 flipH="1">
            <a:off x="294617" y="134832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flipH="1">
            <a:off x="279671" y="31913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2" name="Group 89"/>
          <p:cNvGrpSpPr/>
          <p:nvPr/>
        </p:nvGrpSpPr>
        <p:grpSpPr>
          <a:xfrm>
            <a:off x="512428" y="1481499"/>
            <a:ext cx="997932" cy="1957096"/>
            <a:chOff x="4838286" y="1493594"/>
            <a:chExt cx="997932" cy="1957096"/>
          </a:xfrm>
        </p:grpSpPr>
        <p:grpSp>
          <p:nvGrpSpPr>
            <p:cNvPr id="3" name="Group 28"/>
            <p:cNvGrpSpPr/>
            <p:nvPr/>
          </p:nvGrpSpPr>
          <p:grpSpPr>
            <a:xfrm rot="5400000">
              <a:off x="4522558" y="2074476"/>
              <a:ext cx="1831977" cy="795342"/>
              <a:chOff x="2009773" y="2063194"/>
              <a:chExt cx="1831977" cy="795342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Oval 80"/>
            <p:cNvSpPr/>
            <p:nvPr/>
          </p:nvSpPr>
          <p:spPr>
            <a:xfrm>
              <a:off x="4915749" y="149359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915749" y="332557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38286" y="157233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845681" y="301318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4" name="Group 100"/>
          <p:cNvGrpSpPr/>
          <p:nvPr/>
        </p:nvGrpSpPr>
        <p:grpSpPr>
          <a:xfrm rot="10800000" flipH="1" flipV="1">
            <a:off x="1078861" y="1259337"/>
            <a:ext cx="517588" cy="498606"/>
            <a:chOff x="1835341" y="1760299"/>
            <a:chExt cx="517588" cy="498606"/>
          </a:xfrm>
        </p:grpSpPr>
        <p:cxnSp>
          <p:nvCxnSpPr>
            <p:cNvPr id="69" name="Straight Arrow Connector 68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4" name="Title 1"/>
          <p:cNvSpPr txBox="1">
            <a:spLocks/>
          </p:cNvSpPr>
          <p:nvPr/>
        </p:nvSpPr>
        <p:spPr>
          <a:xfrm>
            <a:off x="775021" y="67764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I=10 A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81772" y="2131846"/>
            <a:ext cx="1949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+</a:t>
            </a:r>
            <a:r>
              <a:rPr lang="en-US" sz="20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V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87948" y="3843832"/>
            <a:ext cx="5428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power absorbed or supplied by the element (student).</a:t>
            </a:r>
            <a:endParaRPr lang="en-US" sz="1600" dirty="0"/>
          </a:p>
        </p:txBody>
      </p:sp>
      <p:sp>
        <p:nvSpPr>
          <p:cNvPr id="120" name="TextBox 119"/>
          <p:cNvSpPr txBox="1"/>
          <p:nvPr/>
        </p:nvSpPr>
        <p:spPr>
          <a:xfrm flipH="1">
            <a:off x="294617" y="454658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 flipH="1">
            <a:off x="279671" y="638963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5" name="Group 89"/>
          <p:cNvGrpSpPr/>
          <p:nvPr/>
        </p:nvGrpSpPr>
        <p:grpSpPr>
          <a:xfrm>
            <a:off x="512428" y="4679761"/>
            <a:ext cx="997932" cy="1957096"/>
            <a:chOff x="4838286" y="1493594"/>
            <a:chExt cx="997932" cy="1957096"/>
          </a:xfrm>
        </p:grpSpPr>
        <p:grpSp>
          <p:nvGrpSpPr>
            <p:cNvPr id="6" name="Group 28"/>
            <p:cNvGrpSpPr/>
            <p:nvPr/>
          </p:nvGrpSpPr>
          <p:grpSpPr>
            <a:xfrm rot="5400000">
              <a:off x="4522560" y="2074478"/>
              <a:ext cx="1831977" cy="795342"/>
              <a:chOff x="2009773" y="2063194"/>
              <a:chExt cx="1831977" cy="795342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Oval 123"/>
            <p:cNvSpPr/>
            <p:nvPr/>
          </p:nvSpPr>
          <p:spPr>
            <a:xfrm>
              <a:off x="4915749" y="149359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4915749" y="332557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838286" y="157233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845681" y="301318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7" name="Group 100"/>
          <p:cNvGrpSpPr/>
          <p:nvPr/>
        </p:nvGrpSpPr>
        <p:grpSpPr>
          <a:xfrm rot="5400000" flipH="1">
            <a:off x="1069369" y="4509199"/>
            <a:ext cx="517588" cy="498606"/>
            <a:chOff x="1835341" y="1760299"/>
            <a:chExt cx="517588" cy="498606"/>
          </a:xfrm>
        </p:grpSpPr>
        <p:cxnSp>
          <p:nvCxnSpPr>
            <p:cNvPr id="134" name="Straight Arrow Connector 133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6" name="Title 1"/>
          <p:cNvSpPr txBox="1">
            <a:spLocks/>
          </p:cNvSpPr>
          <p:nvPr/>
        </p:nvSpPr>
        <p:spPr>
          <a:xfrm>
            <a:off x="837437" y="400907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I=3 A</a:t>
            </a:r>
            <a:endParaRPr kumimoji="0" lang="en-US" sz="20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381772" y="5330108"/>
            <a:ext cx="1949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-</a:t>
            </a:r>
            <a:r>
              <a:rPr lang="en-US" sz="20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V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28605938-9BE6-D14F-B365-51F8EF577328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617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 problem: Current (positive/negative)</a:t>
            </a:r>
            <a:endParaRPr lang="en-US" sz="2000" dirty="0"/>
          </a:p>
        </p:txBody>
      </p:sp>
      <p:grpSp>
        <p:nvGrpSpPr>
          <p:cNvPr id="3" name="Group 79"/>
          <p:cNvGrpSpPr/>
          <p:nvPr/>
        </p:nvGrpSpPr>
        <p:grpSpPr>
          <a:xfrm>
            <a:off x="1081040" y="988026"/>
            <a:ext cx="258762" cy="1462882"/>
            <a:chOff x="1081040" y="988026"/>
            <a:chExt cx="258762" cy="1462882"/>
          </a:xfrm>
        </p:grpSpPr>
        <p:sp>
          <p:nvSpPr>
            <p:cNvPr id="36" name="Rectangle 35"/>
            <p:cNvSpPr/>
            <p:nvPr/>
          </p:nvSpPr>
          <p:spPr>
            <a:xfrm rot="5400000">
              <a:off x="898874" y="1590880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6200000">
              <a:off x="1001662" y="2241358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1001662" y="1197576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921816" y="1176619"/>
              <a:ext cx="32003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2" name="Title 1"/>
          <p:cNvSpPr txBox="1">
            <a:spLocks/>
          </p:cNvSpPr>
          <p:nvPr/>
        </p:nvSpPr>
        <p:spPr>
          <a:xfrm>
            <a:off x="228622" y="929287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+ 2A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 flipV="1">
            <a:off x="3205039" y="1416649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 rot="16200000" flipH="1">
            <a:off x="3290765" y="167699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7" idx="0"/>
          </p:cNvCxnSpPr>
          <p:nvPr/>
        </p:nvCxnSpPr>
        <p:spPr>
          <a:xfrm rot="16200000" flipH="1">
            <a:off x="3173684" y="2176666"/>
            <a:ext cx="5484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4"/>
          </p:cNvCxnSpPr>
          <p:nvPr/>
        </p:nvCxnSpPr>
        <p:spPr>
          <a:xfrm rot="5400000" flipH="1" flipV="1">
            <a:off x="3233615" y="1202337"/>
            <a:ext cx="42862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 rot="5400000">
            <a:off x="2057184" y="1590882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 rot="16200000">
            <a:off x="2159972" y="2241360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>
            <a:off x="2159972" y="119757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6200000" flipH="1">
            <a:off x="2081715" y="1176621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7" name="Title 1"/>
          <p:cNvSpPr txBox="1">
            <a:spLocks/>
          </p:cNvSpPr>
          <p:nvPr/>
        </p:nvSpPr>
        <p:spPr>
          <a:xfrm>
            <a:off x="1644109" y="938810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10800000">
            <a:off x="1211212" y="988025"/>
            <a:ext cx="22375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211212" y="2450908"/>
            <a:ext cx="22375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itle 1"/>
          <p:cNvSpPr txBox="1">
            <a:spLocks/>
          </p:cNvSpPr>
          <p:nvPr/>
        </p:nvSpPr>
        <p:spPr>
          <a:xfrm>
            <a:off x="3263810" y="938811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814" y="1474594"/>
            <a:ext cx="594940" cy="427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 rot="16200000" flipH="1">
            <a:off x="3394393" y="1212340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87948" y="645570"/>
            <a:ext cx="23492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Find the i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i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(instructor).</a:t>
            </a:r>
            <a:endParaRPr lang="en-US" sz="1600" dirty="0"/>
          </a:p>
        </p:txBody>
      </p:sp>
      <p:grpSp>
        <p:nvGrpSpPr>
          <p:cNvPr id="4" name="Group 64"/>
          <p:cNvGrpSpPr/>
          <p:nvPr/>
        </p:nvGrpSpPr>
        <p:grpSpPr>
          <a:xfrm>
            <a:off x="4636627" y="817988"/>
            <a:ext cx="2118013" cy="1681693"/>
            <a:chOff x="1041285" y="932672"/>
            <a:chExt cx="2387331" cy="1895530"/>
          </a:xfrm>
        </p:grpSpPr>
        <p:cxnSp>
          <p:nvCxnSpPr>
            <p:cNvPr id="105" name="Straight Connector 104"/>
            <p:cNvCxnSpPr/>
            <p:nvPr/>
          </p:nvCxnSpPr>
          <p:spPr>
            <a:xfrm rot="5400000" flipH="1" flipV="1">
              <a:off x="2087265" y="1902002"/>
              <a:ext cx="64766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1393582" y="1902002"/>
              <a:ext cx="10175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1189270" y="1670446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8" name="Title 1"/>
            <p:cNvSpPr txBox="1">
              <a:spLocks/>
            </p:cNvSpPr>
            <p:nvPr/>
          </p:nvSpPr>
          <p:spPr>
            <a:xfrm>
              <a:off x="1041285" y="11521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2411099" y="1578168"/>
              <a:ext cx="10175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2411099" y="2225836"/>
              <a:ext cx="10175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 flipV="1">
              <a:off x="2704432" y="1450924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2" name="Title 1"/>
            <p:cNvSpPr txBox="1">
              <a:spLocks/>
            </p:cNvSpPr>
            <p:nvPr/>
          </p:nvSpPr>
          <p:spPr>
            <a:xfrm>
              <a:off x="2556447" y="93267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2704432" y="2368515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4" name="Title 1"/>
            <p:cNvSpPr txBox="1">
              <a:spLocks/>
            </p:cNvSpPr>
            <p:nvPr/>
          </p:nvSpPr>
          <p:spPr>
            <a:xfrm>
              <a:off x="2558196" y="2268966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5" name="Title 1"/>
          <p:cNvSpPr txBox="1">
            <a:spLocks/>
          </p:cNvSpPr>
          <p:nvPr/>
        </p:nvSpPr>
        <p:spPr>
          <a:xfrm>
            <a:off x="6939007" y="888841"/>
            <a:ext cx="1672701" cy="777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978022" y="1634201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5263827" y="628693"/>
            <a:ext cx="7259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Recall: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4D783BE9-797C-B642-8756-64E555427912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83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Dependent sources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54769" y="2776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54769" y="2762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54769" y="2762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-54769" y="2795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" name="Picture 13" descr="fig212"/>
          <p:cNvPicPr>
            <a:picLocks noChangeAspect="1" noChangeArrowheads="1"/>
          </p:cNvPicPr>
          <p:nvPr/>
        </p:nvPicPr>
        <p:blipFill>
          <a:blip r:embed="rId3" cstate="print"/>
          <a:srcRect l="17033" r="69843" b="21549"/>
          <a:stretch>
            <a:fillRect/>
          </a:stretch>
        </p:blipFill>
        <p:spPr>
          <a:xfrm>
            <a:off x="171793" y="1507094"/>
            <a:ext cx="1074420" cy="16999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16" name="Rectangle 15"/>
          <p:cNvSpPr/>
          <p:nvPr/>
        </p:nvSpPr>
        <p:spPr>
          <a:xfrm>
            <a:off x="1345647" y="1595259"/>
            <a:ext cx="77983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66CC"/>
                </a:solidFill>
              </a:rPr>
              <a:t>VCVS: Voltage controlled voltage source</a:t>
            </a:r>
          </a:p>
          <a:p>
            <a:r>
              <a:rPr lang="en-US" sz="3600" b="1" dirty="0" smtClean="0">
                <a:solidFill>
                  <a:srgbClr val="0066CC"/>
                </a:solidFill>
              </a:rPr>
              <a:t>CCVS: Current controlled voltage source</a:t>
            </a:r>
            <a:endParaRPr lang="en-US" sz="3600" dirty="0"/>
          </a:p>
        </p:txBody>
      </p:sp>
      <p:pic>
        <p:nvPicPr>
          <p:cNvPr id="17" name="Picture 13" descr="fig212"/>
          <p:cNvPicPr>
            <a:picLocks noChangeAspect="1" noChangeArrowheads="1"/>
          </p:cNvPicPr>
          <p:nvPr/>
        </p:nvPicPr>
        <p:blipFill>
          <a:blip r:embed="rId3" cstate="print"/>
          <a:srcRect l="43932" r="43223" b="21022"/>
          <a:stretch>
            <a:fillRect/>
          </a:stretch>
        </p:blipFill>
        <p:spPr>
          <a:xfrm>
            <a:off x="171793" y="4163616"/>
            <a:ext cx="1051560" cy="17114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1520598" y="4400550"/>
            <a:ext cx="77677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66CC"/>
                </a:solidFill>
              </a:rPr>
              <a:t>VCCS: Voltage controlled current source</a:t>
            </a:r>
          </a:p>
          <a:p>
            <a:r>
              <a:rPr lang="en-US" sz="3600" b="1" dirty="0" smtClean="0">
                <a:solidFill>
                  <a:srgbClr val="0066CC"/>
                </a:solidFill>
              </a:rPr>
              <a:t>CCCS: Current controlled current source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3855" y="6492875"/>
            <a:ext cx="2133600" cy="365125"/>
          </a:xfrm>
        </p:spPr>
        <p:txBody>
          <a:bodyPr/>
          <a:lstStyle/>
          <a:p>
            <a:fld id="{106F4A02-27FA-5849-B5AF-115449F8F854}" type="datetime1">
              <a:rPr lang="en-US" smtClean="0"/>
              <a:t>3/31/14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967</Words>
  <Application>Microsoft Macintosh PowerPoint</Application>
  <PresentationFormat>On-screen Show (4:3)</PresentationFormat>
  <Paragraphs>405</Paragraphs>
  <Slides>35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EECS 70A: Network Analysis</vt:lpstr>
      <vt:lpstr>Review &amp; agenda</vt:lpstr>
      <vt:lpstr>Power: Source vs. sink</vt:lpstr>
      <vt:lpstr>“source”</vt:lpstr>
      <vt:lpstr>“source”</vt:lpstr>
      <vt:lpstr>Practice problems</vt:lpstr>
      <vt:lpstr>Practice problems</vt:lpstr>
      <vt:lpstr>Example problem: Current (positive/negative)</vt:lpstr>
      <vt:lpstr>Dependent sources</vt:lpstr>
      <vt:lpstr>Voltage controlled voltage source (VCVS)</vt:lpstr>
      <vt:lpstr>Voltage controlled current source (VCCS)</vt:lpstr>
      <vt:lpstr>Example problem.</vt:lpstr>
      <vt:lpstr>Example</vt:lpstr>
      <vt:lpstr>MKSA units-cheat sheet</vt:lpstr>
      <vt:lpstr>Questions?</vt:lpstr>
      <vt:lpstr>Resistors</vt:lpstr>
      <vt:lpstr>Example problem: Resistors in parallel.</vt:lpstr>
      <vt:lpstr>Example problem: Resistors in parallel.</vt:lpstr>
      <vt:lpstr>Generalize: N resistors in parallel.</vt:lpstr>
      <vt:lpstr>Example problem:</vt:lpstr>
      <vt:lpstr>Important practical example:</vt:lpstr>
      <vt:lpstr>Questions?</vt:lpstr>
      <vt:lpstr>Voltage addition in circuits</vt:lpstr>
      <vt:lpstr>2 resistors in series</vt:lpstr>
      <vt:lpstr>Generalize: N resistors in series</vt:lpstr>
      <vt:lpstr>Example problems</vt:lpstr>
      <vt:lpstr>Questions?</vt:lpstr>
      <vt:lpstr>Example problems</vt:lpstr>
      <vt:lpstr>Example problems</vt:lpstr>
      <vt:lpstr>Example problems</vt:lpstr>
      <vt:lpstr>Example problems</vt:lpstr>
      <vt:lpstr>Voltage divider</vt:lpstr>
      <vt:lpstr>Source/load concept</vt:lpstr>
      <vt:lpstr>Symbol library</vt:lpstr>
      <vt:lpstr>Symbol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312</cp:revision>
  <dcterms:created xsi:type="dcterms:W3CDTF">2010-03-26T00:11:49Z</dcterms:created>
  <dcterms:modified xsi:type="dcterms:W3CDTF">2014-03-31T19:30:11Z</dcterms:modified>
</cp:coreProperties>
</file>