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9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9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79" r:id="rId3"/>
    <p:sldId id="296" r:id="rId4"/>
    <p:sldId id="304" r:id="rId5"/>
    <p:sldId id="313" r:id="rId6"/>
    <p:sldId id="308" r:id="rId7"/>
    <p:sldId id="309" r:id="rId8"/>
    <p:sldId id="314" r:id="rId9"/>
    <p:sldId id="310" r:id="rId10"/>
    <p:sldId id="315" r:id="rId11"/>
    <p:sldId id="305" r:id="rId12"/>
    <p:sldId id="311" r:id="rId13"/>
    <p:sldId id="312" r:id="rId14"/>
    <p:sldId id="340" r:id="rId15"/>
    <p:sldId id="337" r:id="rId16"/>
    <p:sldId id="316" r:id="rId17"/>
    <p:sldId id="317" r:id="rId18"/>
    <p:sldId id="318" r:id="rId19"/>
    <p:sldId id="319" r:id="rId20"/>
    <p:sldId id="338" r:id="rId21"/>
    <p:sldId id="320" r:id="rId22"/>
    <p:sldId id="321" r:id="rId23"/>
    <p:sldId id="322" r:id="rId24"/>
    <p:sldId id="323" r:id="rId25"/>
    <p:sldId id="324" r:id="rId26"/>
    <p:sldId id="328" r:id="rId27"/>
    <p:sldId id="330" r:id="rId28"/>
    <p:sldId id="331" r:id="rId29"/>
    <p:sldId id="339" r:id="rId30"/>
    <p:sldId id="332" r:id="rId31"/>
    <p:sldId id="335" r:id="rId32"/>
    <p:sldId id="336" r:id="rId33"/>
    <p:sldId id="326" r:id="rId34"/>
    <p:sldId id="280" r:id="rId35"/>
    <p:sldId id="283" r:id="rId36"/>
    <p:sldId id="291" r:id="rId37"/>
    <p:sldId id="325" r:id="rId38"/>
  </p:sldIdLst>
  <p:sldSz cx="9144000" cy="6858000" type="screen4x3"/>
  <p:notesSz cx="6950075" cy="9167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8" autoAdjust="0"/>
    <p:restoredTop sz="94343" autoAdjust="0"/>
  </p:normalViewPr>
  <p:slideViewPr>
    <p:cSldViewPr snapToObjects="1">
      <p:cViewPr>
        <p:scale>
          <a:sx n="120" d="100"/>
          <a:sy n="120" d="100"/>
        </p:scale>
        <p:origin x="-5192" y="-1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napToObjects="1">
      <p:cViewPr varScale="1">
        <p:scale>
          <a:sx n="99" d="100"/>
          <a:sy n="99" d="100"/>
        </p:scale>
        <p:origin x="-3570" y="-90"/>
      </p:cViewPr>
      <p:guideLst>
        <p:guide orient="horz" pos="2888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wmf"/><Relationship Id="rId3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48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8975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06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7FEBDCE-4832-FA47-822F-34B1068A489C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8A65401-8678-7D4D-8A58-820FFD698925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13D1705-209E-E04C-9807-F5E6D1A48D97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421364A-60B3-DD40-B2C0-C81EDEB111DD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F3F4CD1-D13B-2A4A-ACF1-9CD666A25ECB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A0EF4C3-F95A-AB40-9FB2-786427AD7E2C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1E3997D-0CAB-B349-A653-293E08E18F34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C66A483-C408-794B-B034-DB3163771E0A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DED8C7C-20D8-814C-BC9A-FC9D1EF58FB4}" type="datetime1">
              <a:rPr lang="en-US" smtClean="0"/>
              <a:t>3/31/14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6.wmf"/><Relationship Id="rId8" Type="http://schemas.openxmlformats.org/officeDocument/2006/relationships/oleObject" Target="../embeddings/oleObject18.bin"/><Relationship Id="rId9" Type="http://schemas.openxmlformats.org/officeDocument/2006/relationships/image" Target="../media/image1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1FF31E9-8A00-CE47-80EE-09E20B0EACD5}" type="datetime1">
              <a:rPr lang="en-US" smtClean="0"/>
              <a:t>3/31/14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32855" y="-784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45984" y="298847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26518" y="152933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39"/>
          <p:cNvGrpSpPr/>
          <p:nvPr/>
        </p:nvGrpSpPr>
        <p:grpSpPr>
          <a:xfrm>
            <a:off x="2141478" y="1263373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989078" y="2678184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6" name="Straight Connector 155"/>
          <p:cNvCxnSpPr/>
          <p:nvPr/>
        </p:nvCxnSpPr>
        <p:spPr>
          <a:xfrm rot="10800000">
            <a:off x="807558" y="1256001"/>
            <a:ext cx="2829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Title 1"/>
          <p:cNvSpPr txBox="1">
            <a:spLocks/>
          </p:cNvSpPr>
          <p:nvPr/>
        </p:nvSpPr>
        <p:spPr>
          <a:xfrm>
            <a:off x="1010883" y="254171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2647947" y="40308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4974873" y="637401"/>
            <a:ext cx="127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Emphasis: Nodes</a:t>
            </a:r>
            <a:endParaRPr lang="en-US" sz="1200" i="1" dirty="0"/>
          </a:p>
        </p:txBody>
      </p:sp>
      <p:grpSp>
        <p:nvGrpSpPr>
          <p:cNvPr id="135" name="Group 39"/>
          <p:cNvGrpSpPr/>
          <p:nvPr/>
        </p:nvGrpSpPr>
        <p:grpSpPr>
          <a:xfrm rot="16200000">
            <a:off x="1434618" y="1954915"/>
            <a:ext cx="160687" cy="1414811"/>
            <a:chOff x="4491677" y="3124200"/>
            <a:chExt cx="160687" cy="1414811"/>
          </a:xfrm>
        </p:grpSpPr>
        <p:grpSp>
          <p:nvGrpSpPr>
            <p:cNvPr id="271" name="Group 52"/>
            <p:cNvGrpSpPr/>
            <p:nvPr/>
          </p:nvGrpSpPr>
          <p:grpSpPr>
            <a:xfrm rot="5400000">
              <a:off x="416941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74" name="Straight Connector 2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6" name="Group 325"/>
          <p:cNvGrpSpPr/>
          <p:nvPr/>
        </p:nvGrpSpPr>
        <p:grpSpPr>
          <a:xfrm>
            <a:off x="3421456" y="2652604"/>
            <a:ext cx="1088673" cy="1414811"/>
            <a:chOff x="3581400" y="2645351"/>
            <a:chExt cx="1088673" cy="1414811"/>
          </a:xfrm>
        </p:grpSpPr>
        <p:sp>
          <p:nvSpPr>
            <p:cNvPr id="32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2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2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32" name="Straight Connector 33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0" name="Straight Connector 32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47" name="Straight Connector 346"/>
          <p:cNvCxnSpPr/>
          <p:nvPr/>
        </p:nvCxnSpPr>
        <p:spPr>
          <a:xfrm rot="5400000" flipH="1" flipV="1">
            <a:off x="-610941" y="2674499"/>
            <a:ext cx="28369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 rot="5400000" flipH="1" flipV="1">
            <a:off x="2934285" y="1950252"/>
            <a:ext cx="14057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5" name="Group 364"/>
          <p:cNvGrpSpPr/>
          <p:nvPr/>
        </p:nvGrpSpPr>
        <p:grpSpPr>
          <a:xfrm>
            <a:off x="568017" y="4084702"/>
            <a:ext cx="1088673" cy="1414811"/>
            <a:chOff x="3581400" y="2645351"/>
            <a:chExt cx="1088673" cy="1414811"/>
          </a:xfrm>
        </p:grpSpPr>
        <p:sp>
          <p:nvSpPr>
            <p:cNvPr id="366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67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68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71" name="Straight Connector 37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Straight Connector 37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Straight Connector 37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Connector 38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9" name="Straight Connector 36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2" name="Straight Connector 381"/>
          <p:cNvCxnSpPr/>
          <p:nvPr/>
        </p:nvCxnSpPr>
        <p:spPr>
          <a:xfrm rot="10800000">
            <a:off x="807557" y="4092995"/>
            <a:ext cx="1840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6" name="Group 385"/>
          <p:cNvGrpSpPr/>
          <p:nvPr/>
        </p:nvGrpSpPr>
        <p:grpSpPr>
          <a:xfrm>
            <a:off x="1989078" y="4084702"/>
            <a:ext cx="1088673" cy="1414811"/>
            <a:chOff x="3581400" y="2645351"/>
            <a:chExt cx="1088673" cy="1414811"/>
          </a:xfrm>
        </p:grpSpPr>
        <p:sp>
          <p:nvSpPr>
            <p:cNvPr id="38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8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92" name="Straight Connector 39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Straight Connector 39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Straight Connector 39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Straight Connector 39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Straight Connector 39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9" name="Straight Connector 39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Straight Connector 39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Straight Connector 40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Straight Connector 40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90" name="Straight Connector 38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Straight Connector 39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3" name="Group 402"/>
          <p:cNvGrpSpPr/>
          <p:nvPr/>
        </p:nvGrpSpPr>
        <p:grpSpPr>
          <a:xfrm>
            <a:off x="3421456" y="4084704"/>
            <a:ext cx="1088673" cy="1414811"/>
            <a:chOff x="3581400" y="2645351"/>
            <a:chExt cx="1088673" cy="1414811"/>
          </a:xfrm>
        </p:grpSpPr>
        <p:sp>
          <p:nvSpPr>
            <p:cNvPr id="40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5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406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09" name="Straight Connector 40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Straight Connector 40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" name="Straight Connector 41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Straight Connector 41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Straight Connector 41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Straight Connector 41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Straight Connector 41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" name="Straight Connector 41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Straight Connector 41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Straight Connector 41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7" name="Straight Connector 40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0" name="Straight Connector 419"/>
          <p:cNvCxnSpPr/>
          <p:nvPr/>
        </p:nvCxnSpPr>
        <p:spPr>
          <a:xfrm rot="10800000">
            <a:off x="800583" y="5499515"/>
            <a:ext cx="28541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rot="10800000">
            <a:off x="3131075" y="4092997"/>
            <a:ext cx="5236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7" name="Oval 426"/>
          <p:cNvSpPr/>
          <p:nvPr/>
        </p:nvSpPr>
        <p:spPr>
          <a:xfrm>
            <a:off x="3015191" y="402214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8" name="Straight Connector 427"/>
          <p:cNvCxnSpPr/>
          <p:nvPr/>
        </p:nvCxnSpPr>
        <p:spPr>
          <a:xfrm rot="10800000">
            <a:off x="2221645" y="2653145"/>
            <a:ext cx="14331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2B5B31-4057-4644-B7C2-50B6528C1629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Voltage divider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2299411" y="1253279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2299411" y="2613245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2286000" y="29317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286000" y="1737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2227177" y="4028056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28"/>
          <p:cNvGrpSpPr/>
          <p:nvPr/>
        </p:nvGrpSpPr>
        <p:grpSpPr>
          <a:xfrm>
            <a:off x="457200" y="1824215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10800000">
            <a:off x="703191" y="1253279"/>
            <a:ext cx="1676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63412" y="1586851"/>
            <a:ext cx="667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696986" y="4180456"/>
            <a:ext cx="3417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8383" y="3951856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380301" y="2668089"/>
            <a:ext cx="17345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268954" y="23710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3886200" y="29720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4114801" y="26055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114800" y="41148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181600" y="5246112"/>
          <a:ext cx="31750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1041120" imgH="431640" progId="Equation.3">
                  <p:embed/>
                </p:oleObj>
              </mc:Choice>
              <mc:Fallback>
                <p:oleObj name="Equation" r:id="rId3" imgW="10411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246112"/>
                        <a:ext cx="3175000" cy="131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230020" y="5257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important?</a:t>
            </a:r>
          </a:p>
          <a:p>
            <a:r>
              <a:rPr lang="en-US" dirty="0" smtClean="0"/>
              <a:t>Concept of source/load. (</a:t>
            </a:r>
            <a:r>
              <a:rPr lang="en-US" dirty="0" err="1" smtClean="0"/>
              <a:t>Thevenin</a:t>
            </a:r>
            <a:r>
              <a:rPr lang="en-US" dirty="0" smtClean="0"/>
              <a:t>…) 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74873" y="637401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C007451-CE58-0640-9214-E035EDB4030A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Source/load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 rot="16200000">
            <a:off x="1523007" y="63607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5593855" y="1518259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5627863" y="18770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load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018752" y="59280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" name="Group 28"/>
          <p:cNvGrpSpPr/>
          <p:nvPr/>
        </p:nvGrpSpPr>
        <p:grpSpPr>
          <a:xfrm>
            <a:off x="649954" y="1343484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/>
          <p:cNvCxnSpPr/>
          <p:nvPr/>
        </p:nvCxnSpPr>
        <p:spPr>
          <a:xfrm rot="10800000">
            <a:off x="889742" y="323344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76200" y="142403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13280" y="129006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1" y="316778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172200" y="787227"/>
          <a:ext cx="2209800" cy="60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3" imgW="1587240" imgH="431640" progId="Equation.3">
                  <p:embed/>
                </p:oleObj>
              </mc:Choice>
              <mc:Fallback>
                <p:oleObj name="Equation" r:id="rId3" imgW="1587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787227"/>
                        <a:ext cx="2209800" cy="60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0800000">
            <a:off x="4125718" y="326072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000597" y="31981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rot="5400000" flipH="1" flipV="1">
            <a:off x="5490242" y="3076765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4125362" y="1325690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000241" y="1263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490064" y="1509648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Left Brace 67"/>
          <p:cNvSpPr/>
          <p:nvPr/>
        </p:nvSpPr>
        <p:spPr>
          <a:xfrm rot="16200000">
            <a:off x="1550403" y="2691734"/>
            <a:ext cx="435639" cy="22365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49954" y="4191000"/>
            <a:ext cx="2053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Thevenin</a:t>
            </a:r>
            <a:r>
              <a:rPr lang="en-US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:</a:t>
            </a:r>
          </a:p>
          <a:p>
            <a:r>
              <a:rPr lang="en-US" i="1" u="sng" dirty="0" smtClean="0"/>
              <a:t>Any</a:t>
            </a:r>
            <a:r>
              <a:rPr lang="en-US" dirty="0" smtClean="0"/>
              <a:t> circuit can be </a:t>
            </a:r>
          </a:p>
          <a:p>
            <a:r>
              <a:rPr lang="en-US" dirty="0" smtClean="0"/>
              <a:t>represented by this </a:t>
            </a:r>
          </a:p>
          <a:p>
            <a:r>
              <a:rPr lang="en-US" dirty="0" smtClean="0"/>
              <a:t>equivalent circuit.</a:t>
            </a:r>
            <a:endParaRPr lang="en-US" dirty="0"/>
          </a:p>
        </p:txBody>
      </p:sp>
      <p:graphicFrame>
        <p:nvGraphicFramePr>
          <p:cNvPr id="69635" name="Object 2"/>
          <p:cNvGraphicFramePr>
            <a:graphicFrameLocks noChangeAspect="1"/>
          </p:cNvGraphicFramePr>
          <p:nvPr/>
        </p:nvGraphicFramePr>
        <p:xfrm>
          <a:off x="3693628" y="4027821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2" name="Equation" r:id="rId5" imgW="901440" imgH="228600" progId="Equation.3">
                  <p:embed/>
                </p:oleObj>
              </mc:Choice>
              <mc:Fallback>
                <p:oleObj name="Equation" r:id="rId5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4027821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3693628" y="5150029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3" name="Equation" r:id="rId7" imgW="901440" imgH="228600" progId="Equation.3">
                  <p:embed/>
                </p:oleObj>
              </mc:Choice>
              <mc:Fallback>
                <p:oleObj name="Equation" r:id="rId7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5150029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3693628" y="365848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697555" y="4780697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2: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948929" y="6172200"/>
            <a:ext cx="372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say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load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i="1" dirty="0" smtClean="0">
                <a:solidFill>
                  <a:srgbClr val="FF0000"/>
                </a:solidFill>
              </a:rPr>
              <a:t>loads down</a:t>
            </a:r>
            <a:r>
              <a:rPr lang="en-US" dirty="0" smtClean="0">
                <a:solidFill>
                  <a:srgbClr val="FF0000"/>
                </a:solidFill>
              </a:rPr>
              <a:t>” the source.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00800" y="309494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9A9555-72F9-9B45-AE42-A4BBF79A8B78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“Brownout”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622522" y="5943600"/>
            <a:ext cx="192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Battery/light bulbs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2586699" y="2974978"/>
            <a:ext cx="3127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>
            <a:off x="3043899" y="276542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>
            <a:off x="3043897" y="135255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586696" y="1143001"/>
            <a:ext cx="31276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5400000">
            <a:off x="2703849" y="2081293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Title 1"/>
          <p:cNvSpPr txBox="1">
            <a:spLocks/>
          </p:cNvSpPr>
          <p:nvPr/>
        </p:nvSpPr>
        <p:spPr>
          <a:xfrm>
            <a:off x="2536133" y="1562102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582774" y="1662011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en-US" sz="2800" noProof="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36"/>
          <p:cNvGrpSpPr/>
          <p:nvPr/>
        </p:nvGrpSpPr>
        <p:grpSpPr>
          <a:xfrm>
            <a:off x="208104" y="1766196"/>
            <a:ext cx="485775" cy="565091"/>
            <a:chOff x="1450977" y="1649287"/>
            <a:chExt cx="485775" cy="565091"/>
          </a:xfrm>
        </p:grpSpPr>
        <p:sp>
          <p:nvSpPr>
            <p:cNvPr id="83" name="Oval 82"/>
            <p:cNvSpPr/>
            <p:nvPr/>
          </p:nvSpPr>
          <p:spPr>
            <a:xfrm>
              <a:off x="1450977" y="16880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itle 1"/>
            <p:cNvSpPr txBox="1">
              <a:spLocks/>
            </p:cNvSpPr>
            <p:nvPr/>
          </p:nvSpPr>
          <p:spPr>
            <a:xfrm>
              <a:off x="1579844" y="16492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5" name="Title 1"/>
            <p:cNvSpPr txBox="1">
              <a:spLocks/>
            </p:cNvSpPr>
            <p:nvPr/>
          </p:nvSpPr>
          <p:spPr>
            <a:xfrm>
              <a:off x="1586384" y="19082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16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 rot="16200000">
            <a:off x="4505994" y="276543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>
            <a:off x="4505992" y="1352555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70581" y="2600779"/>
            <a:ext cx="742196" cy="6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126207" y="1473998"/>
            <a:ext cx="661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>
            <a:off x="4165944" y="2065928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4" name="Title 1"/>
          <p:cNvSpPr txBox="1">
            <a:spLocks/>
          </p:cNvSpPr>
          <p:nvPr/>
        </p:nvSpPr>
        <p:spPr>
          <a:xfrm>
            <a:off x="3998228" y="1546737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743200" y="962108"/>
            <a:ext cx="3451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>
            <a:off x="2685786" y="524779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 rot="16200000">
            <a:off x="5504299" y="2782096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>
            <a:off x="5504297" y="1369220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5400000">
            <a:off x="5164249" y="2082593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1" name="Title 1"/>
          <p:cNvSpPr txBox="1">
            <a:spLocks/>
          </p:cNvSpPr>
          <p:nvPr/>
        </p:nvSpPr>
        <p:spPr>
          <a:xfrm>
            <a:off x="4996533" y="1563402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rot="16200000">
            <a:off x="7939169" y="275006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6200000">
            <a:off x="7939167" y="133718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>
            <a:off x="7599119" y="2050560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6" name="Title 1"/>
          <p:cNvSpPr txBox="1">
            <a:spLocks/>
          </p:cNvSpPr>
          <p:nvPr/>
        </p:nvSpPr>
        <p:spPr>
          <a:xfrm>
            <a:off x="7431403" y="1531369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>
            <a:off x="6822219" y="1159670"/>
            <a:ext cx="2879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22219" y="2959613"/>
            <a:ext cx="13152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657106" y="1159670"/>
            <a:ext cx="4916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110165" y="960520"/>
            <a:ext cx="491611" cy="19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V="1">
            <a:off x="1047407" y="4130017"/>
            <a:ext cx="451134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Litebulb"/>
          <p:cNvSpPr>
            <a:spLocks noEditPoints="1" noChangeArrowheads="1"/>
          </p:cNvSpPr>
          <p:nvPr/>
        </p:nvSpPr>
        <p:spPr bwMode="auto">
          <a:xfrm>
            <a:off x="3783338" y="3753015"/>
            <a:ext cx="401300" cy="602571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" name="Straight Arrow Connector 113"/>
          <p:cNvCxnSpPr/>
          <p:nvPr/>
        </p:nvCxnSpPr>
        <p:spPr>
          <a:xfrm rot="10800000">
            <a:off x="3382038" y="3223026"/>
            <a:ext cx="401300" cy="3153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rot="5400000" flipH="1" flipV="1">
            <a:off x="4156583" y="3251081"/>
            <a:ext cx="315307" cy="259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317558" y="3223025"/>
            <a:ext cx="1122993" cy="52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443835" y="3223026"/>
            <a:ext cx="3576298" cy="6969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585263" y="2959613"/>
            <a:ext cx="131529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506926" y="1159670"/>
            <a:ext cx="131529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54"/>
          <p:cNvGrpSpPr/>
          <p:nvPr/>
        </p:nvGrpSpPr>
        <p:grpSpPr>
          <a:xfrm>
            <a:off x="3173105" y="1316953"/>
            <a:ext cx="160687" cy="1414811"/>
            <a:chOff x="4491655" y="3124200"/>
            <a:chExt cx="160687" cy="1414811"/>
          </a:xfrm>
        </p:grpSpPr>
        <p:grpSp>
          <p:nvGrpSpPr>
            <p:cNvPr id="12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54"/>
          <p:cNvGrpSpPr/>
          <p:nvPr/>
        </p:nvGrpSpPr>
        <p:grpSpPr>
          <a:xfrm>
            <a:off x="4635200" y="1357211"/>
            <a:ext cx="160687" cy="1414811"/>
            <a:chOff x="4491655" y="3124200"/>
            <a:chExt cx="160687" cy="1414811"/>
          </a:xfrm>
        </p:grpSpPr>
        <p:grpSp>
          <p:nvGrpSpPr>
            <p:cNvPr id="138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54"/>
          <p:cNvGrpSpPr/>
          <p:nvPr/>
        </p:nvGrpSpPr>
        <p:grpSpPr>
          <a:xfrm>
            <a:off x="5633505" y="1369220"/>
            <a:ext cx="160687" cy="1414811"/>
            <a:chOff x="4491655" y="3124200"/>
            <a:chExt cx="160687" cy="1414811"/>
          </a:xfrm>
        </p:grpSpPr>
        <p:grpSp>
          <p:nvGrpSpPr>
            <p:cNvPr id="15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4" name="Straight Connector 15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54"/>
          <p:cNvGrpSpPr/>
          <p:nvPr/>
        </p:nvGrpSpPr>
        <p:grpSpPr>
          <a:xfrm>
            <a:off x="8068913" y="1328956"/>
            <a:ext cx="160687" cy="1414811"/>
            <a:chOff x="4491655" y="3124200"/>
            <a:chExt cx="160687" cy="1414811"/>
          </a:xfrm>
        </p:grpSpPr>
        <p:grpSp>
          <p:nvGrpSpPr>
            <p:cNvPr id="168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9" name="Straight Connector 16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54"/>
          <p:cNvGrpSpPr/>
          <p:nvPr/>
        </p:nvGrpSpPr>
        <p:grpSpPr>
          <a:xfrm rot="5400000">
            <a:off x="1071845" y="435599"/>
            <a:ext cx="160687" cy="1414811"/>
            <a:chOff x="4491655" y="3124200"/>
            <a:chExt cx="160687" cy="1414811"/>
          </a:xfrm>
        </p:grpSpPr>
        <p:grpSp>
          <p:nvGrpSpPr>
            <p:cNvPr id="183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itle 1"/>
          <p:cNvSpPr txBox="1">
            <a:spLocks/>
          </p:cNvSpPr>
          <p:nvPr/>
        </p:nvSpPr>
        <p:spPr>
          <a:xfrm>
            <a:off x="637101" y="4569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2461576" y="290702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2461576" y="108026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423172" y="2970094"/>
            <a:ext cx="14364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1859594" y="290702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1859594" y="108099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Left Brace 207"/>
          <p:cNvSpPr/>
          <p:nvPr/>
        </p:nvSpPr>
        <p:spPr>
          <a:xfrm rot="16200000">
            <a:off x="1074981" y="2447644"/>
            <a:ext cx="435639" cy="198640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661" name="Picture 5" descr="C:\Users\Peter Burke\AppData\Local\Microsoft\Windows\Temporary Internet Files\Content.IE5\OS54QNG3\MCj043264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144" y="3904451"/>
            <a:ext cx="1714500" cy="171450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D5B0C5-AA5C-2446-843B-411A1752F1DE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Fanout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C5BCCEA-595C-564E-8216-978594010261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38F207C-0F0D-EC4E-BBFF-6E154A7E015A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Notation: one element</a:t>
            </a:r>
            <a:endParaRPr lang="en-US" dirty="0"/>
          </a:p>
        </p:txBody>
      </p:sp>
      <p:grpSp>
        <p:nvGrpSpPr>
          <p:cNvPr id="3" name="Group 70"/>
          <p:cNvGrpSpPr/>
          <p:nvPr/>
        </p:nvGrpSpPr>
        <p:grpSpPr>
          <a:xfrm>
            <a:off x="1595791" y="129485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588443" y="97495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573497" y="28180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1008851" y="3002678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1466051" y="279312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1466049" y="138025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1008848" y="1170701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883717" y="1108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883717" y="294010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806254" y="11868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813649" y="262772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5" name="Group 100"/>
          <p:cNvGrpSpPr/>
          <p:nvPr/>
        </p:nvGrpSpPr>
        <p:grpSpPr>
          <a:xfrm>
            <a:off x="1417878" y="983949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1068847" y="3132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2514600" y="916972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813649" y="16536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6254" y="3352800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grpSp>
        <p:nvGrpSpPr>
          <p:cNvPr id="36" name="Group 70"/>
          <p:cNvGrpSpPr/>
          <p:nvPr/>
        </p:nvGrpSpPr>
        <p:grpSpPr>
          <a:xfrm>
            <a:off x="1472538" y="4623868"/>
            <a:ext cx="160687" cy="1414811"/>
            <a:chOff x="4491655" y="3124200"/>
            <a:chExt cx="160687" cy="1414811"/>
          </a:xfrm>
        </p:grpSpPr>
        <p:grpSp>
          <p:nvGrpSpPr>
            <p:cNvPr id="37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/>
          <p:cNvCxnSpPr/>
          <p:nvPr/>
        </p:nvCxnSpPr>
        <p:spPr>
          <a:xfrm rot="16200000">
            <a:off x="1342798" y="612213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>
            <a:off x="1342796" y="470926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662170" y="47005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662170" y="558949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rot="16200000" flipH="1">
            <a:off x="1412870" y="4562264"/>
            <a:ext cx="49860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1302674" y="39776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573497" y="498267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2514600" y="4084067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I R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56482" y="5073294"/>
            <a:ext cx="634865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19400" y="5049448"/>
            <a:ext cx="4253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chapter 2, text does not label each node.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is voltage drop across resistor 1.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02119" y="1719355"/>
            <a:ext cx="34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is the voltage </a:t>
            </a:r>
            <a:r>
              <a:rPr lang="en-US" i="1" dirty="0" smtClean="0"/>
              <a:t>drop</a:t>
            </a:r>
            <a:r>
              <a:rPr lang="en-US" dirty="0" smtClean="0"/>
              <a:t> from a to b.</a:t>
            </a:r>
            <a:endParaRPr lang="en-US" dirty="0"/>
          </a:p>
        </p:txBody>
      </p:sp>
      <p:sp>
        <p:nvSpPr>
          <p:cNvPr id="82946" name="Ink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BA32C72-1D0C-4848-B78F-BB4510D88735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Notation: two elements in series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15092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48693" y="609600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706091" y="16630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750975" y="229060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63" name="Group 39"/>
          <p:cNvGrpSpPr/>
          <p:nvPr/>
        </p:nvGrpSpPr>
        <p:grpSpPr>
          <a:xfrm>
            <a:off x="824086" y="1462421"/>
            <a:ext cx="160687" cy="1414811"/>
            <a:chOff x="4491655" y="3124200"/>
            <a:chExt cx="160687" cy="1414811"/>
          </a:xfrm>
        </p:grpSpPr>
        <p:grpSp>
          <p:nvGrpSpPr>
            <p:cNvPr id="69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54"/>
          <p:cNvGrpSpPr/>
          <p:nvPr/>
        </p:nvGrpSpPr>
        <p:grpSpPr>
          <a:xfrm>
            <a:off x="824086" y="2822387"/>
            <a:ext cx="160687" cy="1414811"/>
            <a:chOff x="4491655" y="3124200"/>
            <a:chExt cx="160687" cy="1414811"/>
          </a:xfrm>
        </p:grpSpPr>
        <p:grpSp>
          <p:nvGrpSpPr>
            <p:cNvPr id="1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itle 1"/>
          <p:cNvSpPr txBox="1">
            <a:spLocks/>
          </p:cNvSpPr>
          <p:nvPr/>
        </p:nvSpPr>
        <p:spPr>
          <a:xfrm>
            <a:off x="0" y="31409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7" name="Title 1"/>
          <p:cNvSpPr txBox="1">
            <a:spLocks/>
          </p:cNvSpPr>
          <p:nvPr/>
        </p:nvSpPr>
        <p:spPr>
          <a:xfrm>
            <a:off x="89808" y="18880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37833" y="119761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897812" y="26857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932223" y="41738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 rot="16200000" flipH="1">
            <a:off x="304503" y="1488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-128958" y="1265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1974850" y="1455738"/>
          <a:ext cx="914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8" name="Equation" r:id="rId3" imgW="457200" imgH="431640" progId="Equation.3">
                  <p:embed/>
                </p:oleObj>
              </mc:Choice>
              <mc:Fallback>
                <p:oleObj name="Equation" r:id="rId3" imgW="4572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1455738"/>
                        <a:ext cx="914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2"/>
          <p:cNvGraphicFramePr>
            <a:graphicFrameLocks noChangeAspect="1"/>
          </p:cNvGraphicFramePr>
          <p:nvPr/>
        </p:nvGraphicFramePr>
        <p:xfrm>
          <a:off x="1974850" y="3127185"/>
          <a:ext cx="889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9" name="Equation" r:id="rId5" imgW="444240" imgH="431640" progId="Equation.3">
                  <p:embed/>
                </p:oleObj>
              </mc:Choice>
              <mc:Fallback>
                <p:oleObj name="Equation" r:id="rId5" imgW="4442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3127185"/>
                        <a:ext cx="889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1" name="Straight Arrow Connector 140"/>
          <p:cNvCxnSpPr/>
          <p:nvPr/>
        </p:nvCxnSpPr>
        <p:spPr>
          <a:xfrm rot="16200000" flipH="1">
            <a:off x="304503" y="280057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2" name="Title 1"/>
          <p:cNvSpPr txBox="1">
            <a:spLocks/>
          </p:cNvSpPr>
          <p:nvPr/>
        </p:nvSpPr>
        <p:spPr>
          <a:xfrm>
            <a:off x="-128958" y="257723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 rot="16200000" flipH="1">
            <a:off x="304503" y="4034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4" name="Title 1"/>
          <p:cNvSpPr txBox="1">
            <a:spLocks/>
          </p:cNvSpPr>
          <p:nvPr/>
        </p:nvSpPr>
        <p:spPr>
          <a:xfrm>
            <a:off x="-128958" y="3811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90" name="Group 39"/>
          <p:cNvGrpSpPr/>
          <p:nvPr/>
        </p:nvGrpSpPr>
        <p:grpSpPr>
          <a:xfrm>
            <a:off x="5501747" y="1462421"/>
            <a:ext cx="160687" cy="1414811"/>
            <a:chOff x="4491665" y="3124200"/>
            <a:chExt cx="160687" cy="1414811"/>
          </a:xfrm>
        </p:grpSpPr>
        <p:grpSp>
          <p:nvGrpSpPr>
            <p:cNvPr id="2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0" name="Straight Connector 2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54"/>
          <p:cNvGrpSpPr/>
          <p:nvPr/>
        </p:nvGrpSpPr>
        <p:grpSpPr>
          <a:xfrm>
            <a:off x="5501749" y="2822387"/>
            <a:ext cx="160687" cy="1414811"/>
            <a:chOff x="4491667" y="3124200"/>
            <a:chExt cx="160687" cy="1414811"/>
          </a:xfrm>
        </p:grpSpPr>
        <p:grpSp>
          <p:nvGrpSpPr>
            <p:cNvPr id="205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6" name="Straight Connector 20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Title 1"/>
          <p:cNvSpPr txBox="1">
            <a:spLocks/>
          </p:cNvSpPr>
          <p:nvPr/>
        </p:nvSpPr>
        <p:spPr>
          <a:xfrm>
            <a:off x="4767459" y="31409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3" name="Title 1"/>
          <p:cNvSpPr txBox="1">
            <a:spLocks/>
          </p:cNvSpPr>
          <p:nvPr/>
        </p:nvSpPr>
        <p:spPr>
          <a:xfrm>
            <a:off x="5609874" y="18212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5609874" y="41738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97" name="Straight Arrow Connector 196"/>
          <p:cNvCxnSpPr/>
          <p:nvPr/>
        </p:nvCxnSpPr>
        <p:spPr>
          <a:xfrm rot="16200000" flipH="1">
            <a:off x="4982154" y="1488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8" name="Title 1"/>
          <p:cNvSpPr txBox="1">
            <a:spLocks/>
          </p:cNvSpPr>
          <p:nvPr/>
        </p:nvSpPr>
        <p:spPr>
          <a:xfrm>
            <a:off x="4548693" y="1265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7089775" y="1455738"/>
          <a:ext cx="81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0" name="Equation" r:id="rId7" imgW="406080" imgH="431640" progId="Equation.3">
                  <p:embed/>
                </p:oleObj>
              </mc:Choice>
              <mc:Fallback>
                <p:oleObj name="Equation" r:id="rId7" imgW="4060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1455738"/>
                        <a:ext cx="812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" name="Object 2"/>
          <p:cNvGraphicFramePr>
            <a:graphicFrameLocks noChangeAspect="1"/>
          </p:cNvGraphicFramePr>
          <p:nvPr/>
        </p:nvGraphicFramePr>
        <p:xfrm>
          <a:off x="7123113" y="3127375"/>
          <a:ext cx="838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1" name="Equation" r:id="rId9" imgW="419040" imgH="431640" progId="Equation.3">
                  <p:embed/>
                </p:oleObj>
              </mc:Choice>
              <mc:Fallback>
                <p:oleObj name="Equation" r:id="rId9" imgW="41904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113" y="3127375"/>
                        <a:ext cx="838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1" name="Straight Arrow Connector 200"/>
          <p:cNvCxnSpPr/>
          <p:nvPr/>
        </p:nvCxnSpPr>
        <p:spPr>
          <a:xfrm rot="16200000" flipH="1">
            <a:off x="4982154" y="280057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2" name="Title 1"/>
          <p:cNvSpPr txBox="1">
            <a:spLocks/>
          </p:cNvSpPr>
          <p:nvPr/>
        </p:nvSpPr>
        <p:spPr>
          <a:xfrm>
            <a:off x="4548693" y="257723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 rot="16200000" flipH="1">
            <a:off x="4982154" y="4034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" name="Title 1"/>
          <p:cNvSpPr txBox="1">
            <a:spLocks/>
          </p:cNvSpPr>
          <p:nvPr/>
        </p:nvSpPr>
        <p:spPr>
          <a:xfrm>
            <a:off x="4548693" y="3811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3" name="Title 1"/>
          <p:cNvSpPr txBox="1">
            <a:spLocks/>
          </p:cNvSpPr>
          <p:nvPr/>
        </p:nvSpPr>
        <p:spPr>
          <a:xfrm>
            <a:off x="4617418" y="18212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5802308" y="30550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35" name="TextBox 234"/>
          <p:cNvSpPr txBox="1"/>
          <p:nvPr/>
        </p:nvSpPr>
        <p:spPr>
          <a:xfrm>
            <a:off x="5847192" y="368260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36" name="Title 1"/>
          <p:cNvSpPr txBox="1">
            <a:spLocks/>
          </p:cNvSpPr>
          <p:nvPr/>
        </p:nvSpPr>
        <p:spPr>
          <a:xfrm>
            <a:off x="5706091" y="321322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7" name="Title 1"/>
          <p:cNvSpPr txBox="1">
            <a:spLocks/>
          </p:cNvSpPr>
          <p:nvPr/>
        </p:nvSpPr>
        <p:spPr>
          <a:xfrm>
            <a:off x="279757" y="4800600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8" name="Title 1"/>
          <p:cNvSpPr txBox="1">
            <a:spLocks/>
          </p:cNvSpPr>
          <p:nvPr/>
        </p:nvSpPr>
        <p:spPr>
          <a:xfrm>
            <a:off x="5402700" y="4800600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5178D3E-ED15-A746-9563-99357E1ECC94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Letters and numbers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66908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39"/>
          <p:cNvGrpSpPr/>
          <p:nvPr/>
        </p:nvGrpSpPr>
        <p:grpSpPr>
          <a:xfrm>
            <a:off x="2481699" y="2443656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itle 1"/>
          <p:cNvSpPr txBox="1">
            <a:spLocks/>
          </p:cNvSpPr>
          <p:nvPr/>
        </p:nvSpPr>
        <p:spPr>
          <a:xfrm>
            <a:off x="1768112" y="27484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562584" y="199865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2561865" y="35861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 rot="16200000" flipH="1">
            <a:off x="2531407" y="260133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2368186" y="229416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3063693" y="2354614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0" name="Equation" r:id="rId4" imgW="457200" imgH="393480" progId="Equation.3">
                  <p:embed/>
                </p:oleObj>
              </mc:Choice>
              <mc:Fallback>
                <p:oleObj name="Equation" r:id="rId4" imgW="4572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693" y="2354614"/>
                        <a:ext cx="914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" name="Rectangle 264"/>
          <p:cNvSpPr/>
          <p:nvPr/>
        </p:nvSpPr>
        <p:spPr>
          <a:xfrm>
            <a:off x="1600200" y="501134"/>
            <a:ext cx="672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Both</a:t>
            </a:r>
            <a:r>
              <a:rPr lang="en-US" dirty="0" smtClean="0"/>
              <a:t> can be used to label nodes, resistors, voltages, currents, etc.</a:t>
            </a:r>
            <a:endParaRPr lang="en-US" dirty="0"/>
          </a:p>
        </p:txBody>
      </p:sp>
      <p:sp>
        <p:nvSpPr>
          <p:cNvPr id="266" name="Cloud 265"/>
          <p:cNvSpPr/>
          <p:nvPr/>
        </p:nvSpPr>
        <p:spPr>
          <a:xfrm rot="5400000">
            <a:off x="-430395" y="2120336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268" name="Straight Connector 267"/>
          <p:cNvCxnSpPr/>
          <p:nvPr/>
        </p:nvCxnSpPr>
        <p:spPr>
          <a:xfrm rot="10800000" flipH="1" flipV="1">
            <a:off x="1895293" y="3955485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rot="16200000">
            <a:off x="2352493" y="3745935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rot="16200000">
            <a:off x="2301696" y="2272737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rot="10800000">
            <a:off x="1809569" y="2021912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39"/>
          <p:cNvGrpSpPr/>
          <p:nvPr/>
        </p:nvGrpSpPr>
        <p:grpSpPr>
          <a:xfrm>
            <a:off x="6787183" y="2607385"/>
            <a:ext cx="160687" cy="1414811"/>
            <a:chOff x="4491655" y="3124200"/>
            <a:chExt cx="160687" cy="1414811"/>
          </a:xfrm>
        </p:grpSpPr>
        <p:grpSp>
          <p:nvGrpSpPr>
            <p:cNvPr id="1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>
            <a:off x="6073596" y="29121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868068" y="21623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867349" y="3749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4" name="Straight Arrow Connector 153"/>
          <p:cNvCxnSpPr/>
          <p:nvPr/>
        </p:nvCxnSpPr>
        <p:spPr>
          <a:xfrm rot="16200000" flipH="1">
            <a:off x="6836891" y="2765061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6673670" y="245789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56" name="Object 2"/>
          <p:cNvGraphicFramePr>
            <a:graphicFrameLocks noChangeAspect="1"/>
          </p:cNvGraphicFramePr>
          <p:nvPr/>
        </p:nvGraphicFramePr>
        <p:xfrm>
          <a:off x="7381876" y="2518343"/>
          <a:ext cx="88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1" name="Equation" r:id="rId6" imgW="444240" imgH="393480" progId="Equation.3">
                  <p:embed/>
                </p:oleObj>
              </mc:Choice>
              <mc:Fallback>
                <p:oleObj name="Equation" r:id="rId6" imgW="444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6" y="2518343"/>
                        <a:ext cx="88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Cloud 156"/>
          <p:cNvSpPr/>
          <p:nvPr/>
        </p:nvSpPr>
        <p:spPr>
          <a:xfrm rot="5400000">
            <a:off x="3875089" y="2284065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0800000" flipH="1" flipV="1">
            <a:off x="6200777" y="4119214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6200000">
            <a:off x="6657977" y="390966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6200000">
            <a:off x="6607180" y="2436466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6115053" y="2185641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itle 1"/>
          <p:cNvSpPr txBox="1">
            <a:spLocks/>
          </p:cNvSpPr>
          <p:nvPr/>
        </p:nvSpPr>
        <p:spPr>
          <a:xfrm>
            <a:off x="663750" y="4534924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" name="Title 1"/>
          <p:cNvSpPr txBox="1">
            <a:spLocks/>
          </p:cNvSpPr>
          <p:nvPr/>
        </p:nvSpPr>
        <p:spPr>
          <a:xfrm>
            <a:off x="6867349" y="4698653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9C3EBA-6DD5-0646-827E-3B0AE214833D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notation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66908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9782" y="1229965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997703" y="31155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042587" y="3743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93" name="Title 1"/>
          <p:cNvSpPr txBox="1">
            <a:spLocks/>
          </p:cNvSpPr>
          <p:nvPr/>
        </p:nvSpPr>
        <p:spPr>
          <a:xfrm>
            <a:off x="6868070" y="32896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7874000" y="2948977"/>
          <a:ext cx="81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1" name="Equation" r:id="rId3" imgW="406080" imgH="431640" progId="Equation.3">
                  <p:embed/>
                </p:oleObj>
              </mc:Choice>
              <mc:Fallback>
                <p:oleObj name="Equation" r:id="rId3" imgW="40608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0" y="2948977"/>
                        <a:ext cx="812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9"/>
          <p:cNvGrpSpPr/>
          <p:nvPr/>
        </p:nvGrpSpPr>
        <p:grpSpPr>
          <a:xfrm>
            <a:off x="6787183" y="2877363"/>
            <a:ext cx="160687" cy="1414811"/>
            <a:chOff x="4491655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>
            <a:off x="6073596" y="31821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4" name="Straight Arrow Connector 153"/>
          <p:cNvCxnSpPr/>
          <p:nvPr/>
        </p:nvCxnSpPr>
        <p:spPr>
          <a:xfrm rot="16200000" flipH="1">
            <a:off x="6836891" y="279611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6673670" y="2488952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7" name="Cloud 156"/>
          <p:cNvSpPr/>
          <p:nvPr/>
        </p:nvSpPr>
        <p:spPr>
          <a:xfrm rot="5400000">
            <a:off x="3875089" y="2554043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0800000" flipH="1" flipV="1">
            <a:off x="6200777" y="438919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6200000">
            <a:off x="6657977" y="417964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6200000">
            <a:off x="6607180" y="2706444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6115053" y="2455619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itle 1"/>
          <p:cNvSpPr txBox="1">
            <a:spLocks/>
          </p:cNvSpPr>
          <p:nvPr/>
        </p:nvSpPr>
        <p:spPr>
          <a:xfrm>
            <a:off x="6867349" y="4968631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9" name="Group 39"/>
          <p:cNvGrpSpPr/>
          <p:nvPr/>
        </p:nvGrpSpPr>
        <p:grpSpPr>
          <a:xfrm>
            <a:off x="2396854" y="2879467"/>
            <a:ext cx="160687" cy="1414811"/>
            <a:chOff x="4491655" y="3124200"/>
            <a:chExt cx="160687" cy="1414811"/>
          </a:xfrm>
        </p:grpSpPr>
        <p:grpSp>
          <p:nvGrpSpPr>
            <p:cNvPr id="80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itle 1"/>
          <p:cNvSpPr txBox="1">
            <a:spLocks/>
          </p:cNvSpPr>
          <p:nvPr/>
        </p:nvSpPr>
        <p:spPr>
          <a:xfrm>
            <a:off x="1683267" y="318426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477739" y="2434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477020" y="40219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3" name="Straight Arrow Connector 102"/>
          <p:cNvCxnSpPr/>
          <p:nvPr/>
        </p:nvCxnSpPr>
        <p:spPr>
          <a:xfrm rot="16200000" flipH="1">
            <a:off x="2446562" y="303714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4" name="Title 1"/>
          <p:cNvSpPr txBox="1">
            <a:spLocks/>
          </p:cNvSpPr>
          <p:nvPr/>
        </p:nvSpPr>
        <p:spPr>
          <a:xfrm>
            <a:off x="2283341" y="2729976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9" name="Object 2"/>
          <p:cNvGraphicFramePr>
            <a:graphicFrameLocks noChangeAspect="1"/>
          </p:cNvGraphicFramePr>
          <p:nvPr/>
        </p:nvGraphicFramePr>
        <p:xfrm>
          <a:off x="2991547" y="2790425"/>
          <a:ext cx="88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2" name="Equation" r:id="rId5" imgW="444240" imgH="393480" progId="Equation.3">
                  <p:embed/>
                </p:oleObj>
              </mc:Choice>
              <mc:Fallback>
                <p:oleObj name="Equation" r:id="rId5" imgW="444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1547" y="2790425"/>
                        <a:ext cx="88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Cloud 110"/>
          <p:cNvSpPr/>
          <p:nvPr/>
        </p:nvSpPr>
        <p:spPr>
          <a:xfrm rot="5400000">
            <a:off x="-515240" y="2556147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12" name="Straight Connector 111"/>
          <p:cNvCxnSpPr/>
          <p:nvPr/>
        </p:nvCxnSpPr>
        <p:spPr>
          <a:xfrm rot="10800000" flipH="1" flipV="1">
            <a:off x="1810448" y="4391296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>
            <a:off x="2267648" y="4181746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6200000">
            <a:off x="2216851" y="2708548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0800000">
            <a:off x="1724724" y="2457723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itle 1"/>
          <p:cNvSpPr txBox="1">
            <a:spLocks/>
          </p:cNvSpPr>
          <p:nvPr/>
        </p:nvSpPr>
        <p:spPr>
          <a:xfrm>
            <a:off x="2477020" y="4970735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E60B414-65C2-C44F-B6B4-B409269B0BA7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Power (sink/source)</a:t>
            </a:r>
          </a:p>
          <a:p>
            <a:pPr lvl="1"/>
            <a:r>
              <a:rPr lang="en-US" dirty="0" smtClean="0"/>
              <a:t>Current (</a:t>
            </a:r>
            <a:r>
              <a:rPr lang="en-US" dirty="0" err="1" smtClean="0"/>
              <a:t>postive</a:t>
            </a:r>
            <a:r>
              <a:rPr lang="en-US" dirty="0" smtClean="0"/>
              <a:t>/negative)</a:t>
            </a:r>
          </a:p>
          <a:p>
            <a:pPr lvl="1"/>
            <a:r>
              <a:rPr lang="en-US" dirty="0" smtClean="0"/>
              <a:t>Dependent sources</a:t>
            </a:r>
          </a:p>
          <a:p>
            <a:r>
              <a:rPr lang="en-US" dirty="0" smtClean="0"/>
              <a:t>Resistors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pPr>
              <a:buNone/>
            </a:pPr>
            <a:r>
              <a:rPr lang="en-US" sz="3100" dirty="0" smtClean="0"/>
              <a:t>Today</a:t>
            </a:r>
          </a:p>
          <a:p>
            <a:r>
              <a:rPr lang="en-US" dirty="0" smtClean="0"/>
              <a:t>Examples</a:t>
            </a:r>
            <a:r>
              <a:rPr lang="en-US" sz="3100" dirty="0" smtClean="0"/>
              <a:t> (resistor circuits)</a:t>
            </a:r>
          </a:p>
          <a:p>
            <a:r>
              <a:rPr lang="en-US" sz="3100" dirty="0" err="1" smtClean="0"/>
              <a:t>Kirchoff’s</a:t>
            </a:r>
            <a:r>
              <a:rPr lang="en-US" sz="3100" dirty="0" smtClean="0"/>
              <a:t> laws</a:t>
            </a:r>
          </a:p>
          <a:p>
            <a:r>
              <a:rPr lang="en-US" sz="3100" dirty="0" smtClean="0"/>
              <a:t>Example applications of </a:t>
            </a:r>
            <a:r>
              <a:rPr lang="en-US" sz="3100" dirty="0" err="1" smtClean="0"/>
              <a:t>Kirchoff</a:t>
            </a:r>
            <a:r>
              <a:rPr lang="en-US" sz="3100" dirty="0" smtClean="0"/>
              <a:t> laws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1E6E7D-0E4A-8C4E-BB65-76EB5C54DFD4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03F6CB-A241-0D43-8E46-D671F5D73B33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5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9DB372-EFBD-FD4F-998B-A143743E2AE0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 flipH="1" flipV="1">
            <a:off x="365155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H="1">
            <a:off x="386091" y="190417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223911" y="209546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8989" y="1447800"/>
            <a:ext cx="25114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 flipH="1" flipV="1">
            <a:off x="1200166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2028302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2876566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1245443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1083263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2067180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1905000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6200000" flipH="1">
            <a:off x="2905380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2743200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114300" y="4762500"/>
            <a:ext cx="2057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3158664"/>
            <a:ext cx="442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</a:t>
            </a:r>
            <a:r>
              <a:rPr lang="en-US" dirty="0" smtClean="0"/>
              <a:t> (students)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143000" y="37338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43000" y="44196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1000" y="51054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143000" y="57912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1613477" y="358140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Title 1"/>
          <p:cNvSpPr txBox="1">
            <a:spLocks/>
          </p:cNvSpPr>
          <p:nvPr/>
        </p:nvSpPr>
        <p:spPr>
          <a:xfrm>
            <a:off x="1790215" y="33433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rot="10800000" flipH="1">
            <a:off x="1589139" y="429131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Title 1"/>
          <p:cNvSpPr txBox="1">
            <a:spLocks/>
          </p:cNvSpPr>
          <p:nvPr/>
        </p:nvSpPr>
        <p:spPr>
          <a:xfrm>
            <a:off x="1765877" y="405324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0800000" flipH="1">
            <a:off x="158775" y="523155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Title 1"/>
          <p:cNvSpPr txBox="1">
            <a:spLocks/>
          </p:cNvSpPr>
          <p:nvPr/>
        </p:nvSpPr>
        <p:spPr>
          <a:xfrm>
            <a:off x="335513" y="49934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0800000" flipH="1">
            <a:off x="1600200" y="5623612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itle 1"/>
          <p:cNvSpPr txBox="1">
            <a:spLocks/>
          </p:cNvSpPr>
          <p:nvPr/>
        </p:nvSpPr>
        <p:spPr>
          <a:xfrm>
            <a:off x="1776938" y="53855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49E131E-E852-3648-895C-BE99F0FE4668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943892" y="1531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41769" y="1354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942304" y="5151058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29308" y="1724099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876268" y="1688631"/>
            <a:ext cx="227012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2514600"/>
            <a:ext cx="1524000" cy="1524000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rot="16200000" flipV="1">
            <a:off x="899495" y="1890093"/>
            <a:ext cx="824464" cy="870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1" idx="7"/>
          </p:cNvCxnSpPr>
          <p:nvPr/>
        </p:nvCxnSpPr>
        <p:spPr>
          <a:xfrm rot="5400000" flipH="1" flipV="1">
            <a:off x="2822107" y="1958072"/>
            <a:ext cx="782420" cy="777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3"/>
          </p:cNvCxnSpPr>
          <p:nvPr/>
        </p:nvCxnSpPr>
        <p:spPr>
          <a:xfrm rot="5400000">
            <a:off x="902202" y="3835935"/>
            <a:ext cx="865503" cy="82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1" idx="5"/>
          </p:cNvCxnSpPr>
          <p:nvPr/>
        </p:nvCxnSpPr>
        <p:spPr>
          <a:xfrm rot="16200000" flipH="1">
            <a:off x="2824816" y="3815415"/>
            <a:ext cx="865503" cy="865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1" idx="6"/>
          </p:cNvCxnSpPr>
          <p:nvPr/>
        </p:nvCxnSpPr>
        <p:spPr>
          <a:xfrm flipV="1">
            <a:off x="3048000" y="3246852"/>
            <a:ext cx="1066800" cy="29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0"/>
          </p:cNvCxnSpPr>
          <p:nvPr/>
        </p:nvCxnSpPr>
        <p:spPr>
          <a:xfrm rot="5400000" flipH="1" flipV="1">
            <a:off x="1794858" y="2023458"/>
            <a:ext cx="9822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1" idx="2"/>
          </p:cNvCxnSpPr>
          <p:nvPr/>
        </p:nvCxnSpPr>
        <p:spPr>
          <a:xfrm rot="10800000">
            <a:off x="457200" y="3276600"/>
            <a:ext cx="106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4"/>
          </p:cNvCxnSpPr>
          <p:nvPr/>
        </p:nvCxnSpPr>
        <p:spPr>
          <a:xfrm rot="5400000">
            <a:off x="1729374" y="4595226"/>
            <a:ext cx="1113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81000" y="3124200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907677" y="3124197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664098" y="4419907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601819" y="4323374"/>
            <a:ext cx="217357" cy="1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1579048" y="10744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983369" y="13961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968446" y="25649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320" y="40386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117863" y="506273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218159" y="41216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218159" y="24581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1F68FB-F900-D445-9A12-FC210E0D2FE8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892" y="3177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198048" y="12435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715292" y="3147774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2590797" y="4034585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2298090" y="17267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563219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916695" y="38328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450490" y="39627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018124" y="368318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61816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3600" y="2563333"/>
            <a:ext cx="1269564" cy="126956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403164" y="1696327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1246398" y="1676131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03164" y="3832896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246399" y="3832897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H="1">
            <a:off x="2590796" y="2285996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77460" y="1780848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610747" y="1829290"/>
            <a:ext cx="299547" cy="20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61853" y="4129840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370320" y="3964078"/>
            <a:ext cx="346252" cy="343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157442" y="149816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20BCAE-032E-6649-AA1D-2D72E68B173F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249" y="111400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53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(students)</a:t>
            </a:r>
            <a:endParaRPr lang="en-US" dirty="0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4171132" y="41166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932522" y="39429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0" y="3483099"/>
            <a:ext cx="609600" cy="609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657601" y="1546608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941599" y="1546610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657601" y="4116682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60797" y="4092699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72661" y="1651327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657600" y="1780164"/>
            <a:ext cx="256023" cy="25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16290" y="4413626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354004" y="4124876"/>
            <a:ext cx="434701" cy="41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304125" y="139362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513259" y="2948358"/>
            <a:ext cx="10694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362200" y="2413617"/>
            <a:ext cx="68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974331" y="2801484"/>
            <a:ext cx="775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828801" y="3219101"/>
            <a:ext cx="5333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26058" y="2816359"/>
            <a:ext cx="805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22858" y="2948357"/>
            <a:ext cx="10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D1FC0AF-86F7-9843-928B-46F35A3FAAE0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thru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9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171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90"/>
          <p:cNvGrpSpPr/>
          <p:nvPr/>
        </p:nvGrpSpPr>
        <p:grpSpPr>
          <a:xfrm rot="5400000">
            <a:off x="1506059" y="818047"/>
            <a:ext cx="257175" cy="1488124"/>
            <a:chOff x="3382667" y="1835079"/>
            <a:chExt cx="257175" cy="1488124"/>
          </a:xfrm>
        </p:grpSpPr>
        <p:sp>
          <p:nvSpPr>
            <p:cNvPr id="189" name="Rectangle 18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0"/>
          <p:cNvGrpSpPr/>
          <p:nvPr/>
        </p:nvGrpSpPr>
        <p:grpSpPr>
          <a:xfrm rot="5400000">
            <a:off x="1506059" y="2306171"/>
            <a:ext cx="257175" cy="1488124"/>
            <a:chOff x="3382667" y="1835079"/>
            <a:chExt cx="257175" cy="1488124"/>
          </a:xfrm>
        </p:grpSpPr>
        <p:sp>
          <p:nvSpPr>
            <p:cNvPr id="196" name="Rectangle 19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190"/>
          <p:cNvGrpSpPr/>
          <p:nvPr/>
        </p:nvGrpSpPr>
        <p:grpSpPr>
          <a:xfrm>
            <a:off x="3738247" y="1562111"/>
            <a:ext cx="257175" cy="1488124"/>
            <a:chOff x="3382667" y="1835079"/>
            <a:chExt cx="257175" cy="1488124"/>
          </a:xfrm>
        </p:grpSpPr>
        <p:sp>
          <p:nvSpPr>
            <p:cNvPr id="204" name="Rectangle 20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190"/>
          <p:cNvGrpSpPr/>
          <p:nvPr/>
        </p:nvGrpSpPr>
        <p:grpSpPr>
          <a:xfrm rot="5400000">
            <a:off x="2994184" y="818050"/>
            <a:ext cx="257175" cy="1488124"/>
            <a:chOff x="3382667" y="1835079"/>
            <a:chExt cx="257175" cy="1488124"/>
          </a:xfrm>
        </p:grpSpPr>
        <p:sp>
          <p:nvSpPr>
            <p:cNvPr id="208" name="Rectangle 20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190"/>
          <p:cNvGrpSpPr/>
          <p:nvPr/>
        </p:nvGrpSpPr>
        <p:grpSpPr>
          <a:xfrm rot="5400000">
            <a:off x="2994180" y="2306173"/>
            <a:ext cx="257175" cy="1488124"/>
            <a:chOff x="3382667" y="1835079"/>
            <a:chExt cx="257175" cy="1488124"/>
          </a:xfrm>
        </p:grpSpPr>
        <p:sp>
          <p:nvSpPr>
            <p:cNvPr id="212" name="Rectangle 21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190"/>
          <p:cNvGrpSpPr/>
          <p:nvPr/>
        </p:nvGrpSpPr>
        <p:grpSpPr>
          <a:xfrm>
            <a:off x="761996" y="3050231"/>
            <a:ext cx="257175" cy="1488124"/>
            <a:chOff x="3382667" y="1835079"/>
            <a:chExt cx="257175" cy="1488124"/>
          </a:xfrm>
        </p:grpSpPr>
        <p:sp>
          <p:nvSpPr>
            <p:cNvPr id="216" name="Rectangle 21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7" name="Straight Connector 21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190"/>
          <p:cNvGrpSpPr/>
          <p:nvPr/>
        </p:nvGrpSpPr>
        <p:grpSpPr>
          <a:xfrm rot="5400000">
            <a:off x="1506055" y="3794293"/>
            <a:ext cx="257175" cy="1488124"/>
            <a:chOff x="3382667" y="1835079"/>
            <a:chExt cx="257175" cy="1488124"/>
          </a:xfrm>
        </p:grpSpPr>
        <p:sp>
          <p:nvSpPr>
            <p:cNvPr id="220" name="Rectangle 21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190"/>
          <p:cNvGrpSpPr/>
          <p:nvPr/>
        </p:nvGrpSpPr>
        <p:grpSpPr>
          <a:xfrm>
            <a:off x="2250117" y="3050229"/>
            <a:ext cx="257175" cy="1488124"/>
            <a:chOff x="3382667" y="1835079"/>
            <a:chExt cx="257175" cy="1488124"/>
          </a:xfrm>
        </p:grpSpPr>
        <p:sp>
          <p:nvSpPr>
            <p:cNvPr id="224" name="Rectangle 22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190"/>
          <p:cNvGrpSpPr/>
          <p:nvPr/>
        </p:nvGrpSpPr>
        <p:grpSpPr>
          <a:xfrm>
            <a:off x="3738242" y="3050228"/>
            <a:ext cx="257175" cy="1488124"/>
            <a:chOff x="3382667" y="1835079"/>
            <a:chExt cx="257175" cy="1488124"/>
          </a:xfrm>
        </p:grpSpPr>
        <p:sp>
          <p:nvSpPr>
            <p:cNvPr id="228" name="Rectangle 22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190"/>
          <p:cNvGrpSpPr/>
          <p:nvPr/>
        </p:nvGrpSpPr>
        <p:grpSpPr>
          <a:xfrm rot="5400000">
            <a:off x="2994180" y="3794290"/>
            <a:ext cx="257175" cy="1488124"/>
            <a:chOff x="3382667" y="1835079"/>
            <a:chExt cx="257175" cy="1488124"/>
          </a:xfrm>
        </p:grpSpPr>
        <p:sp>
          <p:nvSpPr>
            <p:cNvPr id="232" name="Rectangle 23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5" name="Straight Arrow Connector 234"/>
          <p:cNvCxnSpPr/>
          <p:nvPr/>
        </p:nvCxnSpPr>
        <p:spPr>
          <a:xfrm rot="5400000" flipH="1" flipV="1">
            <a:off x="476609" y="17167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6" name="Title 1"/>
          <p:cNvSpPr txBox="1">
            <a:spLocks/>
          </p:cNvSpPr>
          <p:nvPr/>
        </p:nvSpPr>
        <p:spPr>
          <a:xfrm>
            <a:off x="76200" y="149038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rot="5400000" flipH="1" flipV="1">
            <a:off x="579290" y="327659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9" name="Title 1"/>
          <p:cNvSpPr txBox="1">
            <a:spLocks/>
          </p:cNvSpPr>
          <p:nvPr/>
        </p:nvSpPr>
        <p:spPr>
          <a:xfrm>
            <a:off x="176499" y="305023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0" name="Title 1"/>
          <p:cNvSpPr txBox="1">
            <a:spLocks/>
          </p:cNvSpPr>
          <p:nvPr/>
        </p:nvSpPr>
        <p:spPr>
          <a:xfrm>
            <a:off x="0" y="249099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1" name="Straight Arrow Connector 240"/>
          <p:cNvCxnSpPr/>
          <p:nvPr/>
        </p:nvCxnSpPr>
        <p:spPr>
          <a:xfrm rot="5400000" flipH="1" flipV="1">
            <a:off x="551517" y="276621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rot="10800000" flipH="1" flipV="1">
            <a:off x="1981201" y="29216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3" name="Title 1"/>
          <p:cNvSpPr txBox="1">
            <a:spLocks/>
          </p:cNvSpPr>
          <p:nvPr/>
        </p:nvSpPr>
        <p:spPr>
          <a:xfrm>
            <a:off x="1671758" y="2438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rot="5400000" flipH="1" flipV="1">
            <a:off x="2062784" y="177528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 flipH="1" flipV="1">
            <a:off x="2443498" y="168911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6" name="Title 1"/>
          <p:cNvSpPr txBox="1">
            <a:spLocks/>
          </p:cNvSpPr>
          <p:nvPr/>
        </p:nvSpPr>
        <p:spPr>
          <a:xfrm>
            <a:off x="2277813" y="15771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rot="5400000" flipH="1" flipV="1">
            <a:off x="2087593" y="3267382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8" name="Title 1"/>
          <p:cNvSpPr txBox="1">
            <a:spLocks/>
          </p:cNvSpPr>
          <p:nvPr/>
        </p:nvSpPr>
        <p:spPr>
          <a:xfrm>
            <a:off x="1771383" y="3145928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2377439" y="2603667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 rot="10800000" flipH="1" flipV="1">
            <a:off x="2427768" y="2953546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1" name="Title 1"/>
          <p:cNvSpPr txBox="1">
            <a:spLocks/>
          </p:cNvSpPr>
          <p:nvPr/>
        </p:nvSpPr>
        <p:spPr>
          <a:xfrm>
            <a:off x="1703656" y="15452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2" name="Straight Arrow Connector 251"/>
          <p:cNvCxnSpPr/>
          <p:nvPr/>
        </p:nvCxnSpPr>
        <p:spPr>
          <a:xfrm rot="5400000" flipH="1" flipV="1">
            <a:off x="3873863" y="278891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3" name="Title 1"/>
          <p:cNvSpPr txBox="1">
            <a:spLocks/>
          </p:cNvSpPr>
          <p:nvPr/>
        </p:nvSpPr>
        <p:spPr>
          <a:xfrm>
            <a:off x="3801814" y="255890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rot="16200000" flipH="1">
            <a:off x="3866774" y="326029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5" name="Title 1"/>
          <p:cNvSpPr txBox="1">
            <a:spLocks/>
          </p:cNvSpPr>
          <p:nvPr/>
        </p:nvSpPr>
        <p:spPr>
          <a:xfrm>
            <a:off x="3858520" y="29983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flipH="1" flipV="1">
            <a:off x="2436409" y="461660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>
            <a:off x="2270724" y="45046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0" name="Straight Arrow Connector 259"/>
          <p:cNvCxnSpPr/>
          <p:nvPr/>
        </p:nvCxnSpPr>
        <p:spPr>
          <a:xfrm flipH="1" flipV="1">
            <a:off x="2014651" y="460951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1" name="Title 1"/>
          <p:cNvSpPr txBox="1">
            <a:spLocks/>
          </p:cNvSpPr>
          <p:nvPr/>
        </p:nvSpPr>
        <p:spPr>
          <a:xfrm>
            <a:off x="1848966" y="449757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6" name="Straight Arrow Connector 265"/>
          <p:cNvCxnSpPr/>
          <p:nvPr/>
        </p:nvCxnSpPr>
        <p:spPr>
          <a:xfrm rot="5400000" flipH="1" flipV="1">
            <a:off x="2335686" y="4281019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7" name="Title 1"/>
          <p:cNvSpPr txBox="1">
            <a:spLocks/>
          </p:cNvSpPr>
          <p:nvPr/>
        </p:nvSpPr>
        <p:spPr>
          <a:xfrm>
            <a:off x="2263637" y="40510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68B955B-F966-0646-A29E-6C54DDFD0C77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3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3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90"/>
          <p:cNvGrpSpPr/>
          <p:nvPr/>
        </p:nvGrpSpPr>
        <p:grpSpPr>
          <a:xfrm>
            <a:off x="5147717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190"/>
          <p:cNvGrpSpPr/>
          <p:nvPr/>
        </p:nvGrpSpPr>
        <p:grpSpPr>
          <a:xfrm>
            <a:off x="6378667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890585" y="3050233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276302" y="1562901"/>
            <a:ext cx="24722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 rot="10800000">
            <a:off x="3666086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547173" y="1578152"/>
            <a:ext cx="402824" cy="1472873"/>
            <a:chOff x="3409473" y="1458273"/>
            <a:chExt cx="402824" cy="1472873"/>
          </a:xfrm>
        </p:grpSpPr>
        <p:sp>
          <p:nvSpPr>
            <p:cNvPr id="103" name="Rectangle 102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890585" y="1562109"/>
            <a:ext cx="29808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itle 1"/>
          <p:cNvSpPr txBox="1">
            <a:spLocks/>
          </p:cNvSpPr>
          <p:nvPr/>
        </p:nvSpPr>
        <p:spPr>
          <a:xfrm>
            <a:off x="1371600" y="99060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H="1" flipV="1">
            <a:off x="1531745" y="139993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H="1">
            <a:off x="2408391" y="180232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3" name="Title 1"/>
          <p:cNvSpPr txBox="1">
            <a:spLocks/>
          </p:cNvSpPr>
          <p:nvPr/>
        </p:nvSpPr>
        <p:spPr>
          <a:xfrm>
            <a:off x="2443000" y="154041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itle 1"/>
          <p:cNvSpPr txBox="1">
            <a:spLocks/>
          </p:cNvSpPr>
          <p:nvPr/>
        </p:nvSpPr>
        <p:spPr>
          <a:xfrm>
            <a:off x="3866107" y="1723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5572125" y="1054894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H="1" flipV="1">
            <a:off x="5732270" y="146422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6504141" y="178327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" name="Title 1"/>
          <p:cNvSpPr txBox="1">
            <a:spLocks/>
          </p:cNvSpPr>
          <p:nvPr/>
        </p:nvSpPr>
        <p:spPr>
          <a:xfrm>
            <a:off x="6538750" y="15213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833269" y="191834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93D98C3-B500-D04C-B600-028D36274B27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732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(students)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in this circuit. (students)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5" name="Group 190"/>
          <p:cNvGrpSpPr/>
          <p:nvPr/>
        </p:nvGrpSpPr>
        <p:grpSpPr>
          <a:xfrm>
            <a:off x="3711823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5272086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464344" y="3050233"/>
            <a:ext cx="5606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1952" y="1562901"/>
            <a:ext cx="13104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6"/>
          <p:cNvGrpSpPr/>
          <p:nvPr/>
        </p:nvGrpSpPr>
        <p:grpSpPr>
          <a:xfrm rot="10800000">
            <a:off x="4566198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485775" y="1562109"/>
            <a:ext cx="33647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250121" y="1540410"/>
            <a:ext cx="899831" cy="1509823"/>
            <a:chOff x="2250121" y="1540410"/>
            <a:chExt cx="899831" cy="1509823"/>
          </a:xfrm>
        </p:grpSpPr>
        <p:grpSp>
          <p:nvGrpSpPr>
            <p:cNvPr id="4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200" name="Rectangle 19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3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4" name="Title 1"/>
          <p:cNvSpPr txBox="1">
            <a:spLocks/>
          </p:cNvSpPr>
          <p:nvPr/>
        </p:nvSpPr>
        <p:spPr>
          <a:xfrm>
            <a:off x="4144713" y="170165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4844033" y="154041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6200000" flipH="1" flipV="1">
            <a:off x="5118239" y="178327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588134" y="1521361"/>
            <a:ext cx="899831" cy="1509823"/>
            <a:chOff x="2250121" y="1540410"/>
            <a:chExt cx="899831" cy="1509823"/>
          </a:xfrm>
        </p:grpSpPr>
        <p:grpSp>
          <p:nvGrpSpPr>
            <p:cNvPr id="58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1" name="Rectangle 6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88058" y="1542792"/>
            <a:ext cx="899831" cy="1509823"/>
            <a:chOff x="2250121" y="1540410"/>
            <a:chExt cx="899831" cy="1509823"/>
          </a:xfrm>
        </p:grpSpPr>
        <p:grpSp>
          <p:nvGrpSpPr>
            <p:cNvPr id="65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8" name="Rectangle 6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7502" y="1545173"/>
            <a:ext cx="899831" cy="1509823"/>
            <a:chOff x="2250121" y="1540410"/>
            <a:chExt cx="899831" cy="1509823"/>
          </a:xfrm>
        </p:grpSpPr>
        <p:grpSp>
          <p:nvGrpSpPr>
            <p:cNvPr id="72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75" name="Rectangle 7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28724" y="1545173"/>
            <a:ext cx="485775" cy="1509822"/>
            <a:chOff x="6422231" y="1545173"/>
            <a:chExt cx="485775" cy="1509822"/>
          </a:xfrm>
        </p:grpSpPr>
        <p:sp>
          <p:nvSpPr>
            <p:cNvPr id="93" name="Oval 92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3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93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Title 1"/>
          <p:cNvSpPr txBox="1">
            <a:spLocks/>
          </p:cNvSpPr>
          <p:nvPr/>
        </p:nvSpPr>
        <p:spPr>
          <a:xfrm>
            <a:off x="6172200" y="198074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165F8D-9BCD-964F-B4D3-CB28AB685AAD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7ADDB66-1346-5145-9EB3-0A9E8EFF2291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Resistors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2706985" y="1732358"/>
            <a:ext cx="160687" cy="1414811"/>
            <a:chOff x="4491655" y="3124200"/>
            <a:chExt cx="160687" cy="1414811"/>
          </a:xfrm>
        </p:grpSpPr>
        <p:grpSp>
          <p:nvGrpSpPr>
            <p:cNvPr id="72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1699637" y="14124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1684691" y="32555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2120045" y="344017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2577245" y="323062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2577243" y="181775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2120042" y="160820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1994911" y="154563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994911" y="33776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917448" y="1624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924843" y="306522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92" name="Group 100"/>
          <p:cNvGrpSpPr/>
          <p:nvPr/>
        </p:nvGrpSpPr>
        <p:grpSpPr>
          <a:xfrm>
            <a:off x="2529072" y="1421450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2180041" y="74177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886200" y="1209980"/>
            <a:ext cx="4121989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x R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67195" y="2456398"/>
            <a:ext cx="272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Resistance units: Ohms [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]</a:t>
            </a: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2529072" y="209116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201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54BD83E-2729-C64F-9B4A-3E16BAC23C2D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3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4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5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3905482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530334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6096000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2209" y="661472"/>
            <a:ext cx="173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lecture #2: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9AD12D-0DDA-654C-8704-E169E17FFF05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Closing the loop: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1749824" y="2080413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834381" y="2743512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847002" y="168710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1749417" y="3555916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833974" y="4219015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846595" y="31626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0330" y="129289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0309" y="2781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74720" y="426914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81612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3590006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4155672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1E7B13-E6B5-0849-8033-C356DEE67067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 rot="5400000">
            <a:off x="1914376" y="39615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121565" y="4502028"/>
            <a:ext cx="199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2011554" y="35682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 loop to N-elements: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098127" y="1132792"/>
            <a:ext cx="257175" cy="1488124"/>
            <a:chOff x="2666999" y="1179425"/>
            <a:chExt cx="257175" cy="1488124"/>
          </a:xfrm>
        </p:grpSpPr>
        <p:sp>
          <p:nvSpPr>
            <p:cNvPr id="8" name="Rectangle 7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1635" y="11825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91635" y="22263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073409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kumimoji="0" lang="en-US" sz="48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1391" y="2662622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91" y="3228288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92514" y="2176574"/>
            <a:ext cx="257175" cy="1488124"/>
            <a:chOff x="2666999" y="1179425"/>
            <a:chExt cx="257175" cy="1488124"/>
          </a:xfrm>
        </p:grpSpPr>
        <p:sp>
          <p:nvSpPr>
            <p:cNvPr id="30" name="Rectangle 29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1914374" y="547112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98931" y="613422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2090471" y="5162349"/>
            <a:ext cx="2500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97607" y="4819449"/>
            <a:ext cx="43576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0415" y="3295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80415" y="44024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80415" y="598705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756371" y="491803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1391" y="3720816"/>
            <a:ext cx="385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cd</a:t>
            </a:r>
            <a:r>
              <a:rPr lang="en-US" dirty="0" smtClean="0"/>
              <a:t> = “voltage drop” across element #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81391" y="4264456"/>
            <a:ext cx="400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xy</a:t>
            </a:r>
            <a:r>
              <a:rPr lang="en-US" dirty="0" smtClean="0"/>
              <a:t> = “voltage drop” across element # 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67C155-B49C-4446-9FF6-FC28F5F20C8A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9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3194170" y="2818289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375" y="332998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AFA0C5B-E9B8-7640-A3DB-40CE775BAF55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1A92EA1-819D-4849-B73F-BB1E310B7F28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F743508-3BBD-E54B-8CDB-F84294B06B4B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1807102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808C94-BD6F-084E-B2BD-0DE13E2C625F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04318E2-C5B8-784A-9CA8-B5B6F0ED41BB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parallel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3450879" y="119027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4120344" y="1190277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3433278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2684856" y="115973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389033" y="112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249529" y="4130173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316329" y="3887408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351904" y="376228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351904" y="53022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3621129" y="421920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33963" y="3946525"/>
          <a:ext cx="23241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761760" imgH="457200" progId="Equation.3">
                  <p:embed/>
                </p:oleObj>
              </mc:Choice>
              <mc:Fallback>
                <p:oleObj name="Equation" r:id="rId4" imgW="76176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946525"/>
                        <a:ext cx="23241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" name="Group 54"/>
          <p:cNvGrpSpPr/>
          <p:nvPr/>
        </p:nvGrpSpPr>
        <p:grpSpPr>
          <a:xfrm>
            <a:off x="6324600" y="1190277"/>
            <a:ext cx="160687" cy="1414811"/>
            <a:chOff x="4491655" y="3124200"/>
            <a:chExt cx="160687" cy="1414811"/>
          </a:xfrm>
        </p:grpSpPr>
        <p:grpSp>
          <p:nvGrpSpPr>
            <p:cNvPr id="92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itle 1"/>
          <p:cNvSpPr txBox="1">
            <a:spLocks/>
          </p:cNvSpPr>
          <p:nvPr/>
        </p:nvSpPr>
        <p:spPr>
          <a:xfrm>
            <a:off x="5638800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2514153" y="1190277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5" name="Group 54"/>
          <p:cNvGrpSpPr/>
          <p:nvPr/>
        </p:nvGrpSpPr>
        <p:grpSpPr>
          <a:xfrm>
            <a:off x="4710345" y="1190277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Title 1"/>
          <p:cNvSpPr txBox="1">
            <a:spLocks/>
          </p:cNvSpPr>
          <p:nvPr/>
        </p:nvSpPr>
        <p:spPr>
          <a:xfrm>
            <a:off x="4022529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4791232" y="1190277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2514153" y="2605088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4791232" y="2605088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389033" y="254252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1545258" y="5823466"/>
            <a:ext cx="445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ǁ R</a:t>
            </a:r>
            <a:r>
              <a:rPr lang="en-US" baseline="-25000" dirty="0" smtClean="0"/>
              <a:t>2</a:t>
            </a:r>
            <a:r>
              <a:rPr lang="en-US" dirty="0" smtClean="0"/>
              <a:t> is notation for “R</a:t>
            </a:r>
            <a:r>
              <a:rPr lang="en-US" baseline="-25000" dirty="0" smtClean="0"/>
              <a:t>1</a:t>
            </a:r>
            <a:r>
              <a:rPr lang="en-US" dirty="0" smtClean="0"/>
              <a:t> in parallel with R</a:t>
            </a:r>
            <a:r>
              <a:rPr lang="en-US" baseline="-25000" dirty="0" smtClean="0"/>
              <a:t>2</a:t>
            </a:r>
            <a:r>
              <a:rPr lang="en-US" dirty="0" smtClean="0"/>
              <a:t>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BE9459D-2528-7B4F-849F-52FEA687A1E8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series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909168" y="60960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909168" y="1969566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895757" y="22881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895757" y="10938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52"/>
          <p:cNvGrpSpPr/>
          <p:nvPr/>
        </p:nvGrpSpPr>
        <p:grpSpPr>
          <a:xfrm rot="5400000">
            <a:off x="586916" y="3859037"/>
            <a:ext cx="805211" cy="160687"/>
            <a:chOff x="457201" y="2514600"/>
            <a:chExt cx="9144001" cy="1824765"/>
          </a:xfrm>
        </p:grpSpPr>
        <p:cxnSp>
          <p:nvCxnSpPr>
            <p:cNvPr id="78" name="Straight Connector 77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rot="5400000" flipH="1" flipV="1">
            <a:off x="836934" y="3384377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837645" y="4494388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itle 1"/>
          <p:cNvSpPr txBox="1">
            <a:spLocks/>
          </p:cNvSpPr>
          <p:nvPr/>
        </p:nvSpPr>
        <p:spPr>
          <a:xfrm>
            <a:off x="895757" y="355052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739144" y="4897699"/>
            <a:ext cx="50182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 rot="5400000">
            <a:off x="586918" y="5580060"/>
            <a:ext cx="805211" cy="160687"/>
            <a:chOff x="457201" y="2514600"/>
            <a:chExt cx="9144001" cy="1824765"/>
          </a:xfrm>
        </p:grpSpPr>
        <p:cxnSp>
          <p:nvCxnSpPr>
            <p:cNvPr id="96" name="Straight Connector 95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/>
          <p:cNvCxnSpPr/>
          <p:nvPr/>
        </p:nvCxnSpPr>
        <p:spPr>
          <a:xfrm rot="5400000" flipH="1" flipV="1">
            <a:off x="934740" y="5203206"/>
            <a:ext cx="1091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837645" y="6215411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itle 1"/>
          <p:cNvSpPr txBox="1">
            <a:spLocks/>
          </p:cNvSpPr>
          <p:nvPr/>
        </p:nvSpPr>
        <p:spPr>
          <a:xfrm>
            <a:off x="895757" y="527154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941680" y="4844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941680" y="636781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667000" y="288811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733800" y="2645351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769375" y="252023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769375" y="406016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4038600" y="29771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562600" y="2734578"/>
          <a:ext cx="2168865" cy="131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3" name="Equation" r:id="rId4" imgW="711000" imgH="431640" progId="Equation.3">
                  <p:embed/>
                </p:oleObj>
              </mc:Choice>
              <mc:Fallback>
                <p:oleObj name="Equation" r:id="rId4" imgW="711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34578"/>
                        <a:ext cx="2168865" cy="131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47116A-DF43-D747-BC43-CC45C453DB24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1121127" y="4485743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121127" y="3263590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5460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257364" y="3167261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645570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133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90055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ate Placeholder 7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DDA3208-53F4-B140-8EF4-B9BBFA02E837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75" name="Group 18"/>
          <p:cNvGrpSpPr/>
          <p:nvPr/>
        </p:nvGrpSpPr>
        <p:grpSpPr>
          <a:xfrm rot="5400000">
            <a:off x="4011614" y="759279"/>
            <a:ext cx="1088673" cy="1414811"/>
            <a:chOff x="3581400" y="2645351"/>
            <a:chExt cx="1088673" cy="1414811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9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8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/>
          <p:nvPr/>
        </p:nvGrpSpPr>
        <p:grpSpPr>
          <a:xfrm rot="5400000">
            <a:off x="4011614" y="1689315"/>
            <a:ext cx="1088673" cy="1414811"/>
            <a:chOff x="3581400" y="2645351"/>
            <a:chExt cx="1088673" cy="1414811"/>
          </a:xfrm>
        </p:grpSpPr>
        <p:sp>
          <p:nvSpPr>
            <p:cNvPr id="9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97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1" name="Group 110"/>
          <p:cNvGrpSpPr/>
          <p:nvPr/>
        </p:nvGrpSpPr>
        <p:grpSpPr>
          <a:xfrm rot="5400000">
            <a:off x="2404145" y="1205543"/>
            <a:ext cx="1088673" cy="1414811"/>
            <a:chOff x="3581400" y="2645351"/>
            <a:chExt cx="1088673" cy="1414811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8" name="Straight Connector 127"/>
          <p:cNvCxnSpPr/>
          <p:nvPr/>
        </p:nvCxnSpPr>
        <p:spPr>
          <a:xfrm rot="5400000">
            <a:off x="3383166" y="1620294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4798338" y="1620655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 flipH="1" flipV="1">
            <a:off x="5263356" y="1601906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 flipH="1" flipV="1">
            <a:off x="3655887" y="1601178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 rot="5400000">
            <a:off x="5981568" y="1197970"/>
            <a:ext cx="1088673" cy="1414811"/>
            <a:chOff x="3581400" y="2645351"/>
            <a:chExt cx="1088673" cy="1414811"/>
          </a:xfrm>
        </p:grpSpPr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9" name="Group 39"/>
            <p:cNvGrpSpPr/>
            <p:nvPr/>
          </p:nvGrpSpPr>
          <p:grpSpPr>
            <a:xfrm>
              <a:off x="3733820" y="2645351"/>
              <a:ext cx="160687" cy="1414811"/>
              <a:chOff x="4491675" y="3124200"/>
              <a:chExt cx="160687" cy="1414811"/>
            </a:xfrm>
          </p:grpSpPr>
          <p:grpSp>
            <p:nvGrpSpPr>
              <p:cNvPr id="140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4" name="TextBox 153"/>
          <p:cNvSpPr txBox="1"/>
          <p:nvPr/>
        </p:nvSpPr>
        <p:spPr>
          <a:xfrm>
            <a:off x="187948" y="645570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76" name="Oval 75"/>
          <p:cNvSpPr/>
          <p:nvPr/>
        </p:nvSpPr>
        <p:spPr>
          <a:xfrm>
            <a:off x="2115956" y="153934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233310" y="153104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69083C-7B19-E74D-9EEF-2F9446517EEF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1733989" y="1374293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2664025" y="1374293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53"/>
          <p:cNvGrpSpPr/>
          <p:nvPr/>
        </p:nvGrpSpPr>
        <p:grpSpPr>
          <a:xfrm rot="16200000">
            <a:off x="677488" y="1776898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39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1966555" y="2789104"/>
            <a:ext cx="2601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67277" y="1374293"/>
            <a:ext cx="2597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115"/>
          <p:cNvGrpSpPr/>
          <p:nvPr/>
        </p:nvGrpSpPr>
        <p:grpSpPr>
          <a:xfrm>
            <a:off x="4335726" y="1374293"/>
            <a:ext cx="1088673" cy="1414811"/>
            <a:chOff x="3581400" y="2645351"/>
            <a:chExt cx="1088673" cy="1414811"/>
          </a:xfrm>
        </p:grpSpPr>
        <p:sp>
          <p:nvSpPr>
            <p:cNvPr id="11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2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132"/>
          <p:cNvGrpSpPr/>
          <p:nvPr/>
        </p:nvGrpSpPr>
        <p:grpSpPr>
          <a:xfrm>
            <a:off x="3475653" y="1374293"/>
            <a:ext cx="1088673" cy="1414811"/>
            <a:chOff x="3581400" y="2645351"/>
            <a:chExt cx="1088673" cy="1414811"/>
          </a:xfrm>
        </p:grpSpPr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4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45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150"/>
          <p:cNvGrpSpPr/>
          <p:nvPr/>
        </p:nvGrpSpPr>
        <p:grpSpPr>
          <a:xfrm rot="16200000">
            <a:off x="717746" y="348456"/>
            <a:ext cx="1088673" cy="1414811"/>
            <a:chOff x="3581400" y="2645351"/>
            <a:chExt cx="1088673" cy="1414811"/>
          </a:xfrm>
        </p:grpSpPr>
        <p:sp>
          <p:nvSpPr>
            <p:cNvPr id="15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7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48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8" name="TextBox 167"/>
          <p:cNvSpPr txBox="1"/>
          <p:nvPr/>
        </p:nvSpPr>
        <p:spPr>
          <a:xfrm>
            <a:off x="187948" y="5115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108" name="Oval 107"/>
          <p:cNvSpPr/>
          <p:nvPr/>
        </p:nvSpPr>
        <p:spPr>
          <a:xfrm>
            <a:off x="429557" y="130507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381000" y="272654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ate Placeholder 4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6AD9E0-89CA-2C40-AC7A-17DA7160857F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187948" y="4681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grpSp>
        <p:nvGrpSpPr>
          <p:cNvPr id="238" name="Group 237"/>
          <p:cNvGrpSpPr/>
          <p:nvPr/>
        </p:nvGrpSpPr>
        <p:grpSpPr>
          <a:xfrm>
            <a:off x="303309" y="720520"/>
            <a:ext cx="4798126" cy="4153746"/>
            <a:chOff x="1091147" y="720520"/>
            <a:chExt cx="4798126" cy="4153746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2702372" y="17596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551867" y="1374293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3399467" y="2789104"/>
              <a:ext cx="1088673" cy="1414811"/>
              <a:chOff x="3581400" y="2645351"/>
              <a:chExt cx="1088673" cy="1414811"/>
            </a:xfrm>
          </p:grpSpPr>
          <p:sp>
            <p:nvSpPr>
              <p:cNvPr id="21" name="Title 1"/>
              <p:cNvSpPr txBox="1">
                <a:spLocks/>
              </p:cNvSpPr>
              <p:nvPr/>
            </p:nvSpPr>
            <p:spPr>
              <a:xfrm>
                <a:off x="3581400" y="303067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2" name="Group 39"/>
              <p:cNvGrpSpPr/>
              <p:nvPr/>
            </p:nvGrpSpPr>
            <p:grpSpPr>
              <a:xfrm>
                <a:off x="3733812" y="264535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2396479" y="72052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4" name="Group 52"/>
            <p:cNvGrpSpPr/>
            <p:nvPr/>
          </p:nvGrpSpPr>
          <p:grpSpPr>
            <a:xfrm>
              <a:off x="2524953" y="1287093"/>
              <a:ext cx="805211" cy="160687"/>
              <a:chOff x="457201" y="2514600"/>
              <a:chExt cx="9144001" cy="1824765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5" name="Straight Connector 154"/>
            <p:cNvCxnSpPr/>
            <p:nvPr/>
          </p:nvCxnSpPr>
          <p:spPr>
            <a:xfrm flipH="1" flipV="1">
              <a:off x="2220155" y="1367632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 flipV="1">
              <a:off x="3330166" y="136692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216267" y="1366901"/>
              <a:ext cx="100095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808357" y="72052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 rot="16200000">
              <a:off x="4259095" y="660029"/>
              <a:ext cx="160687" cy="1414811"/>
              <a:chOff x="4491675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8"/>
            <p:cNvGrpSpPr/>
            <p:nvPr/>
          </p:nvGrpSpPr>
          <p:grpSpPr>
            <a:xfrm>
              <a:off x="4800600" y="1366901"/>
              <a:ext cx="1088673" cy="1414811"/>
              <a:chOff x="3581400" y="2645351"/>
              <a:chExt cx="1088673" cy="1414811"/>
            </a:xfrm>
          </p:grpSpPr>
          <p:sp>
            <p:nvSpPr>
              <p:cNvPr id="181" name="Title 1"/>
              <p:cNvSpPr txBox="1">
                <a:spLocks/>
              </p:cNvSpPr>
              <p:nvPr/>
            </p:nvSpPr>
            <p:spPr>
              <a:xfrm>
                <a:off x="3581400" y="303067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82" name="Group 39"/>
              <p:cNvGrpSpPr/>
              <p:nvPr/>
            </p:nvGrpSpPr>
            <p:grpSpPr>
              <a:xfrm>
                <a:off x="3733812" y="264535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18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6"/>
                </a:xfrm>
              </p:grpSpPr>
              <p:cxnSp>
                <p:nvCxnSpPr>
                  <p:cNvPr id="186" name="Straight Connector 18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 rot="16200000" flipH="1">
                    <a:off x="5033239" y="2971805"/>
                    <a:ext cx="1820723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4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8" name="Title 1"/>
            <p:cNvSpPr txBox="1">
              <a:spLocks/>
            </p:cNvSpPr>
            <p:nvPr/>
          </p:nvSpPr>
          <p:spPr>
            <a:xfrm>
              <a:off x="3866976" y="275856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9" name="Group 39"/>
            <p:cNvGrpSpPr/>
            <p:nvPr/>
          </p:nvGrpSpPr>
          <p:grpSpPr>
            <a:xfrm rot="16200000">
              <a:off x="4245417" y="2081698"/>
              <a:ext cx="160687" cy="1414811"/>
              <a:chOff x="4491677" y="3124200"/>
              <a:chExt cx="160687" cy="1414811"/>
            </a:xfrm>
          </p:grpSpPr>
          <p:grpSp>
            <p:nvGrpSpPr>
              <p:cNvPr id="200" name="Group 52"/>
              <p:cNvGrpSpPr/>
              <p:nvPr/>
            </p:nvGrpSpPr>
            <p:grpSpPr>
              <a:xfrm rot="5400000">
                <a:off x="416941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03" name="Straight Connector 20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5" name="Title 1"/>
            <p:cNvSpPr txBox="1">
              <a:spLocks/>
            </p:cNvSpPr>
            <p:nvPr/>
          </p:nvSpPr>
          <p:spPr>
            <a:xfrm>
              <a:off x="2342961" y="4203583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16" name="Group 39"/>
            <p:cNvGrpSpPr/>
            <p:nvPr/>
          </p:nvGrpSpPr>
          <p:grpSpPr>
            <a:xfrm rot="16200000">
              <a:off x="2844284" y="3496711"/>
              <a:ext cx="160687" cy="1414811"/>
              <a:chOff x="4491675" y="3124200"/>
              <a:chExt cx="160687" cy="1414811"/>
            </a:xfrm>
          </p:grpSpPr>
          <p:grpSp>
            <p:nvGrpSpPr>
              <p:cNvPr id="217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5" name="Straight Connector 234"/>
            <p:cNvCxnSpPr/>
            <p:nvPr/>
          </p:nvCxnSpPr>
          <p:spPr>
            <a:xfrm>
              <a:off x="1216267" y="4204314"/>
              <a:ext cx="100095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/>
            <p:cNvSpPr/>
            <p:nvPr/>
          </p:nvSpPr>
          <p:spPr>
            <a:xfrm>
              <a:off x="1091147" y="1287449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118427" y="414175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4974873" y="637401"/>
            <a:ext cx="127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Emphasis: Nodes</a:t>
            </a:r>
            <a:endParaRPr lang="en-US" sz="12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E2FC45-AC77-2840-B42E-27CFC8114E4B}" type="datetime1">
              <a:rPr lang="en-US" smtClean="0"/>
              <a:t>3/31/14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967</Words>
  <Application>Microsoft Macintosh PowerPoint</Application>
  <PresentationFormat>On-screen Show (4:3)</PresentationFormat>
  <Paragraphs>382</Paragraphs>
  <Slides>37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Equation</vt:lpstr>
      <vt:lpstr>EECS 70A: Network Analysis</vt:lpstr>
      <vt:lpstr>Review &amp; agenda</vt:lpstr>
      <vt:lpstr>Resistors</vt:lpstr>
      <vt:lpstr>Generalize: N resistors in parallel</vt:lpstr>
      <vt:lpstr>Generalize: N resistors in series</vt:lpstr>
      <vt:lpstr>Example problems</vt:lpstr>
      <vt:lpstr>Example problems</vt:lpstr>
      <vt:lpstr>Example problems</vt:lpstr>
      <vt:lpstr>Example problems</vt:lpstr>
      <vt:lpstr>Example problems</vt:lpstr>
      <vt:lpstr>Voltage divider</vt:lpstr>
      <vt:lpstr>Source/load</vt:lpstr>
      <vt:lpstr>“Brownout”</vt:lpstr>
      <vt:lpstr>“Fanout”</vt:lpstr>
      <vt:lpstr>Questions?</vt:lpstr>
      <vt:lpstr>Notation: one element</vt:lpstr>
      <vt:lpstr>Notation: two elements in series</vt:lpstr>
      <vt:lpstr>Letters and numbers</vt:lpstr>
      <vt:lpstr>Chapter 2 notation</vt:lpstr>
      <vt:lpstr>Questions?</vt:lpstr>
      <vt:lpstr>Kirchoff’s current law</vt:lpstr>
      <vt:lpstr>KCL examples</vt:lpstr>
      <vt:lpstr>KCL examples</vt:lpstr>
      <vt:lpstr>KCL examples</vt:lpstr>
      <vt:lpstr>KCL examples</vt:lpstr>
      <vt:lpstr>KCL examples</vt:lpstr>
      <vt:lpstr>KCL examples</vt:lpstr>
      <vt:lpstr>KCL examples</vt:lpstr>
      <vt:lpstr>Questions?</vt:lpstr>
      <vt:lpstr>Voltage addition in circuits</vt:lpstr>
      <vt:lpstr>Closing the loop:</vt:lpstr>
      <vt:lpstr>Generalize loop to N-elements:</vt:lpstr>
      <vt:lpstr>Kirchoff’s voltage law</vt:lpstr>
      <vt:lpstr>Questions?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451</cp:revision>
  <dcterms:created xsi:type="dcterms:W3CDTF">2010-03-26T00:11:49Z</dcterms:created>
  <dcterms:modified xsi:type="dcterms:W3CDTF">2014-03-31T19:31:52Z</dcterms:modified>
</cp:coreProperties>
</file>