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embeddings/oleObject5.bin" ContentType="application/vnd.openxmlformats-officedocument.oleObjec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79" r:id="rId3"/>
    <p:sldId id="320" r:id="rId4"/>
    <p:sldId id="322" r:id="rId5"/>
    <p:sldId id="324" r:id="rId6"/>
    <p:sldId id="323" r:id="rId7"/>
    <p:sldId id="328" r:id="rId8"/>
    <p:sldId id="330" r:id="rId9"/>
    <p:sldId id="331" r:id="rId10"/>
    <p:sldId id="339" r:id="rId11"/>
    <p:sldId id="332" r:id="rId12"/>
    <p:sldId id="335" r:id="rId13"/>
    <p:sldId id="336" r:id="rId14"/>
    <p:sldId id="326" r:id="rId15"/>
    <p:sldId id="340" r:id="rId16"/>
    <p:sldId id="341" r:id="rId17"/>
    <p:sldId id="342" r:id="rId18"/>
    <p:sldId id="343" r:id="rId19"/>
    <p:sldId id="344" r:id="rId20"/>
    <p:sldId id="346" r:id="rId21"/>
    <p:sldId id="347" r:id="rId22"/>
    <p:sldId id="349" r:id="rId23"/>
    <p:sldId id="280" r:id="rId24"/>
    <p:sldId id="350" r:id="rId25"/>
    <p:sldId id="351" r:id="rId26"/>
    <p:sldId id="352" r:id="rId27"/>
    <p:sldId id="354" r:id="rId28"/>
    <p:sldId id="353" r:id="rId29"/>
    <p:sldId id="355" r:id="rId30"/>
    <p:sldId id="356" r:id="rId31"/>
    <p:sldId id="357" r:id="rId32"/>
    <p:sldId id="283" r:id="rId33"/>
    <p:sldId id="291" r:id="rId34"/>
    <p:sldId id="325" r:id="rId35"/>
  </p:sldIdLst>
  <p:sldSz cx="9144000" cy="6858000" type="screen4x3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7" autoAdjust="0"/>
    <p:restoredTop sz="94297" autoAdjust="0"/>
  </p:normalViewPr>
  <p:slideViewPr>
    <p:cSldViewPr snapToObjects="1">
      <p:cViewPr varScale="1">
        <p:scale>
          <a:sx n="208" d="100"/>
          <a:sy n="208" d="100"/>
        </p:scale>
        <p:origin x="-4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Objects="1">
      <p:cViewPr varScale="1">
        <p:scale>
          <a:sx n="98" d="100"/>
          <a:sy n="98" d="100"/>
        </p:scale>
        <p:origin x="-3594" y="-108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4" Type="http://schemas.openxmlformats.org/officeDocument/2006/relationships/image" Target="../media/image10.wmf"/><Relationship Id="rId5" Type="http://schemas.openxmlformats.org/officeDocument/2006/relationships/image" Target="../media/image11.wmf"/><Relationship Id="rId6" Type="http://schemas.openxmlformats.org/officeDocument/2006/relationships/image" Target="../media/image12.wmf"/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1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05B7173A-86B1-4F76-8A79-299130E6DC91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1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69A5CF54-364D-4CA1-BE5C-7DB89EA6F2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345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1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A3813B29-E825-4092-A924-7C57488C9D00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8500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9" rIns="92437" bIns="462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37" tIns="46219" rIns="92437" bIns="4621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1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04085758-AB91-46AE-9D9A-A0B72B540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928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3505200" y="6642556"/>
            <a:ext cx="21335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EECS 70A </a:t>
            </a:r>
            <a:r>
              <a:rPr lang="en-US" sz="800" kern="1200" baseline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© 2014 P. J. Burke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" y="6651557"/>
            <a:ext cx="6728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AC7840-B0D4-4BC2-A896-84E1991018A4}" type="datetime1">
              <a: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3/31/14</a:t>
            </a:fld>
            <a:endParaRPr lang="en-US" sz="800" kern="1200" baseline="0" dirty="0" smtClean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8824823" y="6651557"/>
            <a:ext cx="3191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A8CC2-F446-452E-BA16-D343FD8DEE82}" type="slidenum">
              <a:rPr lang="en-US" sz="8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-916878" y="164170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3.wmf"/><Relationship Id="rId8" Type="http://schemas.openxmlformats.org/officeDocument/2006/relationships/oleObject" Target="../embeddings/oleObject4.bin"/><Relationship Id="rId9" Type="http://schemas.openxmlformats.org/officeDocument/2006/relationships/image" Target="../media/image4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5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0.bin"/><Relationship Id="rId12" Type="http://schemas.openxmlformats.org/officeDocument/2006/relationships/image" Target="../media/image11.wmf"/><Relationship Id="rId13" Type="http://schemas.openxmlformats.org/officeDocument/2006/relationships/oleObject" Target="../embeddings/oleObject11.bin"/><Relationship Id="rId14" Type="http://schemas.openxmlformats.org/officeDocument/2006/relationships/image" Target="../media/image12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6.bin"/><Relationship Id="rId4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8.wmf"/><Relationship Id="rId7" Type="http://schemas.openxmlformats.org/officeDocument/2006/relationships/oleObject" Target="../embeddings/oleObject8.bin"/><Relationship Id="rId8" Type="http://schemas.openxmlformats.org/officeDocument/2006/relationships/image" Target="../media/image9.wmf"/><Relationship Id="rId9" Type="http://schemas.openxmlformats.org/officeDocument/2006/relationships/oleObject" Target="../embeddings/oleObject9.bin"/><Relationship Id="rId10" Type="http://schemas.openxmlformats.org/officeDocument/2006/relationships/image" Target="../media/image10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EECS 70A: Network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4</a:t>
            </a:r>
          </a:p>
        </p:txBody>
      </p:sp>
      <p:sp>
        <p:nvSpPr>
          <p:cNvPr id="6" name="Rectangle 5"/>
          <p:cNvSpPr/>
          <p:nvPr/>
        </p:nvSpPr>
        <p:spPr>
          <a:xfrm>
            <a:off x="6432855" y="-784"/>
            <a:ext cx="178741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Announcements: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HW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Quiz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Voltage addition in circuits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707241" y="1673575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791798" y="2336674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>
            <a:off x="804419" y="1280271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 rot="5400000">
            <a:off x="706834" y="3149078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rot="5400000" flipH="1" flipV="1">
            <a:off x="791391" y="3812177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>
            <a:off x="804012" y="2755774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37747" y="886055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97726" y="237417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32137" y="3862303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1694253" y="1267649"/>
          <a:ext cx="1936256" cy="129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8" name="Equation" r:id="rId4" imgW="723600" imgH="482400" progId="Equation.3">
                  <p:embed/>
                </p:oleObj>
              </mc:Choice>
              <mc:Fallback>
                <p:oleObj name="Equation" r:id="rId4" imgW="72360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4253" y="1267649"/>
                        <a:ext cx="1936256" cy="1290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707355" y="2571108"/>
          <a:ext cx="1920775" cy="1303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9" name="Equation" r:id="rId6" imgW="711000" imgH="482400" progId="Equation.3">
                  <p:embed/>
                </p:oleObj>
              </mc:Choice>
              <mc:Fallback>
                <p:oleObj name="Equation" r:id="rId6" imgW="711000" imgH="482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7355" y="2571108"/>
                        <a:ext cx="1920775" cy="13034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4"/>
          <p:cNvGraphicFramePr>
            <a:graphicFrameLocks noChangeAspect="1"/>
          </p:cNvGraphicFramePr>
          <p:nvPr/>
        </p:nvGraphicFramePr>
        <p:xfrm>
          <a:off x="3810000" y="1890348"/>
          <a:ext cx="5116513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0" name="Equation" r:id="rId8" imgW="2489040" imgH="482400" progId="Equation.3">
                  <p:embed/>
                </p:oleObj>
              </mc:Choice>
              <mc:Fallback>
                <p:oleObj name="Equation" r:id="rId8" imgW="248904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890348"/>
                        <a:ext cx="5116513" cy="992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itle 1"/>
          <p:cNvSpPr txBox="1">
            <a:spLocks/>
          </p:cNvSpPr>
          <p:nvPr/>
        </p:nvSpPr>
        <p:spPr>
          <a:xfrm>
            <a:off x="2895600" y="3905482"/>
            <a:ext cx="3194235" cy="148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endParaRPr kumimoji="0" lang="en-US" sz="4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57400" y="5530334"/>
            <a:ext cx="385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ab</a:t>
            </a:r>
            <a:r>
              <a:rPr lang="en-US" dirty="0" smtClean="0"/>
              <a:t> = “voltage drop” across element # 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057400" y="6096000"/>
            <a:ext cx="386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bc</a:t>
            </a:r>
            <a:r>
              <a:rPr lang="en-US" dirty="0" smtClean="0"/>
              <a:t> = “voltage drop” across element # 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062209" y="661472"/>
            <a:ext cx="1731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From lecture #2:</a:t>
            </a:r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Closing the loop: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1749824" y="2080413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1834381" y="2743512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>
            <a:off x="1847002" y="1687109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 rot="5400000">
            <a:off x="1749417" y="3555916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rot="5400000" flipH="1" flipV="1">
            <a:off x="1833974" y="4219015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>
            <a:off x="1846595" y="3162612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80330" y="1292893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740309" y="278101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774720" y="4269141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3886200" y="1816127"/>
            <a:ext cx="3194235" cy="148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endParaRPr kumimoji="0" lang="en-US" sz="4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71800" y="3590006"/>
            <a:ext cx="385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ab</a:t>
            </a:r>
            <a:r>
              <a:rPr lang="en-US" dirty="0" smtClean="0"/>
              <a:t> = “voltage drop” across element # 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971800" y="4155672"/>
            <a:ext cx="386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bc</a:t>
            </a:r>
            <a:r>
              <a:rPr lang="en-US" dirty="0" smtClean="0"/>
              <a:t> = “voltage drop” across element # 2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 rot="5400000">
            <a:off x="1914376" y="3961561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 rot="5400000" flipH="1" flipV="1">
            <a:off x="2121565" y="4502028"/>
            <a:ext cx="19907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>
            <a:off x="2011554" y="3568257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Generalize loop to N-elements: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2098127" y="1132792"/>
            <a:ext cx="257175" cy="1488124"/>
            <a:chOff x="2666999" y="1179425"/>
            <a:chExt cx="257175" cy="1488124"/>
          </a:xfrm>
        </p:grpSpPr>
        <p:sp>
          <p:nvSpPr>
            <p:cNvPr id="8" name="Rectangle 7"/>
            <p:cNvSpPr/>
            <p:nvPr/>
          </p:nvSpPr>
          <p:spPr>
            <a:xfrm rot="5400000">
              <a:off x="2483246" y="1782279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rot="5400000" flipH="1" flipV="1">
              <a:off x="2567803" y="2445378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>
              <a:off x="2580424" y="1388975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1791635" y="118256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791635" y="222634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3886200" y="1073409"/>
            <a:ext cx="3194235" cy="148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ay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+…+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8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kumimoji="0" lang="en-US" sz="48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81391" y="2662622"/>
            <a:ext cx="385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ab</a:t>
            </a:r>
            <a:r>
              <a:rPr lang="en-US" dirty="0" smtClean="0"/>
              <a:t> = “voltage drop” across element # 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881391" y="3228288"/>
            <a:ext cx="386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bc</a:t>
            </a:r>
            <a:r>
              <a:rPr lang="en-US" dirty="0" smtClean="0"/>
              <a:t> = “voltage drop” across element # 2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2092514" y="2176574"/>
            <a:ext cx="257175" cy="1488124"/>
            <a:chOff x="2666999" y="1179425"/>
            <a:chExt cx="257175" cy="1488124"/>
          </a:xfrm>
        </p:grpSpPr>
        <p:sp>
          <p:nvSpPr>
            <p:cNvPr id="30" name="Rectangle 29"/>
            <p:cNvSpPr/>
            <p:nvPr/>
          </p:nvSpPr>
          <p:spPr>
            <a:xfrm rot="5400000">
              <a:off x="2483246" y="1782279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 rot="5400000" flipH="1" flipV="1">
              <a:off x="2567803" y="2445378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>
              <a:off x="2580424" y="1388975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/>
        </p:nvSpPr>
        <p:spPr>
          <a:xfrm rot="5400000">
            <a:off x="1914374" y="5471121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48" name="Straight Connector 47"/>
          <p:cNvCxnSpPr/>
          <p:nvPr/>
        </p:nvCxnSpPr>
        <p:spPr>
          <a:xfrm rot="5400000" flipH="1" flipV="1">
            <a:off x="1998931" y="6134220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 flipH="1" flipV="1">
            <a:off x="2090471" y="5162349"/>
            <a:ext cx="25003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1997607" y="4819449"/>
            <a:ext cx="435764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780415" y="3295366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1780415" y="440248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780415" y="5987059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1756371" y="4918035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881391" y="3720816"/>
            <a:ext cx="3853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cd</a:t>
            </a:r>
            <a:r>
              <a:rPr lang="en-US" dirty="0" smtClean="0"/>
              <a:t> = “voltage drop” across element # 3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3881391" y="4264456"/>
            <a:ext cx="4004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xy</a:t>
            </a:r>
            <a:r>
              <a:rPr lang="en-US" dirty="0" smtClean="0"/>
              <a:t> = “voltage drop” across element # 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Kirchoff’s</a:t>
            </a:r>
            <a:r>
              <a:rPr lang="en-US" dirty="0" smtClean="0"/>
              <a:t> voltage law</a:t>
            </a:r>
            <a:endParaRPr lang="en-US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1854200" y="2052430"/>
          <a:ext cx="1781175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4" name="Equation" r:id="rId3" imgW="583920" imgH="431640" progId="Equation.3">
                  <p:embed/>
                </p:oleObj>
              </mc:Choice>
              <mc:Fallback>
                <p:oleObj name="Equation" r:id="rId3" imgW="58392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4200" y="2052430"/>
                        <a:ext cx="1781175" cy="1317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rot="10800000">
            <a:off x="2873554" y="2971800"/>
            <a:ext cx="641230" cy="5517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514784" y="3514646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voltage </a:t>
            </a:r>
            <a:r>
              <a:rPr lang="en-US" i="1" dirty="0" smtClean="0"/>
              <a:t>drops</a:t>
            </a:r>
            <a:endParaRPr lang="en-US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4038600" y="2448957"/>
            <a:ext cx="2491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around </a:t>
            </a:r>
            <a:r>
              <a:rPr lang="en-US" i="1" dirty="0" smtClean="0"/>
              <a:t>any</a:t>
            </a:r>
            <a:r>
              <a:rPr lang="en-US" dirty="0" smtClean="0"/>
              <a:t> closed loop</a:t>
            </a:r>
            <a:r>
              <a:rPr lang="en-US" i="1" dirty="0" smtClean="0"/>
              <a:t>.</a:t>
            </a:r>
            <a:endParaRPr lang="en-US" i="1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4583668"/>
            <a:ext cx="7927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the voltage is </a:t>
            </a:r>
            <a:r>
              <a:rPr lang="en-US" i="1" dirty="0" smtClean="0">
                <a:solidFill>
                  <a:srgbClr val="FF0000"/>
                </a:solidFill>
              </a:rPr>
              <a:t>dropping</a:t>
            </a:r>
            <a:r>
              <a:rPr lang="en-US" dirty="0" smtClean="0">
                <a:solidFill>
                  <a:srgbClr val="FF0000"/>
                </a:solidFill>
              </a:rPr>
              <a:t> as you go around the loop, the voltage drop </a:t>
            </a:r>
            <a:r>
              <a:rPr lang="en-US" i="1" dirty="0" err="1" smtClean="0">
                <a:solidFill>
                  <a:srgbClr val="FF0000"/>
                </a:solidFill>
              </a:rPr>
              <a:t>v</a:t>
            </a:r>
            <a:r>
              <a:rPr lang="en-US" i="1" baseline="-25000" dirty="0" err="1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is </a:t>
            </a:r>
            <a:r>
              <a:rPr lang="en-US" i="1" dirty="0" smtClean="0">
                <a:solidFill>
                  <a:srgbClr val="FF0000"/>
                </a:solidFill>
              </a:rPr>
              <a:t>positive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9589" y="-28000"/>
            <a:ext cx="6222207" cy="5270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KVL application</a:t>
            </a:r>
            <a:endParaRPr lang="en-US" dirty="0"/>
          </a:p>
        </p:txBody>
      </p:sp>
      <p:grpSp>
        <p:nvGrpSpPr>
          <p:cNvPr id="45" name="Group 28"/>
          <p:cNvGrpSpPr/>
          <p:nvPr/>
        </p:nvGrpSpPr>
        <p:grpSpPr>
          <a:xfrm>
            <a:off x="1133698" y="1976322"/>
            <a:ext cx="485775" cy="1889957"/>
            <a:chOff x="1576218" y="1143005"/>
            <a:chExt cx="485775" cy="1889957"/>
          </a:xfrm>
        </p:grpSpPr>
        <p:sp>
          <p:nvSpPr>
            <p:cNvPr id="46" name="Oval 45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8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49" name="Straight Connector 48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1296241" y="3866279"/>
            <a:ext cx="160687" cy="1414811"/>
            <a:chOff x="4491655" y="3124200"/>
            <a:chExt cx="160687" cy="1414811"/>
          </a:xfrm>
        </p:grpSpPr>
        <p:grpSp>
          <p:nvGrpSpPr>
            <p:cNvPr id="52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Straight Connector 52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extBox 65"/>
          <p:cNvSpPr txBox="1"/>
          <p:nvPr/>
        </p:nvSpPr>
        <p:spPr>
          <a:xfrm>
            <a:off x="1586215" y="402398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1631099" y="4651516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8" name="Title 1"/>
          <p:cNvSpPr txBox="1">
            <a:spLocks/>
          </p:cNvSpPr>
          <p:nvPr/>
        </p:nvSpPr>
        <p:spPr>
          <a:xfrm>
            <a:off x="1456582" y="419808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9" name="Title 1"/>
          <p:cNvSpPr txBox="1">
            <a:spLocks/>
          </p:cNvSpPr>
          <p:nvPr/>
        </p:nvSpPr>
        <p:spPr>
          <a:xfrm>
            <a:off x="1376407" y="252316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rot="10800000">
            <a:off x="135007" y="1976322"/>
            <a:ext cx="12446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>
            <a:off x="-1517377" y="3628706"/>
            <a:ext cx="33047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0800000">
            <a:off x="135008" y="5281090"/>
            <a:ext cx="12446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6" name="Group 28"/>
          <p:cNvGrpSpPr/>
          <p:nvPr/>
        </p:nvGrpSpPr>
        <p:grpSpPr>
          <a:xfrm rot="10800000">
            <a:off x="4241404" y="2546065"/>
            <a:ext cx="485775" cy="1889957"/>
            <a:chOff x="1576218" y="1143005"/>
            <a:chExt cx="485775" cy="1889957"/>
          </a:xfrm>
        </p:grpSpPr>
        <p:sp>
          <p:nvSpPr>
            <p:cNvPr id="77" name="Oval 76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82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5649177" y="2763700"/>
            <a:ext cx="160687" cy="1414811"/>
            <a:chOff x="4491655" y="3124200"/>
            <a:chExt cx="160687" cy="1414811"/>
          </a:xfrm>
        </p:grpSpPr>
        <p:grpSp>
          <p:nvGrpSpPr>
            <p:cNvPr id="89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93" name="Straight Connector 9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0" name="Straight Connector 8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TextBox 118"/>
          <p:cNvSpPr txBox="1"/>
          <p:nvPr/>
        </p:nvSpPr>
        <p:spPr>
          <a:xfrm>
            <a:off x="5820878" y="295110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5865762" y="3578633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28" name="Title 1"/>
          <p:cNvSpPr txBox="1">
            <a:spLocks/>
          </p:cNvSpPr>
          <p:nvPr/>
        </p:nvSpPr>
        <p:spPr>
          <a:xfrm>
            <a:off x="5691245" y="312519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9" name="Title 1"/>
          <p:cNvSpPr txBox="1">
            <a:spLocks/>
          </p:cNvSpPr>
          <p:nvPr/>
        </p:nvSpPr>
        <p:spPr>
          <a:xfrm>
            <a:off x="3515250" y="317138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30" name="Straight Connector 129"/>
          <p:cNvCxnSpPr/>
          <p:nvPr/>
        </p:nvCxnSpPr>
        <p:spPr>
          <a:xfrm rot="10800000">
            <a:off x="4481009" y="2546064"/>
            <a:ext cx="12446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rot="10800000">
            <a:off x="4484293" y="4436021"/>
            <a:ext cx="12446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rot="5400000" flipH="1" flipV="1">
            <a:off x="5580221" y="2694820"/>
            <a:ext cx="29751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rot="5400000">
            <a:off x="5561305" y="4268351"/>
            <a:ext cx="335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9" name="Group 28"/>
          <p:cNvGrpSpPr/>
          <p:nvPr/>
        </p:nvGrpSpPr>
        <p:grpSpPr>
          <a:xfrm>
            <a:off x="4237740" y="4678135"/>
            <a:ext cx="485775" cy="1889957"/>
            <a:chOff x="1576218" y="1143005"/>
            <a:chExt cx="485775" cy="1889957"/>
          </a:xfrm>
        </p:grpSpPr>
        <p:sp>
          <p:nvSpPr>
            <p:cNvPr id="140" name="Oval 139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42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43" name="Straight Connector 142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5" name="Group 144"/>
          <p:cNvGrpSpPr/>
          <p:nvPr/>
        </p:nvGrpSpPr>
        <p:grpSpPr>
          <a:xfrm>
            <a:off x="5645513" y="4895770"/>
            <a:ext cx="160687" cy="1414811"/>
            <a:chOff x="4491655" y="3124200"/>
            <a:chExt cx="160687" cy="1414811"/>
          </a:xfrm>
        </p:grpSpPr>
        <p:grpSp>
          <p:nvGrpSpPr>
            <p:cNvPr id="146" name="Group 52"/>
            <p:cNvGrpSpPr/>
            <p:nvPr/>
          </p:nvGrpSpPr>
          <p:grpSpPr>
            <a:xfrm rot="5400000">
              <a:off x="4169406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49" name="Straight Connector 14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7" name="Straight Connector 14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0" name="TextBox 159"/>
          <p:cNvSpPr txBox="1"/>
          <p:nvPr/>
        </p:nvSpPr>
        <p:spPr>
          <a:xfrm>
            <a:off x="5817214" y="508317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61" name="TextBox 160"/>
          <p:cNvSpPr txBox="1"/>
          <p:nvPr/>
        </p:nvSpPr>
        <p:spPr>
          <a:xfrm>
            <a:off x="5862098" y="5710703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62" name="Title 1"/>
          <p:cNvSpPr txBox="1">
            <a:spLocks/>
          </p:cNvSpPr>
          <p:nvPr/>
        </p:nvSpPr>
        <p:spPr>
          <a:xfrm>
            <a:off x="5687581" y="525726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3" name="Title 1"/>
          <p:cNvSpPr txBox="1">
            <a:spLocks/>
          </p:cNvSpPr>
          <p:nvPr/>
        </p:nvSpPr>
        <p:spPr>
          <a:xfrm>
            <a:off x="3505200" y="525726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64" name="Straight Connector 163"/>
          <p:cNvCxnSpPr/>
          <p:nvPr/>
        </p:nvCxnSpPr>
        <p:spPr>
          <a:xfrm rot="10800000">
            <a:off x="4477345" y="4678134"/>
            <a:ext cx="12446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rot="10800000">
            <a:off x="4480629" y="6568091"/>
            <a:ext cx="12446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rot="5400000" flipH="1" flipV="1">
            <a:off x="5576557" y="4826890"/>
            <a:ext cx="29751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rot="5400000">
            <a:off x="5557641" y="6400421"/>
            <a:ext cx="335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0" y="657800"/>
            <a:ext cx="3900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the voltage is </a:t>
            </a:r>
            <a:r>
              <a:rPr lang="en-US" i="1" dirty="0" smtClean="0">
                <a:solidFill>
                  <a:srgbClr val="FF0000"/>
                </a:solidFill>
              </a:rPr>
              <a:t>dropping</a:t>
            </a:r>
            <a:r>
              <a:rPr lang="en-US" dirty="0" smtClean="0">
                <a:solidFill>
                  <a:srgbClr val="FF0000"/>
                </a:solidFill>
              </a:rPr>
              <a:t> as you go around the loop, the voltage drop </a:t>
            </a:r>
            <a:r>
              <a:rPr lang="en-US" i="1" dirty="0" err="1" smtClean="0">
                <a:solidFill>
                  <a:srgbClr val="FF0000"/>
                </a:solidFill>
              </a:rPr>
              <a:t>v</a:t>
            </a:r>
            <a:r>
              <a:rPr lang="en-US" i="1" baseline="-25000" dirty="0" err="1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is </a:t>
            </a:r>
            <a:r>
              <a:rPr lang="en-US" i="1" dirty="0" smtClean="0">
                <a:solidFill>
                  <a:srgbClr val="FF0000"/>
                </a:solidFill>
              </a:rPr>
              <a:t>positive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169" name="Group 28"/>
          <p:cNvGrpSpPr/>
          <p:nvPr/>
        </p:nvGrpSpPr>
        <p:grpSpPr>
          <a:xfrm rot="10800000">
            <a:off x="4247791" y="499030"/>
            <a:ext cx="485775" cy="1889957"/>
            <a:chOff x="1576218" y="1143005"/>
            <a:chExt cx="485775" cy="1889957"/>
          </a:xfrm>
        </p:grpSpPr>
        <p:sp>
          <p:nvSpPr>
            <p:cNvPr id="170" name="Oval 169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72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73" name="Straight Connector 172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5" name="Group 174"/>
          <p:cNvGrpSpPr/>
          <p:nvPr/>
        </p:nvGrpSpPr>
        <p:grpSpPr>
          <a:xfrm>
            <a:off x="5655564" y="716665"/>
            <a:ext cx="160687" cy="1414811"/>
            <a:chOff x="4491655" y="3124200"/>
            <a:chExt cx="160687" cy="1414811"/>
          </a:xfrm>
        </p:grpSpPr>
        <p:grpSp>
          <p:nvGrpSpPr>
            <p:cNvPr id="176" name="Group 52"/>
            <p:cNvGrpSpPr/>
            <p:nvPr/>
          </p:nvGrpSpPr>
          <p:grpSpPr>
            <a:xfrm rot="5400000">
              <a:off x="4169406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79" name="Straight Connector 17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7" name="Straight Connector 17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0" name="TextBox 189"/>
          <p:cNvSpPr txBox="1"/>
          <p:nvPr/>
        </p:nvSpPr>
        <p:spPr>
          <a:xfrm>
            <a:off x="5820878" y="158113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91" name="TextBox 190"/>
          <p:cNvSpPr txBox="1"/>
          <p:nvPr/>
        </p:nvSpPr>
        <p:spPr>
          <a:xfrm>
            <a:off x="5862098" y="917317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95" name="Title 1"/>
          <p:cNvSpPr txBox="1">
            <a:spLocks/>
          </p:cNvSpPr>
          <p:nvPr/>
        </p:nvSpPr>
        <p:spPr>
          <a:xfrm>
            <a:off x="5697632" y="107816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6" name="Title 1"/>
          <p:cNvSpPr txBox="1">
            <a:spLocks/>
          </p:cNvSpPr>
          <p:nvPr/>
        </p:nvSpPr>
        <p:spPr>
          <a:xfrm>
            <a:off x="3521637" y="112435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97" name="Straight Connector 196"/>
          <p:cNvCxnSpPr/>
          <p:nvPr/>
        </p:nvCxnSpPr>
        <p:spPr>
          <a:xfrm rot="10800000">
            <a:off x="4487396" y="499029"/>
            <a:ext cx="12446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rot="10800000">
            <a:off x="4490680" y="2388986"/>
            <a:ext cx="12446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 rot="5400000" flipH="1" flipV="1">
            <a:off x="5586608" y="647785"/>
            <a:ext cx="29751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 rot="5400000">
            <a:off x="5567692" y="2221316"/>
            <a:ext cx="335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6222207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KVL examples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576651" y="499030"/>
            <a:ext cx="7927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the voltage is </a:t>
            </a:r>
            <a:r>
              <a:rPr lang="en-US" i="1" dirty="0" smtClean="0">
                <a:solidFill>
                  <a:srgbClr val="FF0000"/>
                </a:solidFill>
              </a:rPr>
              <a:t>dropping</a:t>
            </a:r>
            <a:r>
              <a:rPr lang="en-US" dirty="0" smtClean="0">
                <a:solidFill>
                  <a:srgbClr val="FF0000"/>
                </a:solidFill>
              </a:rPr>
              <a:t> as you go around the loop, the voltage drop </a:t>
            </a:r>
            <a:r>
              <a:rPr lang="en-US" i="1" dirty="0" err="1" smtClean="0">
                <a:solidFill>
                  <a:srgbClr val="FF0000"/>
                </a:solidFill>
              </a:rPr>
              <a:t>v</a:t>
            </a:r>
            <a:r>
              <a:rPr lang="en-US" i="1" baseline="-25000" dirty="0" err="1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is </a:t>
            </a:r>
            <a:r>
              <a:rPr lang="en-US" i="1" dirty="0" smtClean="0">
                <a:solidFill>
                  <a:srgbClr val="FF0000"/>
                </a:solidFill>
              </a:rPr>
              <a:t>positive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98" name="Group 190"/>
          <p:cNvGrpSpPr/>
          <p:nvPr/>
        </p:nvGrpSpPr>
        <p:grpSpPr>
          <a:xfrm>
            <a:off x="762001" y="2306905"/>
            <a:ext cx="257175" cy="1488124"/>
            <a:chOff x="3382667" y="1835079"/>
            <a:chExt cx="257175" cy="1488124"/>
          </a:xfrm>
        </p:grpSpPr>
        <p:sp>
          <p:nvSpPr>
            <p:cNvPr id="99" name="Rectangle 9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0" name="Straight Connector 9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190"/>
          <p:cNvGrpSpPr/>
          <p:nvPr/>
        </p:nvGrpSpPr>
        <p:grpSpPr>
          <a:xfrm rot="5400000">
            <a:off x="1506063" y="1562844"/>
            <a:ext cx="257175" cy="1488124"/>
            <a:chOff x="3382667" y="1835079"/>
            <a:chExt cx="257175" cy="1488124"/>
          </a:xfrm>
        </p:grpSpPr>
        <p:sp>
          <p:nvSpPr>
            <p:cNvPr id="183" name="Rectangle 182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84" name="Straight Connector 183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0" name="Group 190"/>
          <p:cNvGrpSpPr/>
          <p:nvPr/>
        </p:nvGrpSpPr>
        <p:grpSpPr>
          <a:xfrm rot="5400000">
            <a:off x="1506064" y="3050967"/>
            <a:ext cx="257175" cy="1488124"/>
            <a:chOff x="3382667" y="1835079"/>
            <a:chExt cx="257175" cy="1488124"/>
          </a:xfrm>
        </p:grpSpPr>
        <p:sp>
          <p:nvSpPr>
            <p:cNvPr id="191" name="Rectangle 190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2" name="Straight Connector 191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" name="Group 190"/>
          <p:cNvGrpSpPr/>
          <p:nvPr/>
        </p:nvGrpSpPr>
        <p:grpSpPr>
          <a:xfrm rot="5400000">
            <a:off x="2994187" y="1562846"/>
            <a:ext cx="257175" cy="1488124"/>
            <a:chOff x="3382667" y="1835079"/>
            <a:chExt cx="257175" cy="1488124"/>
          </a:xfrm>
        </p:grpSpPr>
        <p:sp>
          <p:nvSpPr>
            <p:cNvPr id="195" name="Rectangle 194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6" name="Straight Connector 195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8" name="Group 190"/>
          <p:cNvGrpSpPr/>
          <p:nvPr/>
        </p:nvGrpSpPr>
        <p:grpSpPr>
          <a:xfrm rot="5400000">
            <a:off x="2994188" y="3050968"/>
            <a:ext cx="257175" cy="1488124"/>
            <a:chOff x="3382667" y="1835079"/>
            <a:chExt cx="257175" cy="1488124"/>
          </a:xfrm>
        </p:grpSpPr>
        <p:sp>
          <p:nvSpPr>
            <p:cNvPr id="199" name="Rectangle 19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0" name="Straight Connector 19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2" name="Group 190"/>
          <p:cNvGrpSpPr/>
          <p:nvPr/>
        </p:nvGrpSpPr>
        <p:grpSpPr>
          <a:xfrm>
            <a:off x="3738249" y="2306907"/>
            <a:ext cx="257175" cy="1488124"/>
            <a:chOff x="3382667" y="1835079"/>
            <a:chExt cx="257175" cy="1488124"/>
          </a:xfrm>
        </p:grpSpPr>
        <p:sp>
          <p:nvSpPr>
            <p:cNvPr id="203" name="Rectangle 202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4" name="Straight Connector 203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6" name="TextBox 205"/>
          <p:cNvSpPr txBox="1"/>
          <p:nvPr/>
        </p:nvSpPr>
        <p:spPr>
          <a:xfrm>
            <a:off x="140622" y="969343"/>
            <a:ext cx="410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Apply KVL to the circuit below (instructor)</a:t>
            </a:r>
            <a:endParaRPr lang="en-US" dirty="0"/>
          </a:p>
        </p:txBody>
      </p:sp>
      <p:grpSp>
        <p:nvGrpSpPr>
          <p:cNvPr id="219" name="Group 218"/>
          <p:cNvGrpSpPr/>
          <p:nvPr/>
        </p:nvGrpSpPr>
        <p:grpSpPr>
          <a:xfrm rot="10800000">
            <a:off x="3990084" y="2565162"/>
            <a:ext cx="300082" cy="1033145"/>
            <a:chOff x="3990084" y="2094849"/>
            <a:chExt cx="300082" cy="1033145"/>
          </a:xfrm>
        </p:grpSpPr>
        <p:sp>
          <p:nvSpPr>
            <p:cNvPr id="207" name="TextBox 206"/>
            <p:cNvSpPr txBox="1"/>
            <p:nvPr/>
          </p:nvSpPr>
          <p:spPr>
            <a:xfrm>
              <a:off x="3990084" y="275866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4031304" y="20948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209" name="Title 1"/>
          <p:cNvSpPr txBox="1">
            <a:spLocks/>
          </p:cNvSpPr>
          <p:nvPr/>
        </p:nvSpPr>
        <p:spPr>
          <a:xfrm>
            <a:off x="3866838" y="272600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469499" y="318297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11" name="TextBox 210"/>
          <p:cNvSpPr txBox="1"/>
          <p:nvPr/>
        </p:nvSpPr>
        <p:spPr>
          <a:xfrm>
            <a:off x="510719" y="2519162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212" name="Title 1"/>
          <p:cNvSpPr txBox="1">
            <a:spLocks/>
          </p:cNvSpPr>
          <p:nvPr/>
        </p:nvSpPr>
        <p:spPr>
          <a:xfrm>
            <a:off x="-319092" y="268000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1809573" y="392361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14" name="TextBox 213"/>
          <p:cNvSpPr txBox="1"/>
          <p:nvPr/>
        </p:nvSpPr>
        <p:spPr>
          <a:xfrm>
            <a:off x="1207333" y="3923618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215" name="Title 1"/>
          <p:cNvSpPr txBox="1">
            <a:spLocks/>
          </p:cNvSpPr>
          <p:nvPr/>
        </p:nvSpPr>
        <p:spPr>
          <a:xfrm>
            <a:off x="1143000" y="3957608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20" name="Group 219"/>
          <p:cNvGrpSpPr/>
          <p:nvPr/>
        </p:nvGrpSpPr>
        <p:grpSpPr>
          <a:xfrm>
            <a:off x="2649576" y="3957608"/>
            <a:ext cx="1088673" cy="704673"/>
            <a:chOff x="2649576" y="3487295"/>
            <a:chExt cx="1088673" cy="704673"/>
          </a:xfrm>
        </p:grpSpPr>
        <p:sp>
          <p:nvSpPr>
            <p:cNvPr id="216" name="TextBox 215"/>
            <p:cNvSpPr txBox="1"/>
            <p:nvPr/>
          </p:nvSpPr>
          <p:spPr>
            <a:xfrm>
              <a:off x="3316149" y="348729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2713909" y="3487295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218" name="Title 1"/>
            <p:cNvSpPr txBox="1">
              <a:spLocks/>
            </p:cNvSpPr>
            <p:nvPr/>
          </p:nvSpPr>
          <p:spPr>
            <a:xfrm>
              <a:off x="2649576" y="352128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25" name="Group 224"/>
          <p:cNvGrpSpPr/>
          <p:nvPr/>
        </p:nvGrpSpPr>
        <p:grpSpPr>
          <a:xfrm rot="10800000">
            <a:off x="2713909" y="1825983"/>
            <a:ext cx="902322" cy="369332"/>
            <a:chOff x="2713909" y="1355670"/>
            <a:chExt cx="902322" cy="369332"/>
          </a:xfrm>
        </p:grpSpPr>
        <p:sp>
          <p:nvSpPr>
            <p:cNvPr id="222" name="TextBox 221"/>
            <p:cNvSpPr txBox="1"/>
            <p:nvPr/>
          </p:nvSpPr>
          <p:spPr>
            <a:xfrm>
              <a:off x="3316149" y="135567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2713909" y="1355670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224" name="Title 1"/>
          <p:cNvSpPr txBox="1">
            <a:spLocks/>
          </p:cNvSpPr>
          <p:nvPr/>
        </p:nvSpPr>
        <p:spPr>
          <a:xfrm>
            <a:off x="2649576" y="149064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26" name="Group 225"/>
          <p:cNvGrpSpPr/>
          <p:nvPr/>
        </p:nvGrpSpPr>
        <p:grpSpPr>
          <a:xfrm rot="10800000">
            <a:off x="1207333" y="1825983"/>
            <a:ext cx="902322" cy="369332"/>
            <a:chOff x="2713909" y="1355670"/>
            <a:chExt cx="902322" cy="369332"/>
          </a:xfrm>
        </p:grpSpPr>
        <p:sp>
          <p:nvSpPr>
            <p:cNvPr id="227" name="TextBox 226"/>
            <p:cNvSpPr txBox="1"/>
            <p:nvPr/>
          </p:nvSpPr>
          <p:spPr>
            <a:xfrm>
              <a:off x="3316149" y="135567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2713909" y="1355670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229" name="Title 1"/>
          <p:cNvSpPr txBox="1">
            <a:spLocks/>
          </p:cNvSpPr>
          <p:nvPr/>
        </p:nvSpPr>
        <p:spPr>
          <a:xfrm>
            <a:off x="1143000" y="149064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6222207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KVL examples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576651" y="499030"/>
            <a:ext cx="7927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the voltage is </a:t>
            </a:r>
            <a:r>
              <a:rPr lang="en-US" i="1" dirty="0" smtClean="0">
                <a:solidFill>
                  <a:srgbClr val="FF0000"/>
                </a:solidFill>
              </a:rPr>
              <a:t>dropping</a:t>
            </a:r>
            <a:r>
              <a:rPr lang="en-US" dirty="0" smtClean="0">
                <a:solidFill>
                  <a:srgbClr val="FF0000"/>
                </a:solidFill>
              </a:rPr>
              <a:t> as you go around the loop, the voltage drop </a:t>
            </a:r>
            <a:r>
              <a:rPr lang="en-US" i="1" dirty="0" err="1" smtClean="0">
                <a:solidFill>
                  <a:srgbClr val="FF0000"/>
                </a:solidFill>
              </a:rPr>
              <a:t>v</a:t>
            </a:r>
            <a:r>
              <a:rPr lang="en-US" i="1" baseline="-25000" dirty="0" err="1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is </a:t>
            </a:r>
            <a:r>
              <a:rPr lang="en-US" i="1" dirty="0" smtClean="0">
                <a:solidFill>
                  <a:srgbClr val="FF0000"/>
                </a:solidFill>
              </a:rPr>
              <a:t>positive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6" name="TextBox 205"/>
          <p:cNvSpPr txBox="1"/>
          <p:nvPr/>
        </p:nvSpPr>
        <p:spPr>
          <a:xfrm>
            <a:off x="140622" y="969343"/>
            <a:ext cx="410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Apply KVL to the circuit below (instructor)</a:t>
            </a:r>
            <a:endParaRPr lang="en-US" dirty="0"/>
          </a:p>
        </p:txBody>
      </p:sp>
      <p:grpSp>
        <p:nvGrpSpPr>
          <p:cNvPr id="9" name="Group 218"/>
          <p:cNvGrpSpPr/>
          <p:nvPr/>
        </p:nvGrpSpPr>
        <p:grpSpPr>
          <a:xfrm rot="10800000">
            <a:off x="3990084" y="2565162"/>
            <a:ext cx="300082" cy="1033145"/>
            <a:chOff x="3990084" y="2094849"/>
            <a:chExt cx="300082" cy="1033145"/>
          </a:xfrm>
        </p:grpSpPr>
        <p:sp>
          <p:nvSpPr>
            <p:cNvPr id="207" name="TextBox 206"/>
            <p:cNvSpPr txBox="1"/>
            <p:nvPr/>
          </p:nvSpPr>
          <p:spPr>
            <a:xfrm>
              <a:off x="3990084" y="275866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4031304" y="20948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209" name="Title 1"/>
          <p:cNvSpPr txBox="1">
            <a:spLocks/>
          </p:cNvSpPr>
          <p:nvPr/>
        </p:nvSpPr>
        <p:spPr>
          <a:xfrm>
            <a:off x="3866838" y="272600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2" name="Title 1"/>
          <p:cNvSpPr txBox="1">
            <a:spLocks/>
          </p:cNvSpPr>
          <p:nvPr/>
        </p:nvSpPr>
        <p:spPr>
          <a:xfrm>
            <a:off x="-319092" y="268000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48" name="Group 147"/>
          <p:cNvGrpSpPr/>
          <p:nvPr/>
        </p:nvGrpSpPr>
        <p:grpSpPr>
          <a:xfrm>
            <a:off x="1093916" y="1338675"/>
            <a:ext cx="1088673" cy="888939"/>
            <a:chOff x="1093916" y="1338675"/>
            <a:chExt cx="1088673" cy="888939"/>
          </a:xfrm>
        </p:grpSpPr>
        <p:sp>
          <p:nvSpPr>
            <p:cNvPr id="227" name="TextBox 226"/>
            <p:cNvSpPr txBox="1"/>
            <p:nvPr/>
          </p:nvSpPr>
          <p:spPr>
            <a:xfrm rot="10800000">
              <a:off x="1143000" y="185828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28" name="TextBox 227"/>
            <p:cNvSpPr txBox="1"/>
            <p:nvPr/>
          </p:nvSpPr>
          <p:spPr>
            <a:xfrm rot="10800000">
              <a:off x="1849871" y="1858282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229" name="Title 1"/>
            <p:cNvSpPr txBox="1">
              <a:spLocks/>
            </p:cNvSpPr>
            <p:nvPr/>
          </p:nvSpPr>
          <p:spPr>
            <a:xfrm>
              <a:off x="1093916" y="133867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647702" y="2306902"/>
            <a:ext cx="485775" cy="1488125"/>
            <a:chOff x="5172949" y="2484911"/>
            <a:chExt cx="485775" cy="1488125"/>
          </a:xfrm>
        </p:grpSpPr>
        <p:sp>
          <p:nvSpPr>
            <p:cNvPr id="52" name="Oval 51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53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4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 rot="16200000">
            <a:off x="1517651" y="1599500"/>
            <a:ext cx="160687" cy="1414811"/>
            <a:chOff x="4491655" y="3124200"/>
            <a:chExt cx="160687" cy="1414811"/>
          </a:xfrm>
        </p:grpSpPr>
        <p:grpSp>
          <p:nvGrpSpPr>
            <p:cNvPr id="80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1" name="Straight Connector 80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 rot="16200000">
            <a:off x="2932462" y="1600202"/>
            <a:ext cx="160687" cy="1414811"/>
            <a:chOff x="4491655" y="3124200"/>
            <a:chExt cx="160687" cy="1414811"/>
          </a:xfrm>
        </p:grpSpPr>
        <p:grpSp>
          <p:nvGrpSpPr>
            <p:cNvPr id="95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98" name="Straight Connector 9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6" name="Straight Connector 9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Group 111"/>
          <p:cNvGrpSpPr/>
          <p:nvPr/>
        </p:nvGrpSpPr>
        <p:grpSpPr>
          <a:xfrm rot="16200000">
            <a:off x="1520756" y="3087622"/>
            <a:ext cx="160687" cy="1414811"/>
            <a:chOff x="4491655" y="3124200"/>
            <a:chExt cx="160687" cy="1414811"/>
          </a:xfrm>
        </p:grpSpPr>
        <p:grpSp>
          <p:nvGrpSpPr>
            <p:cNvPr id="113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4" name="Straight Connector 11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Group 126"/>
          <p:cNvGrpSpPr/>
          <p:nvPr/>
        </p:nvGrpSpPr>
        <p:grpSpPr>
          <a:xfrm rot="16200000">
            <a:off x="2932462" y="3087972"/>
            <a:ext cx="160687" cy="1414811"/>
            <a:chOff x="4491655" y="3124200"/>
            <a:chExt cx="160687" cy="1414811"/>
          </a:xfrm>
        </p:grpSpPr>
        <p:grpSp>
          <p:nvGrpSpPr>
            <p:cNvPr id="128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Group 141"/>
          <p:cNvGrpSpPr/>
          <p:nvPr/>
        </p:nvGrpSpPr>
        <p:grpSpPr>
          <a:xfrm rot="10800000">
            <a:off x="3477323" y="2291216"/>
            <a:ext cx="485775" cy="1488125"/>
            <a:chOff x="5172949" y="2484911"/>
            <a:chExt cx="485775" cy="1488125"/>
          </a:xfrm>
        </p:grpSpPr>
        <p:sp>
          <p:nvSpPr>
            <p:cNvPr id="143" name="Oval 142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44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45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46" name="Straight Connector 145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9" name="Group 148"/>
          <p:cNvGrpSpPr/>
          <p:nvPr/>
        </p:nvGrpSpPr>
        <p:grpSpPr>
          <a:xfrm>
            <a:off x="2388649" y="1337619"/>
            <a:ext cx="1088673" cy="888939"/>
            <a:chOff x="1093916" y="1338675"/>
            <a:chExt cx="1088673" cy="888939"/>
          </a:xfrm>
        </p:grpSpPr>
        <p:sp>
          <p:nvSpPr>
            <p:cNvPr id="150" name="TextBox 149"/>
            <p:cNvSpPr txBox="1"/>
            <p:nvPr/>
          </p:nvSpPr>
          <p:spPr>
            <a:xfrm rot="10800000">
              <a:off x="1143000" y="185828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51" name="TextBox 150"/>
            <p:cNvSpPr txBox="1"/>
            <p:nvPr/>
          </p:nvSpPr>
          <p:spPr>
            <a:xfrm rot="10800000">
              <a:off x="1849871" y="1858282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52" name="Title 1"/>
            <p:cNvSpPr txBox="1">
              <a:spLocks/>
            </p:cNvSpPr>
            <p:nvPr/>
          </p:nvSpPr>
          <p:spPr>
            <a:xfrm>
              <a:off x="1093916" y="133867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157" name="TextBox 156"/>
          <p:cNvSpPr txBox="1"/>
          <p:nvPr/>
        </p:nvSpPr>
        <p:spPr>
          <a:xfrm rot="10800000">
            <a:off x="2515253" y="387571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58" name="TextBox 157"/>
          <p:cNvSpPr txBox="1"/>
          <p:nvPr/>
        </p:nvSpPr>
        <p:spPr>
          <a:xfrm rot="10800000">
            <a:off x="3222124" y="3875714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59" name="Title 1"/>
          <p:cNvSpPr txBox="1">
            <a:spLocks/>
          </p:cNvSpPr>
          <p:nvPr/>
        </p:nvSpPr>
        <p:spPr>
          <a:xfrm>
            <a:off x="2463529" y="396240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63" name="Group 162"/>
          <p:cNvGrpSpPr/>
          <p:nvPr/>
        </p:nvGrpSpPr>
        <p:grpSpPr>
          <a:xfrm rot="10800000">
            <a:off x="1068224" y="3875714"/>
            <a:ext cx="962069" cy="369332"/>
            <a:chOff x="1068224" y="3875714"/>
            <a:chExt cx="962069" cy="369332"/>
          </a:xfrm>
        </p:grpSpPr>
        <p:sp>
          <p:nvSpPr>
            <p:cNvPr id="160" name="TextBox 159"/>
            <p:cNvSpPr txBox="1"/>
            <p:nvPr/>
          </p:nvSpPr>
          <p:spPr>
            <a:xfrm rot="10800000">
              <a:off x="1068224" y="3875714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61" name="TextBox 160"/>
            <p:cNvSpPr txBox="1"/>
            <p:nvPr/>
          </p:nvSpPr>
          <p:spPr>
            <a:xfrm rot="10800000">
              <a:off x="1775095" y="3875714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162" name="Title 1"/>
          <p:cNvSpPr txBox="1">
            <a:spLocks/>
          </p:cNvSpPr>
          <p:nvPr/>
        </p:nvSpPr>
        <p:spPr>
          <a:xfrm>
            <a:off x="1016500" y="396240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6222207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KVL examples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576651" y="499030"/>
            <a:ext cx="7927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the voltage is </a:t>
            </a:r>
            <a:r>
              <a:rPr lang="en-US" i="1" dirty="0" smtClean="0">
                <a:solidFill>
                  <a:srgbClr val="FF0000"/>
                </a:solidFill>
              </a:rPr>
              <a:t>dropping</a:t>
            </a:r>
            <a:r>
              <a:rPr lang="en-US" dirty="0" smtClean="0">
                <a:solidFill>
                  <a:srgbClr val="FF0000"/>
                </a:solidFill>
              </a:rPr>
              <a:t> as you go around the loop, the voltage drop </a:t>
            </a:r>
            <a:r>
              <a:rPr lang="en-US" i="1" dirty="0" err="1" smtClean="0">
                <a:solidFill>
                  <a:srgbClr val="FF0000"/>
                </a:solidFill>
              </a:rPr>
              <a:t>v</a:t>
            </a:r>
            <a:r>
              <a:rPr lang="en-US" i="1" baseline="-25000" dirty="0" err="1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is </a:t>
            </a:r>
            <a:r>
              <a:rPr lang="en-US" i="1" dirty="0" smtClean="0">
                <a:solidFill>
                  <a:srgbClr val="FF0000"/>
                </a:solidFill>
              </a:rPr>
              <a:t>positive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6" name="TextBox 205"/>
          <p:cNvSpPr txBox="1"/>
          <p:nvPr/>
        </p:nvSpPr>
        <p:spPr>
          <a:xfrm>
            <a:off x="140622" y="969343"/>
            <a:ext cx="391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Apply KVL to the circuit below (student)</a:t>
            </a:r>
            <a:endParaRPr lang="en-US" dirty="0"/>
          </a:p>
        </p:txBody>
      </p:sp>
      <p:grpSp>
        <p:nvGrpSpPr>
          <p:cNvPr id="3" name="Group 218"/>
          <p:cNvGrpSpPr/>
          <p:nvPr/>
        </p:nvGrpSpPr>
        <p:grpSpPr>
          <a:xfrm rot="10800000">
            <a:off x="3990084" y="2565162"/>
            <a:ext cx="300082" cy="1033145"/>
            <a:chOff x="3990084" y="2094849"/>
            <a:chExt cx="300082" cy="1033145"/>
          </a:xfrm>
        </p:grpSpPr>
        <p:sp>
          <p:nvSpPr>
            <p:cNvPr id="207" name="TextBox 206"/>
            <p:cNvSpPr txBox="1"/>
            <p:nvPr/>
          </p:nvSpPr>
          <p:spPr>
            <a:xfrm>
              <a:off x="3990084" y="275866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4031304" y="20948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209" name="Title 1"/>
          <p:cNvSpPr txBox="1">
            <a:spLocks/>
          </p:cNvSpPr>
          <p:nvPr/>
        </p:nvSpPr>
        <p:spPr>
          <a:xfrm>
            <a:off x="3866838" y="272600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2" name="Title 1"/>
          <p:cNvSpPr txBox="1">
            <a:spLocks/>
          </p:cNvSpPr>
          <p:nvPr/>
        </p:nvSpPr>
        <p:spPr>
          <a:xfrm>
            <a:off x="-319092" y="268000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99" name="Group 98"/>
          <p:cNvGrpSpPr/>
          <p:nvPr/>
        </p:nvGrpSpPr>
        <p:grpSpPr>
          <a:xfrm rot="10800000">
            <a:off x="1143000" y="1858282"/>
            <a:ext cx="962069" cy="369332"/>
            <a:chOff x="1143000" y="1858282"/>
            <a:chExt cx="962069" cy="369332"/>
          </a:xfrm>
        </p:grpSpPr>
        <p:sp>
          <p:nvSpPr>
            <p:cNvPr id="227" name="TextBox 226"/>
            <p:cNvSpPr txBox="1"/>
            <p:nvPr/>
          </p:nvSpPr>
          <p:spPr>
            <a:xfrm rot="10800000">
              <a:off x="1143000" y="185828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28" name="TextBox 227"/>
            <p:cNvSpPr txBox="1"/>
            <p:nvPr/>
          </p:nvSpPr>
          <p:spPr>
            <a:xfrm rot="10800000">
              <a:off x="1849871" y="1858282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229" name="Title 1"/>
          <p:cNvSpPr txBox="1">
            <a:spLocks/>
          </p:cNvSpPr>
          <p:nvPr/>
        </p:nvSpPr>
        <p:spPr>
          <a:xfrm>
            <a:off x="1093916" y="133867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5" name="Group 75"/>
          <p:cNvGrpSpPr/>
          <p:nvPr/>
        </p:nvGrpSpPr>
        <p:grpSpPr>
          <a:xfrm>
            <a:off x="647701" y="2307785"/>
            <a:ext cx="485775" cy="1488125"/>
            <a:chOff x="5172949" y="2484911"/>
            <a:chExt cx="485775" cy="1488125"/>
          </a:xfrm>
        </p:grpSpPr>
        <p:sp>
          <p:nvSpPr>
            <p:cNvPr id="52" name="Oval 51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53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4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78"/>
          <p:cNvGrpSpPr/>
          <p:nvPr/>
        </p:nvGrpSpPr>
        <p:grpSpPr>
          <a:xfrm rot="16200000">
            <a:off x="1517651" y="1599500"/>
            <a:ext cx="160687" cy="1414811"/>
            <a:chOff x="4491655" y="3124200"/>
            <a:chExt cx="160687" cy="1414811"/>
          </a:xfrm>
        </p:grpSpPr>
        <p:grpSp>
          <p:nvGrpSpPr>
            <p:cNvPr id="7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1" name="Straight Connector 80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93"/>
          <p:cNvGrpSpPr/>
          <p:nvPr/>
        </p:nvGrpSpPr>
        <p:grpSpPr>
          <a:xfrm rot="16200000">
            <a:off x="2932462" y="1600202"/>
            <a:ext cx="160687" cy="1414811"/>
            <a:chOff x="4491655" y="3124200"/>
            <a:chExt cx="160687" cy="1414811"/>
          </a:xfrm>
        </p:grpSpPr>
        <p:grpSp>
          <p:nvGrpSpPr>
            <p:cNvPr id="9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98" name="Straight Connector 9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6" name="Straight Connector 9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111"/>
          <p:cNvGrpSpPr/>
          <p:nvPr/>
        </p:nvGrpSpPr>
        <p:grpSpPr>
          <a:xfrm rot="16200000">
            <a:off x="1520756" y="3087622"/>
            <a:ext cx="160687" cy="1414811"/>
            <a:chOff x="4491655" y="3124200"/>
            <a:chExt cx="160687" cy="1414811"/>
          </a:xfrm>
        </p:grpSpPr>
        <p:grpSp>
          <p:nvGrpSpPr>
            <p:cNvPr id="1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4" name="Straight Connector 11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26"/>
          <p:cNvGrpSpPr/>
          <p:nvPr/>
        </p:nvGrpSpPr>
        <p:grpSpPr>
          <a:xfrm rot="16200000">
            <a:off x="2932462" y="3087972"/>
            <a:ext cx="160687" cy="1414811"/>
            <a:chOff x="4491655" y="3124200"/>
            <a:chExt cx="160687" cy="1414811"/>
          </a:xfrm>
        </p:grpSpPr>
        <p:grpSp>
          <p:nvGrpSpPr>
            <p:cNvPr id="13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41"/>
          <p:cNvGrpSpPr/>
          <p:nvPr/>
        </p:nvGrpSpPr>
        <p:grpSpPr>
          <a:xfrm>
            <a:off x="3477323" y="2291216"/>
            <a:ext cx="485775" cy="1488125"/>
            <a:chOff x="5172949" y="2484911"/>
            <a:chExt cx="485775" cy="1488125"/>
          </a:xfrm>
        </p:grpSpPr>
        <p:sp>
          <p:nvSpPr>
            <p:cNvPr id="143" name="Oval 142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44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45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46" name="Straight Connector 145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8"/>
          <p:cNvGrpSpPr/>
          <p:nvPr/>
        </p:nvGrpSpPr>
        <p:grpSpPr>
          <a:xfrm>
            <a:off x="2388649" y="1337619"/>
            <a:ext cx="1088673" cy="888939"/>
            <a:chOff x="1093916" y="1338675"/>
            <a:chExt cx="1088673" cy="888939"/>
          </a:xfrm>
        </p:grpSpPr>
        <p:sp>
          <p:nvSpPr>
            <p:cNvPr id="150" name="TextBox 149"/>
            <p:cNvSpPr txBox="1"/>
            <p:nvPr/>
          </p:nvSpPr>
          <p:spPr>
            <a:xfrm rot="10800000">
              <a:off x="1143000" y="185828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51" name="TextBox 150"/>
            <p:cNvSpPr txBox="1"/>
            <p:nvPr/>
          </p:nvSpPr>
          <p:spPr>
            <a:xfrm rot="10800000">
              <a:off x="1849871" y="1858282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52" name="Title 1"/>
            <p:cNvSpPr txBox="1">
              <a:spLocks/>
            </p:cNvSpPr>
            <p:nvPr/>
          </p:nvSpPr>
          <p:spPr>
            <a:xfrm>
              <a:off x="1093916" y="133867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157" name="TextBox 156"/>
          <p:cNvSpPr txBox="1"/>
          <p:nvPr/>
        </p:nvSpPr>
        <p:spPr>
          <a:xfrm rot="10800000">
            <a:off x="2515253" y="387571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58" name="TextBox 157"/>
          <p:cNvSpPr txBox="1"/>
          <p:nvPr/>
        </p:nvSpPr>
        <p:spPr>
          <a:xfrm rot="10800000">
            <a:off x="3222124" y="3875714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59" name="Title 1"/>
          <p:cNvSpPr txBox="1">
            <a:spLocks/>
          </p:cNvSpPr>
          <p:nvPr/>
        </p:nvSpPr>
        <p:spPr>
          <a:xfrm>
            <a:off x="2463529" y="396240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6" name="Group 162"/>
          <p:cNvGrpSpPr/>
          <p:nvPr/>
        </p:nvGrpSpPr>
        <p:grpSpPr>
          <a:xfrm>
            <a:off x="1068224" y="3875714"/>
            <a:ext cx="962069" cy="369332"/>
            <a:chOff x="1068224" y="3875714"/>
            <a:chExt cx="962069" cy="369332"/>
          </a:xfrm>
        </p:grpSpPr>
        <p:sp>
          <p:nvSpPr>
            <p:cNvPr id="160" name="TextBox 159"/>
            <p:cNvSpPr txBox="1"/>
            <p:nvPr/>
          </p:nvSpPr>
          <p:spPr>
            <a:xfrm rot="10800000">
              <a:off x="1068224" y="3875714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61" name="TextBox 160"/>
            <p:cNvSpPr txBox="1"/>
            <p:nvPr/>
          </p:nvSpPr>
          <p:spPr>
            <a:xfrm rot="10800000">
              <a:off x="1775095" y="3875714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162" name="Title 1"/>
          <p:cNvSpPr txBox="1">
            <a:spLocks/>
          </p:cNvSpPr>
          <p:nvPr/>
        </p:nvSpPr>
        <p:spPr>
          <a:xfrm>
            <a:off x="1016500" y="396240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extBox 205"/>
          <p:cNvSpPr txBox="1"/>
          <p:nvPr/>
        </p:nvSpPr>
        <p:spPr>
          <a:xfrm>
            <a:off x="140622" y="0"/>
            <a:ext cx="3538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the voltage across R1 (student)</a:t>
            </a:r>
            <a:endParaRPr lang="en-US" dirty="0"/>
          </a:p>
        </p:txBody>
      </p:sp>
      <p:sp>
        <p:nvSpPr>
          <p:cNvPr id="212" name="Title 1"/>
          <p:cNvSpPr txBox="1">
            <a:spLocks/>
          </p:cNvSpPr>
          <p:nvPr/>
        </p:nvSpPr>
        <p:spPr>
          <a:xfrm>
            <a:off x="465884" y="495300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1.5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5" name="Group 75"/>
          <p:cNvGrpSpPr/>
          <p:nvPr/>
        </p:nvGrpSpPr>
        <p:grpSpPr>
          <a:xfrm>
            <a:off x="1432678" y="4579898"/>
            <a:ext cx="485775" cy="1488125"/>
            <a:chOff x="5172949" y="2484911"/>
            <a:chExt cx="485775" cy="1488125"/>
          </a:xfrm>
        </p:grpSpPr>
        <p:sp>
          <p:nvSpPr>
            <p:cNvPr id="52" name="Oval 51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53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4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Group 75"/>
          <p:cNvGrpSpPr/>
          <p:nvPr/>
        </p:nvGrpSpPr>
        <p:grpSpPr>
          <a:xfrm>
            <a:off x="1432677" y="3464875"/>
            <a:ext cx="485775" cy="1488125"/>
            <a:chOff x="5172949" y="2484911"/>
            <a:chExt cx="485775" cy="1488125"/>
          </a:xfrm>
        </p:grpSpPr>
        <p:sp>
          <p:nvSpPr>
            <p:cNvPr id="154" name="Oval 153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55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56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63" name="Straight Connector 162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5" name="Group 75"/>
          <p:cNvGrpSpPr/>
          <p:nvPr/>
        </p:nvGrpSpPr>
        <p:grpSpPr>
          <a:xfrm>
            <a:off x="1432676" y="2399026"/>
            <a:ext cx="485775" cy="1488125"/>
            <a:chOff x="5172949" y="2484911"/>
            <a:chExt cx="485775" cy="1488125"/>
          </a:xfrm>
        </p:grpSpPr>
        <p:sp>
          <p:nvSpPr>
            <p:cNvPr id="166" name="Oval 165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67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69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70" name="Straight Connector 169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8" name="Group 75"/>
          <p:cNvGrpSpPr/>
          <p:nvPr/>
        </p:nvGrpSpPr>
        <p:grpSpPr>
          <a:xfrm>
            <a:off x="1432674" y="458523"/>
            <a:ext cx="485775" cy="1488125"/>
            <a:chOff x="5172949" y="2484911"/>
            <a:chExt cx="485775" cy="1488125"/>
          </a:xfrm>
        </p:grpSpPr>
        <p:sp>
          <p:nvSpPr>
            <p:cNvPr id="179" name="Oval 178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80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81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82" name="Straight Connector 181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6" name="Title 1"/>
          <p:cNvSpPr txBox="1">
            <a:spLocks/>
          </p:cNvSpPr>
          <p:nvPr/>
        </p:nvSpPr>
        <p:spPr>
          <a:xfrm>
            <a:off x="465884" y="388715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1.5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87" name="Title 1"/>
          <p:cNvSpPr txBox="1">
            <a:spLocks/>
          </p:cNvSpPr>
          <p:nvPr/>
        </p:nvSpPr>
        <p:spPr>
          <a:xfrm>
            <a:off x="465884" y="282130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1.5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88" name="Title 1"/>
          <p:cNvSpPr txBox="1">
            <a:spLocks/>
          </p:cNvSpPr>
          <p:nvPr/>
        </p:nvSpPr>
        <p:spPr>
          <a:xfrm>
            <a:off x="465884" y="176500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1.5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89" name="Title 1"/>
          <p:cNvSpPr txBox="1">
            <a:spLocks/>
          </p:cNvSpPr>
          <p:nvPr/>
        </p:nvSpPr>
        <p:spPr>
          <a:xfrm>
            <a:off x="465884" y="80444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1.5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90" name="Group 93"/>
          <p:cNvGrpSpPr/>
          <p:nvPr/>
        </p:nvGrpSpPr>
        <p:grpSpPr>
          <a:xfrm>
            <a:off x="2743200" y="2472341"/>
            <a:ext cx="160687" cy="1414811"/>
            <a:chOff x="4491655" y="3124200"/>
            <a:chExt cx="160687" cy="1414811"/>
          </a:xfrm>
        </p:grpSpPr>
        <p:grpSp>
          <p:nvGrpSpPr>
            <p:cNvPr id="191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94" name="Straight Connector 19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2" name="Straight Connector 19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" name="Group 75"/>
          <p:cNvGrpSpPr/>
          <p:nvPr/>
        </p:nvGrpSpPr>
        <p:grpSpPr>
          <a:xfrm>
            <a:off x="1432675" y="1371972"/>
            <a:ext cx="485775" cy="1488125"/>
            <a:chOff x="5172949" y="2484911"/>
            <a:chExt cx="485775" cy="1488125"/>
          </a:xfrm>
        </p:grpSpPr>
        <p:sp>
          <p:nvSpPr>
            <p:cNvPr id="173" name="Oval 172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74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75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76" name="Straight Connector 175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0" name="Straight Connector 209"/>
          <p:cNvCxnSpPr/>
          <p:nvPr/>
        </p:nvCxnSpPr>
        <p:spPr>
          <a:xfrm rot="5400000" flipH="1" flipV="1">
            <a:off x="1817177" y="1465433"/>
            <a:ext cx="201381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>
            <a:off x="1675561" y="458523"/>
            <a:ext cx="11485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>
            <a:off x="1678670" y="6068024"/>
            <a:ext cx="11446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 rot="5400000">
            <a:off x="1732929" y="4977588"/>
            <a:ext cx="218087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1" name="Title 1"/>
          <p:cNvSpPr txBox="1">
            <a:spLocks/>
          </p:cNvSpPr>
          <p:nvPr/>
        </p:nvSpPr>
        <p:spPr>
          <a:xfrm>
            <a:off x="1918453" y="283114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5334000" y="3080292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Demo…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Review &amp;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Last lecture:</a:t>
            </a:r>
          </a:p>
          <a:p>
            <a:r>
              <a:rPr lang="en-US" dirty="0" smtClean="0"/>
              <a:t>Resistor circuits</a:t>
            </a:r>
          </a:p>
          <a:p>
            <a:pPr lvl="1"/>
            <a:r>
              <a:rPr lang="en-US" dirty="0" smtClean="0"/>
              <a:t>Series</a:t>
            </a:r>
          </a:p>
          <a:p>
            <a:pPr lvl="1"/>
            <a:r>
              <a:rPr lang="en-US" dirty="0" smtClean="0"/>
              <a:t>Parallel</a:t>
            </a:r>
          </a:p>
          <a:p>
            <a:r>
              <a:rPr lang="en-US" dirty="0" err="1" smtClean="0"/>
              <a:t>Kirchoff’s</a:t>
            </a:r>
            <a:r>
              <a:rPr lang="en-US" dirty="0" smtClean="0"/>
              <a:t> current law (KCL)</a:t>
            </a:r>
          </a:p>
          <a:p>
            <a:pPr>
              <a:buNone/>
            </a:pPr>
            <a:r>
              <a:rPr lang="en-US" sz="3100" dirty="0" smtClean="0"/>
              <a:t>Today</a:t>
            </a:r>
          </a:p>
          <a:p>
            <a:r>
              <a:rPr lang="en-US" sz="3100" dirty="0" smtClean="0"/>
              <a:t>Examples of KCL</a:t>
            </a:r>
          </a:p>
          <a:p>
            <a:r>
              <a:rPr lang="en-US" sz="3100" dirty="0" err="1" smtClean="0"/>
              <a:t>Kirchoff’s</a:t>
            </a:r>
            <a:r>
              <a:rPr lang="en-US" sz="3100" dirty="0" smtClean="0"/>
              <a:t> voltage law (KVL)</a:t>
            </a:r>
          </a:p>
          <a:p>
            <a:r>
              <a:rPr lang="en-US" sz="3100" dirty="0" smtClean="0"/>
              <a:t>Examples with KVL, KCL, Ohm</a:t>
            </a:r>
          </a:p>
          <a:p>
            <a:r>
              <a:rPr lang="en-US" sz="3100" dirty="0" smtClean="0">
                <a:latin typeface="Symbol" pitchFamily="18" charset="2"/>
              </a:rPr>
              <a:t>D</a:t>
            </a:r>
            <a:r>
              <a:rPr lang="en-US" sz="3100" dirty="0" smtClean="0"/>
              <a:t>-Y transformations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Dimming circuit</a:t>
            </a:r>
            <a:endParaRPr lang="en-US" dirty="0"/>
          </a:p>
        </p:txBody>
      </p:sp>
      <p:sp>
        <p:nvSpPr>
          <p:cNvPr id="3" name="Litebulb"/>
          <p:cNvSpPr>
            <a:spLocks noEditPoints="1" noChangeArrowheads="1"/>
          </p:cNvSpPr>
          <p:nvPr/>
        </p:nvSpPr>
        <p:spPr bwMode="auto">
          <a:xfrm>
            <a:off x="1219200" y="2304672"/>
            <a:ext cx="838200" cy="1258597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5" descr="C:\Users\Peter Burke\AppData\Local\Microsoft\Windows\Temporary Internet Files\Content.IE5\OS54QNG3\MCj0432643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4267200"/>
            <a:ext cx="1714500" cy="1714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" y="667434"/>
            <a:ext cx="88583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Given the four elements below: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Design a circuit that continuously dims the light. </a:t>
            </a:r>
            <a:br>
              <a:rPr lang="en-US" dirty="0" smtClean="0"/>
            </a:br>
            <a:r>
              <a:rPr lang="en-US" dirty="0" smtClean="0"/>
              <a:t>(It needs to go from completely dim to completely bright.)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Calculate the power supplied by the battery when the bulb is brightest and when it is off.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3877909" y="2302750"/>
            <a:ext cx="828170" cy="1665051"/>
            <a:chOff x="3877909" y="2302750"/>
            <a:chExt cx="828170" cy="1665051"/>
          </a:xfrm>
        </p:grpSpPr>
        <p:grpSp>
          <p:nvGrpSpPr>
            <p:cNvPr id="6" name="Group 5"/>
            <p:cNvGrpSpPr/>
            <p:nvPr/>
          </p:nvGrpSpPr>
          <p:grpSpPr>
            <a:xfrm>
              <a:off x="3877909" y="2427870"/>
              <a:ext cx="160687" cy="1414811"/>
              <a:chOff x="4491655" y="3124200"/>
              <a:chExt cx="160687" cy="1414811"/>
            </a:xfrm>
          </p:grpSpPr>
          <p:grpSp>
            <p:nvGrpSpPr>
              <p:cNvPr id="7" name="Group 52"/>
              <p:cNvGrpSpPr/>
              <p:nvPr/>
            </p:nvGrpSpPr>
            <p:grpSpPr>
              <a:xfrm rot="5400000">
                <a:off x="416939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0" name="Straight Connector 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Oval 20"/>
            <p:cNvSpPr/>
            <p:nvPr/>
          </p:nvSpPr>
          <p:spPr>
            <a:xfrm>
              <a:off x="3905189" y="230275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3896230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H="1" flipV="1">
              <a:off x="4038600" y="3256055"/>
              <a:ext cx="60491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4350206" y="3549368"/>
              <a:ext cx="58662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/>
            <p:cNvSpPr/>
            <p:nvPr/>
          </p:nvSpPr>
          <p:spPr>
            <a:xfrm>
              <a:off x="4580959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KVL examples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213876" y="1250287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49"/>
          <p:cNvGrpSpPr/>
          <p:nvPr/>
        </p:nvGrpSpPr>
        <p:grpSpPr>
          <a:xfrm>
            <a:off x="1634376" y="1250464"/>
            <a:ext cx="160687" cy="1414811"/>
            <a:chOff x="4491655" y="3124200"/>
            <a:chExt cx="160687" cy="1414811"/>
          </a:xfrm>
        </p:grpSpPr>
        <p:grpSp>
          <p:nvGrpSpPr>
            <p:cNvPr id="36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109"/>
          <p:cNvGrpSpPr/>
          <p:nvPr/>
        </p:nvGrpSpPr>
        <p:grpSpPr>
          <a:xfrm>
            <a:off x="3043315" y="1250814"/>
            <a:ext cx="160687" cy="1414811"/>
            <a:chOff x="4491655" y="3124200"/>
            <a:chExt cx="160687" cy="1414811"/>
          </a:xfrm>
        </p:grpSpPr>
        <p:grpSp>
          <p:nvGrpSpPr>
            <p:cNvPr id="9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2" name="Straight Connector 11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6" name="Straight Connector 185"/>
          <p:cNvCxnSpPr/>
          <p:nvPr/>
        </p:nvCxnSpPr>
        <p:spPr>
          <a:xfrm>
            <a:off x="294042" y="1250814"/>
            <a:ext cx="28294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>
            <a:off x="294042" y="2665098"/>
            <a:ext cx="28301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4" name="Group 193"/>
          <p:cNvGrpSpPr/>
          <p:nvPr/>
        </p:nvGrpSpPr>
        <p:grpSpPr>
          <a:xfrm>
            <a:off x="3124200" y="1481378"/>
            <a:ext cx="1088673" cy="1033145"/>
            <a:chOff x="4576002" y="1786178"/>
            <a:chExt cx="1088673" cy="1033145"/>
          </a:xfrm>
        </p:grpSpPr>
        <p:sp>
          <p:nvSpPr>
            <p:cNvPr id="190" name="Title 1"/>
            <p:cNvSpPr txBox="1">
              <a:spLocks/>
            </p:cNvSpPr>
            <p:nvPr/>
          </p:nvSpPr>
          <p:spPr>
            <a:xfrm>
              <a:off x="4576002" y="188741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91" name="Group 218"/>
            <p:cNvGrpSpPr/>
            <p:nvPr/>
          </p:nvGrpSpPr>
          <p:grpSpPr>
            <a:xfrm rot="10800000">
              <a:off x="4655812" y="1786178"/>
              <a:ext cx="300082" cy="1033145"/>
              <a:chOff x="3990084" y="2094849"/>
              <a:chExt cx="300082" cy="1033145"/>
            </a:xfrm>
          </p:grpSpPr>
          <p:sp>
            <p:nvSpPr>
              <p:cNvPr id="192" name="TextBox 191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193" name="TextBox 192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195" name="Group 194"/>
          <p:cNvGrpSpPr/>
          <p:nvPr/>
        </p:nvGrpSpPr>
        <p:grpSpPr>
          <a:xfrm>
            <a:off x="1672398" y="1486538"/>
            <a:ext cx="1088673" cy="1033145"/>
            <a:chOff x="4576002" y="1786178"/>
            <a:chExt cx="1088673" cy="1033145"/>
          </a:xfrm>
        </p:grpSpPr>
        <p:sp>
          <p:nvSpPr>
            <p:cNvPr id="196" name="Title 1"/>
            <p:cNvSpPr txBox="1">
              <a:spLocks/>
            </p:cNvSpPr>
            <p:nvPr/>
          </p:nvSpPr>
          <p:spPr>
            <a:xfrm>
              <a:off x="4576002" y="188741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97" name="Group 218"/>
            <p:cNvGrpSpPr/>
            <p:nvPr/>
          </p:nvGrpSpPr>
          <p:grpSpPr>
            <a:xfrm rot="10800000">
              <a:off x="4655812" y="1786178"/>
              <a:ext cx="300082" cy="1033145"/>
              <a:chOff x="3990084" y="2094849"/>
              <a:chExt cx="300082" cy="1033145"/>
            </a:xfrm>
          </p:grpSpPr>
          <p:sp>
            <p:nvSpPr>
              <p:cNvPr id="198" name="TextBox 197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199" name="TextBox 198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200" name="Group 199"/>
          <p:cNvGrpSpPr/>
          <p:nvPr/>
        </p:nvGrpSpPr>
        <p:grpSpPr>
          <a:xfrm>
            <a:off x="300798" y="1481377"/>
            <a:ext cx="1088673" cy="1033145"/>
            <a:chOff x="4576002" y="1786178"/>
            <a:chExt cx="1088673" cy="1033145"/>
          </a:xfrm>
        </p:grpSpPr>
        <p:sp>
          <p:nvSpPr>
            <p:cNvPr id="201" name="Title 1"/>
            <p:cNvSpPr txBox="1">
              <a:spLocks/>
            </p:cNvSpPr>
            <p:nvPr/>
          </p:nvSpPr>
          <p:spPr>
            <a:xfrm>
              <a:off x="4576002" y="188741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02" name="Group 218"/>
            <p:cNvGrpSpPr/>
            <p:nvPr/>
          </p:nvGrpSpPr>
          <p:grpSpPr>
            <a:xfrm rot="10800000">
              <a:off x="4655812" y="1786178"/>
              <a:ext cx="300082" cy="1033145"/>
              <a:chOff x="3990084" y="2094849"/>
              <a:chExt cx="300082" cy="1033145"/>
            </a:xfrm>
          </p:grpSpPr>
          <p:sp>
            <p:nvSpPr>
              <p:cNvPr id="203" name="TextBox 202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204" name="TextBox 203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sp>
        <p:nvSpPr>
          <p:cNvPr id="205" name="TextBox 204"/>
          <p:cNvSpPr txBox="1"/>
          <p:nvPr/>
        </p:nvSpPr>
        <p:spPr>
          <a:xfrm>
            <a:off x="384271" y="868362"/>
            <a:ext cx="4151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Apply KVL to the circuit below (instructor)</a:t>
            </a:r>
            <a:endParaRPr lang="en-US" dirty="0"/>
          </a:p>
        </p:txBody>
      </p:sp>
      <p:grpSp>
        <p:nvGrpSpPr>
          <p:cNvPr id="221" name="Group 49"/>
          <p:cNvGrpSpPr/>
          <p:nvPr/>
        </p:nvGrpSpPr>
        <p:grpSpPr>
          <a:xfrm>
            <a:off x="1917303" y="3766966"/>
            <a:ext cx="160687" cy="1414811"/>
            <a:chOff x="4491655" y="3124200"/>
            <a:chExt cx="160687" cy="1414811"/>
          </a:xfrm>
        </p:grpSpPr>
        <p:grpSp>
          <p:nvGrpSpPr>
            <p:cNvPr id="222" name="Group 52"/>
            <p:cNvGrpSpPr/>
            <p:nvPr/>
          </p:nvGrpSpPr>
          <p:grpSpPr>
            <a:xfrm rot="5400000">
              <a:off x="4169400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25" name="Straight Connector 22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3" name="Straight Connector 222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6" name="Group 109"/>
          <p:cNvGrpSpPr/>
          <p:nvPr/>
        </p:nvGrpSpPr>
        <p:grpSpPr>
          <a:xfrm>
            <a:off x="3326242" y="3767316"/>
            <a:ext cx="160687" cy="1414811"/>
            <a:chOff x="4491655" y="3124200"/>
            <a:chExt cx="160687" cy="1414811"/>
          </a:xfrm>
        </p:grpSpPr>
        <p:grpSp>
          <p:nvGrpSpPr>
            <p:cNvPr id="237" name="Group 52"/>
            <p:cNvGrpSpPr/>
            <p:nvPr/>
          </p:nvGrpSpPr>
          <p:grpSpPr>
            <a:xfrm rot="5400000">
              <a:off x="4169402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40" name="Straight Connector 239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Connector 244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Connector 245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Connector 246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8" name="Straight Connector 237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1" name="Straight Connector 250"/>
          <p:cNvCxnSpPr/>
          <p:nvPr/>
        </p:nvCxnSpPr>
        <p:spPr>
          <a:xfrm>
            <a:off x="576969" y="3767316"/>
            <a:ext cx="28294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/>
          <p:nvPr/>
        </p:nvCxnSpPr>
        <p:spPr>
          <a:xfrm>
            <a:off x="576969" y="5181600"/>
            <a:ext cx="28301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53" name="Group 252"/>
          <p:cNvGrpSpPr/>
          <p:nvPr/>
        </p:nvGrpSpPr>
        <p:grpSpPr>
          <a:xfrm>
            <a:off x="3407127" y="3997880"/>
            <a:ext cx="1088673" cy="1033145"/>
            <a:chOff x="4576002" y="1786178"/>
            <a:chExt cx="1088673" cy="1033145"/>
          </a:xfrm>
        </p:grpSpPr>
        <p:sp>
          <p:nvSpPr>
            <p:cNvPr id="254" name="Title 1"/>
            <p:cNvSpPr txBox="1">
              <a:spLocks/>
            </p:cNvSpPr>
            <p:nvPr/>
          </p:nvSpPr>
          <p:spPr>
            <a:xfrm>
              <a:off x="4576002" y="188741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55" name="Group 218"/>
            <p:cNvGrpSpPr/>
            <p:nvPr/>
          </p:nvGrpSpPr>
          <p:grpSpPr>
            <a:xfrm rot="10800000">
              <a:off x="4655812" y="1786178"/>
              <a:ext cx="300082" cy="1033145"/>
              <a:chOff x="3990084" y="2094849"/>
              <a:chExt cx="300082" cy="1033145"/>
            </a:xfrm>
          </p:grpSpPr>
          <p:sp>
            <p:nvSpPr>
              <p:cNvPr id="256" name="TextBox 255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257" name="TextBox 256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258" name="Group 257"/>
          <p:cNvGrpSpPr/>
          <p:nvPr/>
        </p:nvGrpSpPr>
        <p:grpSpPr>
          <a:xfrm>
            <a:off x="1955325" y="4003040"/>
            <a:ext cx="1088673" cy="1033145"/>
            <a:chOff x="4576002" y="1786178"/>
            <a:chExt cx="1088673" cy="1033145"/>
          </a:xfrm>
        </p:grpSpPr>
        <p:sp>
          <p:nvSpPr>
            <p:cNvPr id="259" name="Title 1"/>
            <p:cNvSpPr txBox="1">
              <a:spLocks/>
            </p:cNvSpPr>
            <p:nvPr/>
          </p:nvSpPr>
          <p:spPr>
            <a:xfrm>
              <a:off x="4576002" y="188741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60" name="Group 218"/>
            <p:cNvGrpSpPr/>
            <p:nvPr/>
          </p:nvGrpSpPr>
          <p:grpSpPr>
            <a:xfrm rot="10800000">
              <a:off x="4655812" y="1786178"/>
              <a:ext cx="300082" cy="1033145"/>
              <a:chOff x="3990084" y="2094849"/>
              <a:chExt cx="300082" cy="1033145"/>
            </a:xfrm>
          </p:grpSpPr>
          <p:sp>
            <p:nvSpPr>
              <p:cNvPr id="261" name="TextBox 260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262" name="TextBox 261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sp>
        <p:nvSpPr>
          <p:cNvPr id="268" name="TextBox 267"/>
          <p:cNvSpPr txBox="1"/>
          <p:nvPr/>
        </p:nvSpPr>
        <p:spPr>
          <a:xfrm>
            <a:off x="257319" y="3397457"/>
            <a:ext cx="3999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Apply KVL to the circuit below (students)</a:t>
            </a:r>
            <a:endParaRPr lang="en-US" dirty="0"/>
          </a:p>
        </p:txBody>
      </p:sp>
      <p:grpSp>
        <p:nvGrpSpPr>
          <p:cNvPr id="269" name="Group 75"/>
          <p:cNvGrpSpPr/>
          <p:nvPr/>
        </p:nvGrpSpPr>
        <p:grpSpPr>
          <a:xfrm>
            <a:off x="334081" y="3703992"/>
            <a:ext cx="485775" cy="1488125"/>
            <a:chOff x="5172949" y="2484911"/>
            <a:chExt cx="485775" cy="1488125"/>
          </a:xfrm>
        </p:grpSpPr>
        <p:sp>
          <p:nvSpPr>
            <p:cNvPr id="270" name="Oval 269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71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72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273" name="Straight Connector 272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Title 1"/>
          <p:cNvSpPr txBox="1">
            <a:spLocks/>
          </p:cNvSpPr>
          <p:nvPr/>
        </p:nvSpPr>
        <p:spPr>
          <a:xfrm>
            <a:off x="-365730" y="408586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KVL examples</a:t>
            </a:r>
            <a:endParaRPr lang="en-US" dirty="0"/>
          </a:p>
        </p:txBody>
      </p:sp>
      <p:sp>
        <p:nvSpPr>
          <p:cNvPr id="205" name="TextBox 204"/>
          <p:cNvSpPr txBox="1"/>
          <p:nvPr/>
        </p:nvSpPr>
        <p:spPr>
          <a:xfrm>
            <a:off x="384271" y="868362"/>
            <a:ext cx="4151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Apply KVL to the circuit below (instructor)</a:t>
            </a:r>
            <a:endParaRPr lang="en-US" dirty="0"/>
          </a:p>
        </p:txBody>
      </p:sp>
      <p:grpSp>
        <p:nvGrpSpPr>
          <p:cNvPr id="155" name="Group 154"/>
          <p:cNvGrpSpPr/>
          <p:nvPr/>
        </p:nvGrpSpPr>
        <p:grpSpPr>
          <a:xfrm rot="16200000">
            <a:off x="1265138" y="2078478"/>
            <a:ext cx="160687" cy="1414811"/>
            <a:chOff x="4491655" y="3124200"/>
            <a:chExt cx="160687" cy="1414811"/>
          </a:xfrm>
        </p:grpSpPr>
        <p:grpSp>
          <p:nvGrpSpPr>
            <p:cNvPr id="156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59" name="Straight Connector 15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7" name="Straight Connector 15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 169"/>
          <p:cNvGrpSpPr/>
          <p:nvPr/>
        </p:nvGrpSpPr>
        <p:grpSpPr>
          <a:xfrm>
            <a:off x="1978410" y="1371250"/>
            <a:ext cx="160687" cy="1414811"/>
            <a:chOff x="4491655" y="3124200"/>
            <a:chExt cx="160687" cy="1414811"/>
          </a:xfrm>
        </p:grpSpPr>
        <p:grpSp>
          <p:nvGrpSpPr>
            <p:cNvPr id="171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74" name="Straight Connector 17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2" name="Straight Connector 17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5" name="Group 184"/>
          <p:cNvGrpSpPr/>
          <p:nvPr/>
        </p:nvGrpSpPr>
        <p:grpSpPr>
          <a:xfrm>
            <a:off x="557558" y="2745079"/>
            <a:ext cx="160687" cy="1414811"/>
            <a:chOff x="4491655" y="3124200"/>
            <a:chExt cx="160687" cy="1414811"/>
          </a:xfrm>
        </p:grpSpPr>
        <p:grpSp>
          <p:nvGrpSpPr>
            <p:cNvPr id="187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94" name="Straight Connector 19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9" name="Straight Connector 18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" name="Group 265"/>
          <p:cNvGrpSpPr/>
          <p:nvPr/>
        </p:nvGrpSpPr>
        <p:grpSpPr>
          <a:xfrm rot="16200000">
            <a:off x="2679944" y="2077936"/>
            <a:ext cx="160687" cy="1414811"/>
            <a:chOff x="4491655" y="3124200"/>
            <a:chExt cx="160687" cy="1414811"/>
          </a:xfrm>
        </p:grpSpPr>
        <p:grpSp>
          <p:nvGrpSpPr>
            <p:cNvPr id="267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77" name="Straight Connector 27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Straight Connector 28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Straight Connector 28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Straight Connector 284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Straight Connector 28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Straight Connector 28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9" name="Straight Connector 26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8" name="Group 287"/>
          <p:cNvGrpSpPr/>
          <p:nvPr/>
        </p:nvGrpSpPr>
        <p:grpSpPr>
          <a:xfrm>
            <a:off x="3387349" y="1371600"/>
            <a:ext cx="160687" cy="1414811"/>
            <a:chOff x="4491655" y="3124200"/>
            <a:chExt cx="160687" cy="1414811"/>
          </a:xfrm>
        </p:grpSpPr>
        <p:grpSp>
          <p:nvGrpSpPr>
            <p:cNvPr id="289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92" name="Straight Connector 29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Straight Connector 292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Straight Connector 293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Straight Connector 294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Straight Connector 295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Straight Connector 29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Straight Connector 29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9" name="Straight Connector 29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Straight Connector 299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Straight Connector 300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2" name="Straight Connector 301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0" name="Straight Connector 28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3" name="Group 302"/>
          <p:cNvGrpSpPr/>
          <p:nvPr/>
        </p:nvGrpSpPr>
        <p:grpSpPr>
          <a:xfrm rot="16200000">
            <a:off x="1264786" y="3452484"/>
            <a:ext cx="160687" cy="1414811"/>
            <a:chOff x="4491655" y="3124200"/>
            <a:chExt cx="160687" cy="1414811"/>
          </a:xfrm>
        </p:grpSpPr>
        <p:grpSp>
          <p:nvGrpSpPr>
            <p:cNvPr id="304" name="Group 52"/>
            <p:cNvGrpSpPr/>
            <p:nvPr/>
          </p:nvGrpSpPr>
          <p:grpSpPr>
            <a:xfrm rot="5400000">
              <a:off x="416940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307" name="Straight Connector 30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Straight Connector 307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Straight Connector 308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Straight Connector 30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1" name="Straight Connector 31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2" name="Straight Connector 31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3" name="Straight Connector 31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" name="Straight Connector 31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Straight Connector 314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Straight Connector 31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7" name="Straight Connector 31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5" name="Straight Connector 304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Straight Connector 305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8" name="Group 317"/>
          <p:cNvGrpSpPr/>
          <p:nvPr/>
        </p:nvGrpSpPr>
        <p:grpSpPr>
          <a:xfrm rot="16200000">
            <a:off x="2686349" y="3452828"/>
            <a:ext cx="160687" cy="1414811"/>
            <a:chOff x="4491655" y="3124200"/>
            <a:chExt cx="160687" cy="1414811"/>
          </a:xfrm>
        </p:grpSpPr>
        <p:grpSp>
          <p:nvGrpSpPr>
            <p:cNvPr id="319" name="Group 52"/>
            <p:cNvGrpSpPr/>
            <p:nvPr/>
          </p:nvGrpSpPr>
          <p:grpSpPr>
            <a:xfrm rot="5400000">
              <a:off x="416940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322" name="Straight Connector 32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3" name="Straight Connector 322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Straight Connector 323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5" name="Straight Connector 324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9" name="Straight Connector 32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Straight Connector 329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1" name="Straight Connector 330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Straight Connector 331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0" name="Straight Connector 31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3" name="Group 332"/>
          <p:cNvGrpSpPr/>
          <p:nvPr/>
        </p:nvGrpSpPr>
        <p:grpSpPr>
          <a:xfrm>
            <a:off x="1978949" y="2784798"/>
            <a:ext cx="160687" cy="1414811"/>
            <a:chOff x="4491655" y="3124200"/>
            <a:chExt cx="160687" cy="1414811"/>
          </a:xfrm>
        </p:grpSpPr>
        <p:grpSp>
          <p:nvGrpSpPr>
            <p:cNvPr id="334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337" name="Straight Connector 33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Straight Connector 337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9" name="Straight Connector 338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0" name="Straight Connector 33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1" name="Straight Connector 34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2" name="Straight Connector 34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3" name="Straight Connector 34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Straight Connector 34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Straight Connector 344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Straight Connector 34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7" name="Straight Connector 34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5" name="Straight Connector 334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8" name="Group 347"/>
          <p:cNvGrpSpPr/>
          <p:nvPr/>
        </p:nvGrpSpPr>
        <p:grpSpPr>
          <a:xfrm>
            <a:off x="3387001" y="2745600"/>
            <a:ext cx="160687" cy="1414811"/>
            <a:chOff x="4491655" y="3124200"/>
            <a:chExt cx="160687" cy="1414811"/>
          </a:xfrm>
        </p:grpSpPr>
        <p:grpSp>
          <p:nvGrpSpPr>
            <p:cNvPr id="349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352" name="Straight Connector 35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3" name="Straight Connector 352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4" name="Straight Connector 353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Straight Connector 354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9" name="Straight Connector 35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Straight Connector 359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Straight Connector 360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Straight Connector 361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0" name="Straight Connector 34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4" name="Title 1"/>
          <p:cNvSpPr txBox="1">
            <a:spLocks/>
          </p:cNvSpPr>
          <p:nvPr/>
        </p:nvSpPr>
        <p:spPr>
          <a:xfrm>
            <a:off x="0" y="1689623"/>
            <a:ext cx="503117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0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369" name="Group 75"/>
          <p:cNvGrpSpPr/>
          <p:nvPr/>
        </p:nvGrpSpPr>
        <p:grpSpPr>
          <a:xfrm>
            <a:off x="394836" y="1378092"/>
            <a:ext cx="485775" cy="1488125"/>
            <a:chOff x="5172949" y="2484911"/>
            <a:chExt cx="485775" cy="1488125"/>
          </a:xfrm>
        </p:grpSpPr>
        <p:sp>
          <p:nvSpPr>
            <p:cNvPr id="370" name="Oval 369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71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72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373" name="Straight Connector 372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Straight Connector 373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6" name="Straight Connector 375"/>
          <p:cNvCxnSpPr/>
          <p:nvPr/>
        </p:nvCxnSpPr>
        <p:spPr>
          <a:xfrm>
            <a:off x="637723" y="1371600"/>
            <a:ext cx="28363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81" name="Group 380"/>
          <p:cNvGrpSpPr/>
          <p:nvPr/>
        </p:nvGrpSpPr>
        <p:grpSpPr>
          <a:xfrm>
            <a:off x="2057400" y="1542785"/>
            <a:ext cx="651907" cy="1033145"/>
            <a:chOff x="5337610" y="1763730"/>
            <a:chExt cx="651907" cy="1033145"/>
          </a:xfrm>
        </p:grpSpPr>
        <p:sp>
          <p:nvSpPr>
            <p:cNvPr id="382" name="Title 1"/>
            <p:cNvSpPr txBox="1">
              <a:spLocks/>
            </p:cNvSpPr>
            <p:nvPr/>
          </p:nvSpPr>
          <p:spPr>
            <a:xfrm>
              <a:off x="5486400" y="1910568"/>
              <a:ext cx="503117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0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83" name="Group 218"/>
            <p:cNvGrpSpPr/>
            <p:nvPr/>
          </p:nvGrpSpPr>
          <p:grpSpPr>
            <a:xfrm rot="10800000">
              <a:off x="5337610" y="1763730"/>
              <a:ext cx="300082" cy="1033145"/>
              <a:chOff x="3990084" y="2094849"/>
              <a:chExt cx="300082" cy="1033145"/>
            </a:xfrm>
          </p:grpSpPr>
          <p:sp>
            <p:nvSpPr>
              <p:cNvPr id="384" name="TextBox 383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385" name="TextBox 384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386" name="Group 385"/>
          <p:cNvGrpSpPr/>
          <p:nvPr/>
        </p:nvGrpSpPr>
        <p:grpSpPr>
          <a:xfrm>
            <a:off x="3462893" y="1575337"/>
            <a:ext cx="651907" cy="1033145"/>
            <a:chOff x="5337610" y="1763730"/>
            <a:chExt cx="651907" cy="1033145"/>
          </a:xfrm>
        </p:grpSpPr>
        <p:sp>
          <p:nvSpPr>
            <p:cNvPr id="387" name="Title 1"/>
            <p:cNvSpPr txBox="1">
              <a:spLocks/>
            </p:cNvSpPr>
            <p:nvPr/>
          </p:nvSpPr>
          <p:spPr>
            <a:xfrm>
              <a:off x="5486400" y="1910568"/>
              <a:ext cx="503117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0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88" name="Group 218"/>
            <p:cNvGrpSpPr/>
            <p:nvPr/>
          </p:nvGrpSpPr>
          <p:grpSpPr>
            <a:xfrm rot="10800000">
              <a:off x="5337610" y="1763730"/>
              <a:ext cx="300082" cy="1033145"/>
              <a:chOff x="3990084" y="2094849"/>
              <a:chExt cx="300082" cy="1033145"/>
            </a:xfrm>
          </p:grpSpPr>
          <p:sp>
            <p:nvSpPr>
              <p:cNvPr id="389" name="TextBox 388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390" name="TextBox 389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391" name="Group 390"/>
          <p:cNvGrpSpPr/>
          <p:nvPr/>
        </p:nvGrpSpPr>
        <p:grpSpPr>
          <a:xfrm>
            <a:off x="643493" y="3015889"/>
            <a:ext cx="651907" cy="1033145"/>
            <a:chOff x="5337610" y="1763730"/>
            <a:chExt cx="651907" cy="1033145"/>
          </a:xfrm>
        </p:grpSpPr>
        <p:sp>
          <p:nvSpPr>
            <p:cNvPr id="392" name="Title 1"/>
            <p:cNvSpPr txBox="1">
              <a:spLocks/>
            </p:cNvSpPr>
            <p:nvPr/>
          </p:nvSpPr>
          <p:spPr>
            <a:xfrm>
              <a:off x="5486400" y="1910568"/>
              <a:ext cx="503117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0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93" name="Group 218"/>
            <p:cNvGrpSpPr/>
            <p:nvPr/>
          </p:nvGrpSpPr>
          <p:grpSpPr>
            <a:xfrm rot="10800000">
              <a:off x="5337610" y="1763730"/>
              <a:ext cx="300082" cy="1033145"/>
              <a:chOff x="3990084" y="2094849"/>
              <a:chExt cx="300082" cy="1033145"/>
            </a:xfrm>
          </p:grpSpPr>
          <p:sp>
            <p:nvSpPr>
              <p:cNvPr id="394" name="TextBox 393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395" name="TextBox 394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396" name="Group 395"/>
          <p:cNvGrpSpPr/>
          <p:nvPr/>
        </p:nvGrpSpPr>
        <p:grpSpPr>
          <a:xfrm>
            <a:off x="3462893" y="2935368"/>
            <a:ext cx="651907" cy="1033145"/>
            <a:chOff x="5337610" y="1763730"/>
            <a:chExt cx="651907" cy="1033145"/>
          </a:xfrm>
        </p:grpSpPr>
        <p:sp>
          <p:nvSpPr>
            <p:cNvPr id="397" name="Title 1"/>
            <p:cNvSpPr txBox="1">
              <a:spLocks/>
            </p:cNvSpPr>
            <p:nvPr/>
          </p:nvSpPr>
          <p:spPr>
            <a:xfrm>
              <a:off x="5486400" y="1910568"/>
              <a:ext cx="503117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6</a:t>
              </a:r>
              <a:endParaRPr kumimoji="0" lang="en-US" sz="20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98" name="Group 218"/>
            <p:cNvGrpSpPr/>
            <p:nvPr/>
          </p:nvGrpSpPr>
          <p:grpSpPr>
            <a:xfrm rot="10800000">
              <a:off x="5337610" y="1763730"/>
              <a:ext cx="300082" cy="1033145"/>
              <a:chOff x="3990084" y="2094849"/>
              <a:chExt cx="300082" cy="1033145"/>
            </a:xfrm>
          </p:grpSpPr>
          <p:sp>
            <p:nvSpPr>
              <p:cNvPr id="399" name="TextBox 398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400" name="TextBox 399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401" name="Group 400"/>
          <p:cNvGrpSpPr/>
          <p:nvPr/>
        </p:nvGrpSpPr>
        <p:grpSpPr>
          <a:xfrm>
            <a:off x="2057400" y="2976692"/>
            <a:ext cx="651907" cy="1033145"/>
            <a:chOff x="5337610" y="1763730"/>
            <a:chExt cx="651907" cy="1033145"/>
          </a:xfrm>
        </p:grpSpPr>
        <p:sp>
          <p:nvSpPr>
            <p:cNvPr id="402" name="Title 1"/>
            <p:cNvSpPr txBox="1">
              <a:spLocks/>
            </p:cNvSpPr>
            <p:nvPr/>
          </p:nvSpPr>
          <p:spPr>
            <a:xfrm>
              <a:off x="5486400" y="1910568"/>
              <a:ext cx="503117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kumimoji="0" lang="en-US" sz="20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03" name="Group 218"/>
            <p:cNvGrpSpPr/>
            <p:nvPr/>
          </p:nvGrpSpPr>
          <p:grpSpPr>
            <a:xfrm rot="10800000">
              <a:off x="5337610" y="1763730"/>
              <a:ext cx="300082" cy="1033145"/>
              <a:chOff x="3990084" y="2094849"/>
              <a:chExt cx="300082" cy="1033145"/>
            </a:xfrm>
          </p:grpSpPr>
          <p:sp>
            <p:nvSpPr>
              <p:cNvPr id="404" name="TextBox 403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405" name="TextBox 404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415" name="Group 414"/>
          <p:cNvGrpSpPr/>
          <p:nvPr/>
        </p:nvGrpSpPr>
        <p:grpSpPr>
          <a:xfrm>
            <a:off x="949973" y="2040926"/>
            <a:ext cx="797760" cy="704674"/>
            <a:chOff x="1155614" y="2530267"/>
            <a:chExt cx="797760" cy="704674"/>
          </a:xfrm>
        </p:grpSpPr>
        <p:sp>
          <p:nvSpPr>
            <p:cNvPr id="407" name="Title 1"/>
            <p:cNvSpPr txBox="1">
              <a:spLocks/>
            </p:cNvSpPr>
            <p:nvPr/>
          </p:nvSpPr>
          <p:spPr>
            <a:xfrm>
              <a:off x="1269297" y="2530267"/>
              <a:ext cx="503117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7</a:t>
              </a:r>
              <a:endParaRPr kumimoji="0" lang="en-US" sz="20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11" name="Group 410"/>
            <p:cNvGrpSpPr/>
            <p:nvPr/>
          </p:nvGrpSpPr>
          <p:grpSpPr>
            <a:xfrm>
              <a:off x="1155614" y="2865609"/>
              <a:ext cx="797760" cy="369332"/>
              <a:chOff x="4912522" y="3115985"/>
              <a:chExt cx="797760" cy="369332"/>
            </a:xfrm>
          </p:grpSpPr>
          <p:sp>
            <p:nvSpPr>
              <p:cNvPr id="409" name="TextBox 408"/>
              <p:cNvSpPr txBox="1"/>
              <p:nvPr/>
            </p:nvSpPr>
            <p:spPr>
              <a:xfrm rot="10800000">
                <a:off x="5410200" y="3115985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410" name="TextBox 409"/>
              <p:cNvSpPr txBox="1"/>
              <p:nvPr/>
            </p:nvSpPr>
            <p:spPr>
              <a:xfrm rot="10800000">
                <a:off x="4912522" y="3115985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416" name="Group 415"/>
          <p:cNvGrpSpPr/>
          <p:nvPr/>
        </p:nvGrpSpPr>
        <p:grpSpPr>
          <a:xfrm>
            <a:off x="2362200" y="2114726"/>
            <a:ext cx="797760" cy="704674"/>
            <a:chOff x="1155614" y="2530267"/>
            <a:chExt cx="797760" cy="704674"/>
          </a:xfrm>
        </p:grpSpPr>
        <p:sp>
          <p:nvSpPr>
            <p:cNvPr id="417" name="Title 1"/>
            <p:cNvSpPr txBox="1">
              <a:spLocks/>
            </p:cNvSpPr>
            <p:nvPr/>
          </p:nvSpPr>
          <p:spPr>
            <a:xfrm>
              <a:off x="1269297" y="2530267"/>
              <a:ext cx="503117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8</a:t>
              </a:r>
              <a:endParaRPr kumimoji="0" lang="en-US" sz="20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18" name="Group 410"/>
            <p:cNvGrpSpPr/>
            <p:nvPr/>
          </p:nvGrpSpPr>
          <p:grpSpPr>
            <a:xfrm>
              <a:off x="1155614" y="2865609"/>
              <a:ext cx="797760" cy="369332"/>
              <a:chOff x="4912522" y="3115985"/>
              <a:chExt cx="797760" cy="369332"/>
            </a:xfrm>
          </p:grpSpPr>
          <p:sp>
            <p:nvSpPr>
              <p:cNvPr id="419" name="TextBox 418"/>
              <p:cNvSpPr txBox="1"/>
              <p:nvPr/>
            </p:nvSpPr>
            <p:spPr>
              <a:xfrm rot="10800000">
                <a:off x="5410200" y="3115985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420" name="TextBox 419"/>
              <p:cNvSpPr txBox="1"/>
              <p:nvPr/>
            </p:nvSpPr>
            <p:spPr>
              <a:xfrm rot="10800000">
                <a:off x="4912522" y="3115985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sp>
        <p:nvSpPr>
          <p:cNvPr id="422" name="Title 1"/>
          <p:cNvSpPr txBox="1">
            <a:spLocks/>
          </p:cNvSpPr>
          <p:nvPr/>
        </p:nvSpPr>
        <p:spPr>
          <a:xfrm>
            <a:off x="1020022" y="4206117"/>
            <a:ext cx="503117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kumimoji="0" lang="en-US" sz="20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423" name="Group 410"/>
          <p:cNvGrpSpPr/>
          <p:nvPr/>
        </p:nvGrpSpPr>
        <p:grpSpPr>
          <a:xfrm>
            <a:off x="906339" y="4114800"/>
            <a:ext cx="797760" cy="369332"/>
            <a:chOff x="4912522" y="3115985"/>
            <a:chExt cx="797760" cy="369332"/>
          </a:xfrm>
        </p:grpSpPr>
        <p:sp>
          <p:nvSpPr>
            <p:cNvPr id="424" name="TextBox 423"/>
            <p:cNvSpPr txBox="1"/>
            <p:nvPr/>
          </p:nvSpPr>
          <p:spPr>
            <a:xfrm rot="10800000">
              <a:off x="5410200" y="311598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425" name="TextBox 424"/>
            <p:cNvSpPr txBox="1"/>
            <p:nvPr/>
          </p:nvSpPr>
          <p:spPr>
            <a:xfrm rot="10800000">
              <a:off x="4912522" y="3115985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426" name="Title 1"/>
          <p:cNvSpPr txBox="1">
            <a:spLocks/>
          </p:cNvSpPr>
          <p:nvPr/>
        </p:nvSpPr>
        <p:spPr>
          <a:xfrm>
            <a:off x="2421386" y="4224420"/>
            <a:ext cx="814575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kumimoji="0" lang="en-US" sz="20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427" name="Group 410"/>
          <p:cNvGrpSpPr/>
          <p:nvPr/>
        </p:nvGrpSpPr>
        <p:grpSpPr>
          <a:xfrm>
            <a:off x="2307703" y="4126468"/>
            <a:ext cx="797760" cy="369332"/>
            <a:chOff x="4912522" y="3115985"/>
            <a:chExt cx="797760" cy="369332"/>
          </a:xfrm>
        </p:grpSpPr>
        <p:sp>
          <p:nvSpPr>
            <p:cNvPr id="428" name="TextBox 427"/>
            <p:cNvSpPr txBox="1"/>
            <p:nvPr/>
          </p:nvSpPr>
          <p:spPr>
            <a:xfrm rot="10800000">
              <a:off x="5410200" y="311598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429" name="TextBox 428"/>
            <p:cNvSpPr txBox="1"/>
            <p:nvPr/>
          </p:nvSpPr>
          <p:spPr>
            <a:xfrm rot="10800000">
              <a:off x="4912522" y="3115985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6222207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Sign of voltage drop</a:t>
            </a:r>
            <a:endParaRPr lang="en-US" dirty="0"/>
          </a:p>
        </p:txBody>
      </p:sp>
      <p:grpSp>
        <p:nvGrpSpPr>
          <p:cNvPr id="142" name="Group 141"/>
          <p:cNvGrpSpPr/>
          <p:nvPr/>
        </p:nvGrpSpPr>
        <p:grpSpPr>
          <a:xfrm>
            <a:off x="762000" y="936963"/>
            <a:ext cx="2667000" cy="760984"/>
            <a:chOff x="762000" y="936963"/>
            <a:chExt cx="2667000" cy="760984"/>
          </a:xfrm>
        </p:grpSpPr>
        <p:grpSp>
          <p:nvGrpSpPr>
            <p:cNvPr id="6" name="Group 78"/>
            <p:cNvGrpSpPr/>
            <p:nvPr/>
          </p:nvGrpSpPr>
          <p:grpSpPr>
            <a:xfrm rot="16200000">
              <a:off x="2074862" y="910198"/>
              <a:ext cx="160687" cy="1414811"/>
              <a:chOff x="4491655" y="3124200"/>
              <a:chExt cx="160687" cy="1414811"/>
            </a:xfrm>
          </p:grpSpPr>
          <p:grpSp>
            <p:nvGrpSpPr>
              <p:cNvPr id="7" name="Group 52"/>
              <p:cNvGrpSpPr/>
              <p:nvPr/>
            </p:nvGrpSpPr>
            <p:grpSpPr>
              <a:xfrm rot="5400000">
                <a:off x="416939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3" name="Straight Connector 8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1" name="Straight Connector 8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9" name="TextBox 98"/>
            <p:cNvSpPr txBox="1"/>
            <p:nvPr/>
          </p:nvSpPr>
          <p:spPr>
            <a:xfrm>
              <a:off x="1953902" y="1034534"/>
              <a:ext cx="4026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R</a:t>
              </a:r>
              <a:endParaRPr lang="en-US" sz="2400" dirty="0"/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 flipV="1">
              <a:off x="1190449" y="1455218"/>
              <a:ext cx="409751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01" name="Title 1"/>
            <p:cNvSpPr txBox="1">
              <a:spLocks/>
            </p:cNvSpPr>
            <p:nvPr/>
          </p:nvSpPr>
          <p:spPr>
            <a:xfrm>
              <a:off x="1042464" y="936963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27" name="Straight Connector 126"/>
            <p:cNvCxnSpPr/>
            <p:nvPr/>
          </p:nvCxnSpPr>
          <p:spPr>
            <a:xfrm rot="10800000">
              <a:off x="762000" y="1617781"/>
              <a:ext cx="685800" cy="0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10800000">
              <a:off x="2743200" y="1617782"/>
              <a:ext cx="685800" cy="0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9" name="Group 78"/>
          <p:cNvGrpSpPr/>
          <p:nvPr/>
        </p:nvGrpSpPr>
        <p:grpSpPr>
          <a:xfrm rot="16200000">
            <a:off x="5630069" y="909833"/>
            <a:ext cx="160687" cy="1414811"/>
            <a:chOff x="4491660" y="3124200"/>
            <a:chExt cx="160687" cy="1414811"/>
          </a:xfrm>
        </p:grpSpPr>
        <p:grpSp>
          <p:nvGrpSpPr>
            <p:cNvPr id="164" name="Group 52"/>
            <p:cNvGrpSpPr/>
            <p:nvPr/>
          </p:nvGrpSpPr>
          <p:grpSpPr>
            <a:xfrm rot="5400000">
              <a:off x="4169398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67" name="Straight Connector 16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5" name="Straight Connector 164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" name="TextBox 152"/>
          <p:cNvSpPr txBox="1"/>
          <p:nvPr/>
        </p:nvSpPr>
        <p:spPr>
          <a:xfrm>
            <a:off x="5509109" y="1034174"/>
            <a:ext cx="402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endParaRPr lang="en-US" sz="2400" dirty="0"/>
          </a:p>
        </p:txBody>
      </p:sp>
      <p:cxnSp>
        <p:nvCxnSpPr>
          <p:cNvPr id="154" name="Straight Arrow Connector 153"/>
          <p:cNvCxnSpPr/>
          <p:nvPr/>
        </p:nvCxnSpPr>
        <p:spPr>
          <a:xfrm flipH="1" flipV="1">
            <a:off x="4745656" y="1454858"/>
            <a:ext cx="409751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5" name="Title 1"/>
          <p:cNvSpPr txBox="1">
            <a:spLocks/>
          </p:cNvSpPr>
          <p:nvPr/>
        </p:nvSpPr>
        <p:spPr>
          <a:xfrm>
            <a:off x="4597671" y="93660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56" name="Straight Connector 155"/>
          <p:cNvCxnSpPr/>
          <p:nvPr/>
        </p:nvCxnSpPr>
        <p:spPr>
          <a:xfrm rot="10800000">
            <a:off x="4317207" y="1617421"/>
            <a:ext cx="68580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rot="10800000">
            <a:off x="6298407" y="1617422"/>
            <a:ext cx="68580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1600200" y="2438400"/>
            <a:ext cx="13831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Voltage drop</a:t>
            </a:r>
          </a:p>
          <a:p>
            <a:r>
              <a:rPr lang="en-US" dirty="0" smtClean="0"/>
              <a:t>= + </a:t>
            </a:r>
            <a:r>
              <a:rPr lang="en-US" dirty="0" err="1" smtClean="0"/>
              <a:t>i</a:t>
            </a:r>
            <a:r>
              <a:rPr lang="en-US" dirty="0" smtClean="0"/>
              <a:t> R</a:t>
            </a:r>
            <a:endParaRPr lang="en-US" dirty="0"/>
          </a:p>
        </p:txBody>
      </p:sp>
      <p:sp>
        <p:nvSpPr>
          <p:cNvPr id="180" name="TextBox 179"/>
          <p:cNvSpPr txBox="1"/>
          <p:nvPr/>
        </p:nvSpPr>
        <p:spPr>
          <a:xfrm>
            <a:off x="5139592" y="2438400"/>
            <a:ext cx="13831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Voltage drop</a:t>
            </a:r>
          </a:p>
          <a:p>
            <a:r>
              <a:rPr lang="en-US" dirty="0" smtClean="0"/>
              <a:t>= - </a:t>
            </a:r>
            <a:r>
              <a:rPr lang="en-US" dirty="0" err="1" smtClean="0"/>
              <a:t>i</a:t>
            </a:r>
            <a:r>
              <a:rPr lang="en-US" dirty="0" smtClean="0"/>
              <a:t> R</a:t>
            </a:r>
            <a:endParaRPr lang="en-US" dirty="0"/>
          </a:p>
        </p:txBody>
      </p:sp>
      <p:sp>
        <p:nvSpPr>
          <p:cNvPr id="186" name="Arc 185"/>
          <p:cNvSpPr/>
          <p:nvPr/>
        </p:nvSpPr>
        <p:spPr>
          <a:xfrm rot="18949938">
            <a:off x="1142570" y="1931804"/>
            <a:ext cx="2105788" cy="2105788"/>
          </a:xfrm>
          <a:prstGeom prst="arc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Arc 186"/>
          <p:cNvSpPr/>
          <p:nvPr/>
        </p:nvSpPr>
        <p:spPr>
          <a:xfrm rot="18949938">
            <a:off x="4697777" y="1931804"/>
            <a:ext cx="2105788" cy="2105788"/>
          </a:xfrm>
          <a:prstGeom prst="arc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6222207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Combining KVL + Ohm</a:t>
            </a: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-292986" y="569645"/>
            <a:ext cx="5299235" cy="2972799"/>
            <a:chOff x="-292986" y="685800"/>
            <a:chExt cx="5299235" cy="2972799"/>
          </a:xfrm>
        </p:grpSpPr>
        <p:sp>
          <p:nvSpPr>
            <p:cNvPr id="206" name="TextBox 205"/>
            <p:cNvSpPr txBox="1"/>
            <p:nvPr/>
          </p:nvSpPr>
          <p:spPr>
            <a:xfrm>
              <a:off x="140622" y="685800"/>
              <a:ext cx="4865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Find the current flowing in this circuit (instructor):</a:t>
              </a:r>
              <a:endParaRPr lang="en-US" dirty="0"/>
            </a:p>
          </p:txBody>
        </p:sp>
        <p:sp>
          <p:nvSpPr>
            <p:cNvPr id="212" name="Title 1"/>
            <p:cNvSpPr txBox="1">
              <a:spLocks/>
            </p:cNvSpPr>
            <p:nvPr/>
          </p:nvSpPr>
          <p:spPr>
            <a:xfrm>
              <a:off x="-292986" y="20068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5 V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" name="Group 75"/>
            <p:cNvGrpSpPr/>
            <p:nvPr/>
          </p:nvGrpSpPr>
          <p:grpSpPr>
            <a:xfrm>
              <a:off x="673808" y="1633769"/>
              <a:ext cx="485775" cy="1488125"/>
              <a:chOff x="5172949" y="2484911"/>
              <a:chExt cx="485775" cy="1488125"/>
            </a:xfrm>
          </p:grpSpPr>
          <p:sp>
            <p:nvSpPr>
              <p:cNvPr id="52" name="Oval 51"/>
              <p:cNvSpPr/>
              <p:nvPr/>
            </p:nvSpPr>
            <p:spPr>
              <a:xfrm>
                <a:off x="5172949" y="2945982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53" name="Title 1"/>
              <p:cNvSpPr txBox="1">
                <a:spLocks/>
              </p:cNvSpPr>
              <p:nvPr/>
            </p:nvSpPr>
            <p:spPr>
              <a:xfrm>
                <a:off x="5296205" y="290718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2500" lnSpcReduction="20000"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+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4" name="Title 1"/>
              <p:cNvSpPr txBox="1">
                <a:spLocks/>
              </p:cNvSpPr>
              <p:nvPr/>
            </p:nvSpPr>
            <p:spPr>
              <a:xfrm>
                <a:off x="5296205" y="316617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-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 rot="5400000" flipH="1" flipV="1">
                <a:off x="5148301" y="3702397"/>
                <a:ext cx="54127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5185301" y="2715447"/>
                <a:ext cx="46107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78"/>
            <p:cNvGrpSpPr/>
            <p:nvPr/>
          </p:nvGrpSpPr>
          <p:grpSpPr>
            <a:xfrm rot="16200000">
              <a:off x="1543757" y="926367"/>
              <a:ext cx="160687" cy="1414811"/>
              <a:chOff x="4491655" y="3124200"/>
              <a:chExt cx="160687" cy="1414811"/>
            </a:xfrm>
          </p:grpSpPr>
          <p:grpSp>
            <p:nvGrpSpPr>
              <p:cNvPr id="6" name="Group 52"/>
              <p:cNvGrpSpPr/>
              <p:nvPr/>
            </p:nvGrpSpPr>
            <p:grpSpPr>
              <a:xfrm rot="5400000">
                <a:off x="416939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3" name="Straight Connector 8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1" name="Straight Connector 8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111"/>
            <p:cNvGrpSpPr/>
            <p:nvPr/>
          </p:nvGrpSpPr>
          <p:grpSpPr>
            <a:xfrm rot="16200000">
              <a:off x="1546862" y="2414489"/>
              <a:ext cx="160687" cy="1414811"/>
              <a:chOff x="4491655" y="3124200"/>
              <a:chExt cx="160687" cy="1414811"/>
            </a:xfrm>
          </p:grpSpPr>
          <p:grpSp>
            <p:nvGrpSpPr>
              <p:cNvPr id="8" name="Group 52"/>
              <p:cNvGrpSpPr/>
              <p:nvPr/>
            </p:nvGrpSpPr>
            <p:grpSpPr>
              <a:xfrm rot="5400000">
                <a:off x="416939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4" name="Straight Connector 113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oup 78"/>
            <p:cNvGrpSpPr/>
            <p:nvPr/>
          </p:nvGrpSpPr>
          <p:grpSpPr>
            <a:xfrm>
              <a:off x="2254267" y="1669080"/>
              <a:ext cx="160687" cy="1414811"/>
              <a:chOff x="4491655" y="3124200"/>
              <a:chExt cx="160687" cy="1414811"/>
            </a:xfrm>
          </p:grpSpPr>
          <p:grpSp>
            <p:nvGrpSpPr>
              <p:cNvPr id="50" name="Group 52"/>
              <p:cNvGrpSpPr/>
              <p:nvPr/>
            </p:nvGrpSpPr>
            <p:grpSpPr>
              <a:xfrm rot="5400000">
                <a:off x="416939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58" name="Straight Connector 5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1" name="Straight Connector 5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0" name="Straight Connector 69"/>
            <p:cNvCxnSpPr/>
            <p:nvPr/>
          </p:nvCxnSpPr>
          <p:spPr>
            <a:xfrm rot="5400000" flipH="1" flipV="1">
              <a:off x="2291068" y="1673674"/>
              <a:ext cx="8087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>
              <a:off x="2291243" y="3081808"/>
              <a:ext cx="8052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1425901" y="1143112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414960" y="2094660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373404" y="3289267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-292986" y="3657600"/>
            <a:ext cx="5299235" cy="2972799"/>
            <a:chOff x="-292986" y="685800"/>
            <a:chExt cx="5299235" cy="2972799"/>
          </a:xfrm>
        </p:grpSpPr>
        <p:sp>
          <p:nvSpPr>
            <p:cNvPr id="94" name="TextBox 93"/>
            <p:cNvSpPr txBox="1"/>
            <p:nvPr/>
          </p:nvSpPr>
          <p:spPr>
            <a:xfrm>
              <a:off x="140622" y="685800"/>
              <a:ext cx="4865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Find the current flowing in this circuit (instructor):</a:t>
              </a:r>
              <a:endParaRPr lang="en-US" dirty="0"/>
            </a:p>
          </p:txBody>
        </p:sp>
        <p:sp>
          <p:nvSpPr>
            <p:cNvPr id="95" name="Title 1"/>
            <p:cNvSpPr txBox="1">
              <a:spLocks/>
            </p:cNvSpPr>
            <p:nvPr/>
          </p:nvSpPr>
          <p:spPr>
            <a:xfrm>
              <a:off x="-292986" y="20068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5 V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96" name="Group 75"/>
            <p:cNvGrpSpPr/>
            <p:nvPr/>
          </p:nvGrpSpPr>
          <p:grpSpPr>
            <a:xfrm>
              <a:off x="673808" y="1633769"/>
              <a:ext cx="485775" cy="1488125"/>
              <a:chOff x="5172949" y="2484911"/>
              <a:chExt cx="485775" cy="1488125"/>
            </a:xfrm>
          </p:grpSpPr>
          <p:sp>
            <p:nvSpPr>
              <p:cNvPr id="163" name="Oval 162"/>
              <p:cNvSpPr/>
              <p:nvPr/>
            </p:nvSpPr>
            <p:spPr>
              <a:xfrm>
                <a:off x="5172949" y="2945982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64" name="Title 1"/>
              <p:cNvSpPr txBox="1">
                <a:spLocks/>
              </p:cNvSpPr>
              <p:nvPr/>
            </p:nvSpPr>
            <p:spPr>
              <a:xfrm>
                <a:off x="5296205" y="290718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2500" lnSpcReduction="20000"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+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65" name="Title 1"/>
              <p:cNvSpPr txBox="1">
                <a:spLocks/>
              </p:cNvSpPr>
              <p:nvPr/>
            </p:nvSpPr>
            <p:spPr>
              <a:xfrm>
                <a:off x="5296205" y="316617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-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66" name="Straight Connector 165"/>
              <p:cNvCxnSpPr/>
              <p:nvPr/>
            </p:nvCxnSpPr>
            <p:spPr>
              <a:xfrm rot="5400000" flipH="1" flipV="1">
                <a:off x="5148301" y="3702397"/>
                <a:ext cx="54127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5400000" flipH="1" flipV="1">
                <a:off x="5185301" y="2715447"/>
                <a:ext cx="46107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" name="Group 78"/>
            <p:cNvGrpSpPr/>
            <p:nvPr/>
          </p:nvGrpSpPr>
          <p:grpSpPr>
            <a:xfrm rot="16200000">
              <a:off x="1543757" y="926362"/>
              <a:ext cx="160687" cy="1414811"/>
              <a:chOff x="4491660" y="3124200"/>
              <a:chExt cx="160687" cy="1414811"/>
            </a:xfrm>
          </p:grpSpPr>
          <p:grpSp>
            <p:nvGrpSpPr>
              <p:cNvPr id="146" name="Group 52"/>
              <p:cNvGrpSpPr/>
              <p:nvPr/>
            </p:nvGrpSpPr>
            <p:grpSpPr>
              <a:xfrm rot="5400000">
                <a:off x="4169398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49" name="Straight Connector 148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155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157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7" name="Straight Connector 146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Group 111"/>
            <p:cNvGrpSpPr/>
            <p:nvPr/>
          </p:nvGrpSpPr>
          <p:grpSpPr>
            <a:xfrm rot="16200000">
              <a:off x="1546862" y="2414482"/>
              <a:ext cx="160687" cy="1414811"/>
              <a:chOff x="4491662" y="3124200"/>
              <a:chExt cx="160687" cy="1414811"/>
            </a:xfrm>
          </p:grpSpPr>
          <p:grpSp>
            <p:nvGrpSpPr>
              <p:cNvPr id="132" name="Group 52"/>
              <p:cNvGrpSpPr/>
              <p:nvPr/>
            </p:nvGrpSpPr>
            <p:grpSpPr>
              <a:xfrm rot="5400000">
                <a:off x="4169400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35" name="Straight Connector 134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Group 78"/>
            <p:cNvGrpSpPr/>
            <p:nvPr/>
          </p:nvGrpSpPr>
          <p:grpSpPr>
            <a:xfrm>
              <a:off x="2254274" y="1669080"/>
              <a:ext cx="160687" cy="1414811"/>
              <a:chOff x="4491662" y="3124200"/>
              <a:chExt cx="160687" cy="1414811"/>
            </a:xfrm>
          </p:grpSpPr>
          <p:grpSp>
            <p:nvGrpSpPr>
              <p:cNvPr id="105" name="Group 52"/>
              <p:cNvGrpSpPr/>
              <p:nvPr/>
            </p:nvGrpSpPr>
            <p:grpSpPr>
              <a:xfrm rot="5400000">
                <a:off x="4169400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08" name="Straight Connector 10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6" name="Straight Connector 10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0" name="Straight Connector 99"/>
            <p:cNvCxnSpPr/>
            <p:nvPr/>
          </p:nvCxnSpPr>
          <p:spPr>
            <a:xfrm rot="5400000" flipH="1" flipV="1">
              <a:off x="2291068" y="1673674"/>
              <a:ext cx="8087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5400000">
              <a:off x="2291243" y="3081808"/>
              <a:ext cx="8052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TextBox 101"/>
            <p:cNvSpPr txBox="1"/>
            <p:nvPr/>
          </p:nvSpPr>
          <p:spPr>
            <a:xfrm>
              <a:off x="1425901" y="1143112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414960" y="2094660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373404" y="3289267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6222207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Combining KVL + KCL + Ohm</a:t>
            </a:r>
            <a:endParaRPr lang="en-US" dirty="0"/>
          </a:p>
        </p:txBody>
      </p:sp>
      <p:sp>
        <p:nvSpPr>
          <p:cNvPr id="206" name="TextBox 205"/>
          <p:cNvSpPr txBox="1"/>
          <p:nvPr/>
        </p:nvSpPr>
        <p:spPr>
          <a:xfrm>
            <a:off x="52431" y="685800"/>
            <a:ext cx="5557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the currents flowing in the circuit below (instructor):</a:t>
            </a:r>
            <a:endParaRPr lang="en-US" dirty="0"/>
          </a:p>
        </p:txBody>
      </p:sp>
      <p:sp>
        <p:nvSpPr>
          <p:cNvPr id="212" name="Title 1"/>
          <p:cNvSpPr txBox="1">
            <a:spLocks/>
          </p:cNvSpPr>
          <p:nvPr/>
        </p:nvSpPr>
        <p:spPr>
          <a:xfrm>
            <a:off x="-198084" y="206268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5" name="Group 75"/>
          <p:cNvGrpSpPr/>
          <p:nvPr/>
        </p:nvGrpSpPr>
        <p:grpSpPr>
          <a:xfrm>
            <a:off x="768710" y="1689581"/>
            <a:ext cx="485775" cy="1488125"/>
            <a:chOff x="5172949" y="2484911"/>
            <a:chExt cx="485775" cy="1488125"/>
          </a:xfrm>
        </p:grpSpPr>
        <p:sp>
          <p:nvSpPr>
            <p:cNvPr id="52" name="Oval 51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53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4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78"/>
          <p:cNvGrpSpPr/>
          <p:nvPr/>
        </p:nvGrpSpPr>
        <p:grpSpPr>
          <a:xfrm rot="16200000">
            <a:off x="1638659" y="982179"/>
            <a:ext cx="160687" cy="1414811"/>
            <a:chOff x="4491655" y="3124200"/>
            <a:chExt cx="160687" cy="1414811"/>
          </a:xfrm>
        </p:grpSpPr>
        <p:grpSp>
          <p:nvGrpSpPr>
            <p:cNvPr id="7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1" name="Straight Connector 80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93"/>
          <p:cNvGrpSpPr/>
          <p:nvPr/>
        </p:nvGrpSpPr>
        <p:grpSpPr>
          <a:xfrm rot="16200000">
            <a:off x="3053470" y="982881"/>
            <a:ext cx="160687" cy="1414811"/>
            <a:chOff x="4491655" y="3124200"/>
            <a:chExt cx="160687" cy="1414811"/>
          </a:xfrm>
        </p:grpSpPr>
        <p:grpSp>
          <p:nvGrpSpPr>
            <p:cNvPr id="9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98" name="Straight Connector 9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6" name="Straight Connector 9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111"/>
          <p:cNvGrpSpPr/>
          <p:nvPr/>
        </p:nvGrpSpPr>
        <p:grpSpPr>
          <a:xfrm rot="16200000">
            <a:off x="1641764" y="2470301"/>
            <a:ext cx="160687" cy="1414811"/>
            <a:chOff x="4491655" y="3124200"/>
            <a:chExt cx="160687" cy="1414811"/>
          </a:xfrm>
        </p:grpSpPr>
        <p:grpSp>
          <p:nvGrpSpPr>
            <p:cNvPr id="1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4" name="Straight Connector 11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26"/>
          <p:cNvGrpSpPr/>
          <p:nvPr/>
        </p:nvGrpSpPr>
        <p:grpSpPr>
          <a:xfrm rot="16200000">
            <a:off x="3053470" y="2470651"/>
            <a:ext cx="160687" cy="1414811"/>
            <a:chOff x="4491655" y="3124200"/>
            <a:chExt cx="160687" cy="1414811"/>
          </a:xfrm>
        </p:grpSpPr>
        <p:grpSp>
          <p:nvGrpSpPr>
            <p:cNvPr id="13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" name="Group 183"/>
          <p:cNvGrpSpPr/>
          <p:nvPr/>
        </p:nvGrpSpPr>
        <p:grpSpPr>
          <a:xfrm>
            <a:off x="2349169" y="1683250"/>
            <a:ext cx="160687" cy="1494983"/>
            <a:chOff x="2228161" y="2300571"/>
            <a:chExt cx="160687" cy="1494983"/>
          </a:xfrm>
        </p:grpSpPr>
        <p:grpSp>
          <p:nvGrpSpPr>
            <p:cNvPr id="99" name="Group 93"/>
            <p:cNvGrpSpPr/>
            <p:nvPr/>
          </p:nvGrpSpPr>
          <p:grpSpPr>
            <a:xfrm>
              <a:off x="2228161" y="2300571"/>
              <a:ext cx="160687" cy="1414811"/>
              <a:chOff x="4491655" y="3124200"/>
              <a:chExt cx="160687" cy="1414811"/>
            </a:xfrm>
          </p:grpSpPr>
          <p:grpSp>
            <p:nvGrpSpPr>
              <p:cNvPr id="100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155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1" name="Straight Connector 10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5" name="Straight Connector 164"/>
            <p:cNvCxnSpPr/>
            <p:nvPr/>
          </p:nvCxnSpPr>
          <p:spPr>
            <a:xfrm rot="5400000">
              <a:off x="2268608" y="3755116"/>
              <a:ext cx="8087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5" name="Group 184"/>
          <p:cNvGrpSpPr/>
          <p:nvPr/>
        </p:nvGrpSpPr>
        <p:grpSpPr>
          <a:xfrm>
            <a:off x="3760875" y="1690464"/>
            <a:ext cx="160687" cy="1494983"/>
            <a:chOff x="2228161" y="2300571"/>
            <a:chExt cx="160687" cy="1494983"/>
          </a:xfrm>
        </p:grpSpPr>
        <p:grpSp>
          <p:nvGrpSpPr>
            <p:cNvPr id="186" name="Group 93"/>
            <p:cNvGrpSpPr/>
            <p:nvPr/>
          </p:nvGrpSpPr>
          <p:grpSpPr>
            <a:xfrm>
              <a:off x="2228170" y="2300571"/>
              <a:ext cx="160687" cy="1414811"/>
              <a:chOff x="4491664" y="3124200"/>
              <a:chExt cx="160687" cy="1414811"/>
            </a:xfrm>
          </p:grpSpPr>
          <p:grpSp>
            <p:nvGrpSpPr>
              <p:cNvPr id="188" name="Group 52"/>
              <p:cNvGrpSpPr/>
              <p:nvPr/>
            </p:nvGrpSpPr>
            <p:grpSpPr>
              <a:xfrm rot="5400000">
                <a:off x="4169402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91" name="Straight Connector 190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Straight Connector 198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Straight Connector 199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Straight Connector 200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9" name="Straight Connector 188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7" name="Straight Connector 186"/>
            <p:cNvCxnSpPr/>
            <p:nvPr/>
          </p:nvCxnSpPr>
          <p:spPr>
            <a:xfrm rot="5400000">
              <a:off x="2268608" y="3755116"/>
              <a:ext cx="8087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2" name="TextBox 201"/>
          <p:cNvSpPr txBox="1"/>
          <p:nvPr/>
        </p:nvSpPr>
        <p:spPr>
          <a:xfrm>
            <a:off x="1468306" y="1239905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2851988" y="1240261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3921571" y="210883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2827292" y="3258393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858454" y="2222624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1468306" y="3258393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grpSp>
        <p:nvGrpSpPr>
          <p:cNvPr id="4" name="Group 18"/>
          <p:cNvGrpSpPr/>
          <p:nvPr/>
        </p:nvGrpSpPr>
        <p:grpSpPr>
          <a:xfrm>
            <a:off x="674863" y="1656121"/>
            <a:ext cx="1088673" cy="1414811"/>
            <a:chOff x="3581400" y="2645351"/>
            <a:chExt cx="1088673" cy="1414811"/>
          </a:xfrm>
        </p:grpSpPr>
        <p:sp>
          <p:nvSpPr>
            <p:cNvPr id="3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39"/>
            <p:cNvGrpSpPr/>
            <p:nvPr/>
          </p:nvGrpSpPr>
          <p:grpSpPr>
            <a:xfrm>
              <a:off x="3733800" y="2645351"/>
              <a:ext cx="160687" cy="1414811"/>
              <a:chOff x="4491655" y="3124200"/>
              <a:chExt cx="160687" cy="1414811"/>
            </a:xfrm>
          </p:grpSpPr>
          <p:grpSp>
            <p:nvGrpSpPr>
              <p:cNvPr id="19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Straight Connector 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19"/>
          <p:cNvGrpSpPr/>
          <p:nvPr/>
        </p:nvGrpSpPr>
        <p:grpSpPr>
          <a:xfrm>
            <a:off x="1604899" y="1656121"/>
            <a:ext cx="1088673" cy="1414811"/>
            <a:chOff x="3581400" y="2645351"/>
            <a:chExt cx="1088673" cy="1414811"/>
          </a:xfrm>
        </p:grpSpPr>
        <p:sp>
          <p:nvSpPr>
            <p:cNvPr id="21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2" name="Group 39"/>
            <p:cNvGrpSpPr/>
            <p:nvPr/>
          </p:nvGrpSpPr>
          <p:grpSpPr>
            <a:xfrm>
              <a:off x="3733812" y="2645351"/>
              <a:ext cx="160687" cy="1414811"/>
              <a:chOff x="4491667" y="3124200"/>
              <a:chExt cx="160687" cy="1414811"/>
            </a:xfrm>
          </p:grpSpPr>
          <p:grpSp>
            <p:nvGrpSpPr>
              <p:cNvPr id="23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6" name="Straight Connector 25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oup 36"/>
          <p:cNvGrpSpPr/>
          <p:nvPr/>
        </p:nvGrpSpPr>
        <p:grpSpPr>
          <a:xfrm>
            <a:off x="674863" y="3070932"/>
            <a:ext cx="1088673" cy="1414811"/>
            <a:chOff x="3581400" y="2645351"/>
            <a:chExt cx="1088673" cy="1414811"/>
          </a:xfrm>
        </p:grpSpPr>
        <p:sp>
          <p:nvSpPr>
            <p:cNvPr id="38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9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40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" name="Group 53"/>
          <p:cNvGrpSpPr/>
          <p:nvPr/>
        </p:nvGrpSpPr>
        <p:grpSpPr>
          <a:xfrm>
            <a:off x="1604899" y="3070932"/>
            <a:ext cx="1088673" cy="1414811"/>
            <a:chOff x="3581400" y="2645351"/>
            <a:chExt cx="1088673" cy="1414811"/>
          </a:xfrm>
        </p:grpSpPr>
        <p:sp>
          <p:nvSpPr>
            <p:cNvPr id="55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6" name="Group 39"/>
            <p:cNvGrpSpPr/>
            <p:nvPr/>
          </p:nvGrpSpPr>
          <p:grpSpPr>
            <a:xfrm>
              <a:off x="3733816" y="2645351"/>
              <a:ext cx="160687" cy="1414811"/>
              <a:chOff x="4491671" y="3124200"/>
              <a:chExt cx="160687" cy="1414811"/>
            </a:xfrm>
          </p:grpSpPr>
          <p:grpSp>
            <p:nvGrpSpPr>
              <p:cNvPr id="57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4" name="Straight Connector 73"/>
          <p:cNvCxnSpPr/>
          <p:nvPr/>
        </p:nvCxnSpPr>
        <p:spPr>
          <a:xfrm>
            <a:off x="908151" y="1656121"/>
            <a:ext cx="9300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 flipH="1" flipV="1">
            <a:off x="946188" y="1247161"/>
            <a:ext cx="817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87948" y="307016"/>
            <a:ext cx="2201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(students).</a:t>
            </a:r>
            <a:endParaRPr lang="en-US" sz="1600" dirty="0"/>
          </a:p>
        </p:txBody>
      </p:sp>
      <p:sp>
        <p:nvSpPr>
          <p:cNvPr id="77" name="Oval 76"/>
          <p:cNvSpPr/>
          <p:nvPr/>
        </p:nvSpPr>
        <p:spPr>
          <a:xfrm>
            <a:off x="1291861" y="71308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1291133" y="530366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>
            <a:off x="906706" y="4485743"/>
            <a:ext cx="9307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 flipH="1" flipV="1">
            <a:off x="946189" y="4894703"/>
            <a:ext cx="817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grpSp>
        <p:nvGrpSpPr>
          <p:cNvPr id="4" name="Group 18"/>
          <p:cNvGrpSpPr/>
          <p:nvPr/>
        </p:nvGrpSpPr>
        <p:grpSpPr>
          <a:xfrm>
            <a:off x="674863" y="1656121"/>
            <a:ext cx="1088673" cy="1414811"/>
            <a:chOff x="3581400" y="2645351"/>
            <a:chExt cx="1088673" cy="1414811"/>
          </a:xfrm>
        </p:grpSpPr>
        <p:sp>
          <p:nvSpPr>
            <p:cNvPr id="3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39"/>
            <p:cNvGrpSpPr/>
            <p:nvPr/>
          </p:nvGrpSpPr>
          <p:grpSpPr>
            <a:xfrm>
              <a:off x="3733800" y="2645351"/>
              <a:ext cx="160687" cy="1414811"/>
              <a:chOff x="4491655" y="3124200"/>
              <a:chExt cx="160687" cy="1414811"/>
            </a:xfrm>
          </p:grpSpPr>
          <p:grpSp>
            <p:nvGrpSpPr>
              <p:cNvPr id="19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Straight Connector 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19"/>
          <p:cNvGrpSpPr/>
          <p:nvPr/>
        </p:nvGrpSpPr>
        <p:grpSpPr>
          <a:xfrm>
            <a:off x="1604899" y="1656121"/>
            <a:ext cx="1088673" cy="1414811"/>
            <a:chOff x="3581400" y="2645351"/>
            <a:chExt cx="1088673" cy="1414811"/>
          </a:xfrm>
        </p:grpSpPr>
        <p:sp>
          <p:nvSpPr>
            <p:cNvPr id="21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2" name="Group 39"/>
            <p:cNvGrpSpPr/>
            <p:nvPr/>
          </p:nvGrpSpPr>
          <p:grpSpPr>
            <a:xfrm>
              <a:off x="3733812" y="2645351"/>
              <a:ext cx="160687" cy="1414811"/>
              <a:chOff x="4491667" y="3124200"/>
              <a:chExt cx="160687" cy="1414811"/>
            </a:xfrm>
          </p:grpSpPr>
          <p:grpSp>
            <p:nvGrpSpPr>
              <p:cNvPr id="23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6" name="Straight Connector 25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oup 36"/>
          <p:cNvGrpSpPr/>
          <p:nvPr/>
        </p:nvGrpSpPr>
        <p:grpSpPr>
          <a:xfrm>
            <a:off x="674863" y="3070932"/>
            <a:ext cx="1088673" cy="1414811"/>
            <a:chOff x="3581400" y="2645351"/>
            <a:chExt cx="1088673" cy="1414811"/>
          </a:xfrm>
        </p:grpSpPr>
        <p:sp>
          <p:nvSpPr>
            <p:cNvPr id="38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9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40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" name="Group 53"/>
          <p:cNvGrpSpPr/>
          <p:nvPr/>
        </p:nvGrpSpPr>
        <p:grpSpPr>
          <a:xfrm>
            <a:off x="1604899" y="3070932"/>
            <a:ext cx="1088673" cy="1414811"/>
            <a:chOff x="3581400" y="2645351"/>
            <a:chExt cx="1088673" cy="1414811"/>
          </a:xfrm>
        </p:grpSpPr>
        <p:sp>
          <p:nvSpPr>
            <p:cNvPr id="55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6" name="Group 39"/>
            <p:cNvGrpSpPr/>
            <p:nvPr/>
          </p:nvGrpSpPr>
          <p:grpSpPr>
            <a:xfrm>
              <a:off x="3733816" y="2645351"/>
              <a:ext cx="160687" cy="1414811"/>
              <a:chOff x="4491671" y="3124200"/>
              <a:chExt cx="160687" cy="1414811"/>
            </a:xfrm>
          </p:grpSpPr>
          <p:grpSp>
            <p:nvGrpSpPr>
              <p:cNvPr id="57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2" name="Straight Connector 71"/>
          <p:cNvCxnSpPr/>
          <p:nvPr/>
        </p:nvCxnSpPr>
        <p:spPr>
          <a:xfrm>
            <a:off x="907429" y="3070932"/>
            <a:ext cx="9307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908151" y="1656121"/>
            <a:ext cx="9300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 flipH="1" flipV="1">
            <a:off x="946188" y="1247161"/>
            <a:ext cx="817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87948" y="307016"/>
            <a:ext cx="23682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(instructor).</a:t>
            </a:r>
            <a:endParaRPr lang="en-US" sz="1600" dirty="0"/>
          </a:p>
        </p:txBody>
      </p:sp>
      <p:sp>
        <p:nvSpPr>
          <p:cNvPr id="77" name="Oval 76"/>
          <p:cNvSpPr/>
          <p:nvPr/>
        </p:nvSpPr>
        <p:spPr>
          <a:xfrm>
            <a:off x="1291861" y="71308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1291133" y="530366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>
            <a:off x="906706" y="4485743"/>
            <a:ext cx="9307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 flipH="1" flipV="1">
            <a:off x="946189" y="4894703"/>
            <a:ext cx="817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Kirchoff’s</a:t>
            </a:r>
            <a:r>
              <a:rPr lang="en-US" dirty="0" smtClean="0"/>
              <a:t> current law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1734968" y="1902002"/>
            <a:ext cx="647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41285" y="1902002"/>
            <a:ext cx="10175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836973" y="1670446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688988" y="115219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058802" y="1578168"/>
            <a:ext cx="10175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058802" y="2225836"/>
            <a:ext cx="10175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352135" y="1450924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/>
        </p:nvSpPr>
        <p:spPr>
          <a:xfrm>
            <a:off x="2204150" y="93267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352135" y="2368515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Title 1"/>
          <p:cNvSpPr txBox="1">
            <a:spLocks/>
          </p:cNvSpPr>
          <p:nvPr/>
        </p:nvSpPr>
        <p:spPr>
          <a:xfrm>
            <a:off x="2205899" y="226896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3663763" y="913557"/>
            <a:ext cx="3194235" cy="148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8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=i</a:t>
            </a:r>
            <a:r>
              <a:rPr lang="en-US" sz="48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+i</a:t>
            </a:r>
            <a:r>
              <a:rPr lang="en-US" sz="48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4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51230" y="2225836"/>
            <a:ext cx="2165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Like water in a river…</a:t>
            </a:r>
            <a:endParaRPr lang="en-US" i="1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2352135" y="4404280"/>
          <a:ext cx="1703388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0" name="Equation" r:id="rId3" imgW="558720" imgH="431640" progId="Equation.3">
                  <p:embed/>
                </p:oleObj>
              </mc:Choice>
              <mc:Fallback>
                <p:oleObj name="Equation" r:id="rId3" imgW="55872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135" y="4404280"/>
                        <a:ext cx="1703388" cy="1317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892263" y="5623480"/>
            <a:ext cx="3500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</a:t>
            </a:r>
            <a:r>
              <a:rPr lang="en-US" i="1" dirty="0" smtClean="0"/>
              <a:t>entering</a:t>
            </a:r>
            <a:r>
              <a:rPr lang="en-US" dirty="0" smtClean="0"/>
              <a:t> a node: </a:t>
            </a:r>
            <a:r>
              <a:rPr lang="en-US" i="1" dirty="0" smtClean="0"/>
              <a:t>i</a:t>
            </a:r>
            <a:r>
              <a:rPr lang="en-US" i="1" baseline="-25000" dirty="0" smtClean="0"/>
              <a:t>n</a:t>
            </a:r>
            <a:r>
              <a:rPr lang="en-US" dirty="0" smtClean="0"/>
              <a:t> positive</a:t>
            </a:r>
          </a:p>
          <a:p>
            <a:r>
              <a:rPr lang="en-US" dirty="0" smtClean="0"/>
              <a:t>Current </a:t>
            </a:r>
            <a:r>
              <a:rPr lang="en-US" i="1" dirty="0" smtClean="0"/>
              <a:t>leaving</a:t>
            </a:r>
            <a:r>
              <a:rPr lang="en-US" dirty="0" smtClean="0"/>
              <a:t> a node: </a:t>
            </a:r>
            <a:r>
              <a:rPr lang="en-US" i="1" dirty="0" smtClean="0"/>
              <a:t>i</a:t>
            </a:r>
            <a:r>
              <a:rPr lang="en-US" i="1" baseline="-25000" dirty="0" smtClean="0"/>
              <a:t>n</a:t>
            </a:r>
            <a:r>
              <a:rPr lang="en-US" dirty="0" smtClean="0"/>
              <a:t> negative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5" idx="1"/>
          </p:cNvCxnSpPr>
          <p:nvPr/>
        </p:nvCxnSpPr>
        <p:spPr>
          <a:xfrm rot="10800000">
            <a:off x="3251033" y="5394880"/>
            <a:ext cx="641230" cy="5517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41285" y="748006"/>
            <a:ext cx="2325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 have already seen: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836973" y="2939534"/>
            <a:ext cx="1667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More generally: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219200" y="3308866"/>
            <a:ext cx="605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 of currents </a:t>
            </a:r>
            <a:r>
              <a:rPr lang="en-US" i="1" dirty="0" smtClean="0"/>
              <a:t>entering</a:t>
            </a:r>
            <a:r>
              <a:rPr lang="en-US" dirty="0" smtClean="0"/>
              <a:t> node = sum of currents </a:t>
            </a:r>
            <a:r>
              <a:rPr lang="en-US" i="1" dirty="0" smtClean="0"/>
              <a:t>leaving</a:t>
            </a:r>
            <a:r>
              <a:rPr lang="en-US" dirty="0" smtClean="0"/>
              <a:t> node.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836973" y="3962400"/>
            <a:ext cx="3677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Stated as </a:t>
            </a:r>
            <a:r>
              <a:rPr lang="en-US" dirty="0" err="1" smtClean="0"/>
              <a:t>Kirchoff’s</a:t>
            </a:r>
            <a:r>
              <a:rPr lang="en-US" dirty="0" smtClean="0"/>
              <a:t> current law (KCL):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grpSp>
        <p:nvGrpSpPr>
          <p:cNvPr id="4" name="Group 18"/>
          <p:cNvGrpSpPr/>
          <p:nvPr/>
        </p:nvGrpSpPr>
        <p:grpSpPr>
          <a:xfrm>
            <a:off x="674863" y="1656121"/>
            <a:ext cx="1088673" cy="1414811"/>
            <a:chOff x="3581400" y="2645351"/>
            <a:chExt cx="1088673" cy="1414811"/>
          </a:xfrm>
        </p:grpSpPr>
        <p:sp>
          <p:nvSpPr>
            <p:cNvPr id="3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39"/>
            <p:cNvGrpSpPr/>
            <p:nvPr/>
          </p:nvGrpSpPr>
          <p:grpSpPr>
            <a:xfrm>
              <a:off x="3733800" y="2645351"/>
              <a:ext cx="160687" cy="1414811"/>
              <a:chOff x="4491655" y="3124200"/>
              <a:chExt cx="160687" cy="1414811"/>
            </a:xfrm>
          </p:grpSpPr>
          <p:grpSp>
            <p:nvGrpSpPr>
              <p:cNvPr id="19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Straight Connector 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19"/>
          <p:cNvGrpSpPr/>
          <p:nvPr/>
        </p:nvGrpSpPr>
        <p:grpSpPr>
          <a:xfrm>
            <a:off x="1604899" y="1656121"/>
            <a:ext cx="1088673" cy="1414811"/>
            <a:chOff x="3581400" y="2645351"/>
            <a:chExt cx="1088673" cy="1414811"/>
          </a:xfrm>
        </p:grpSpPr>
        <p:sp>
          <p:nvSpPr>
            <p:cNvPr id="21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2" name="Group 39"/>
            <p:cNvGrpSpPr/>
            <p:nvPr/>
          </p:nvGrpSpPr>
          <p:grpSpPr>
            <a:xfrm>
              <a:off x="3733812" y="2645351"/>
              <a:ext cx="160687" cy="1414811"/>
              <a:chOff x="4491667" y="3124200"/>
              <a:chExt cx="160687" cy="1414811"/>
            </a:xfrm>
          </p:grpSpPr>
          <p:grpSp>
            <p:nvGrpSpPr>
              <p:cNvPr id="23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6" name="Straight Connector 25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oup 36"/>
          <p:cNvGrpSpPr/>
          <p:nvPr/>
        </p:nvGrpSpPr>
        <p:grpSpPr>
          <a:xfrm>
            <a:off x="674863" y="3070932"/>
            <a:ext cx="1088673" cy="1414811"/>
            <a:chOff x="3581400" y="2645351"/>
            <a:chExt cx="1088673" cy="1414811"/>
          </a:xfrm>
        </p:grpSpPr>
        <p:sp>
          <p:nvSpPr>
            <p:cNvPr id="38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9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40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" name="Group 53"/>
          <p:cNvGrpSpPr/>
          <p:nvPr/>
        </p:nvGrpSpPr>
        <p:grpSpPr>
          <a:xfrm>
            <a:off x="1604899" y="3070932"/>
            <a:ext cx="1088673" cy="1414811"/>
            <a:chOff x="3581400" y="2645351"/>
            <a:chExt cx="1088673" cy="1414811"/>
          </a:xfrm>
        </p:grpSpPr>
        <p:sp>
          <p:nvSpPr>
            <p:cNvPr id="55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6" name="Group 39"/>
            <p:cNvGrpSpPr/>
            <p:nvPr/>
          </p:nvGrpSpPr>
          <p:grpSpPr>
            <a:xfrm>
              <a:off x="3733816" y="2645351"/>
              <a:ext cx="160687" cy="1414811"/>
              <a:chOff x="4491671" y="3124200"/>
              <a:chExt cx="160687" cy="1414811"/>
            </a:xfrm>
          </p:grpSpPr>
          <p:grpSp>
            <p:nvGrpSpPr>
              <p:cNvPr id="57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4" name="Straight Connector 73"/>
          <p:cNvCxnSpPr/>
          <p:nvPr/>
        </p:nvCxnSpPr>
        <p:spPr>
          <a:xfrm>
            <a:off x="908151" y="1656121"/>
            <a:ext cx="9300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 flipH="1" flipV="1">
            <a:off x="946188" y="1247161"/>
            <a:ext cx="817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87948" y="307016"/>
            <a:ext cx="23682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(instructor).</a:t>
            </a:r>
            <a:endParaRPr lang="en-US" sz="1600" dirty="0"/>
          </a:p>
        </p:txBody>
      </p:sp>
      <p:sp>
        <p:nvSpPr>
          <p:cNvPr id="77" name="Oval 76"/>
          <p:cNvSpPr/>
          <p:nvPr/>
        </p:nvSpPr>
        <p:spPr>
          <a:xfrm>
            <a:off x="1291861" y="71308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1291133" y="530366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>
            <a:off x="906706" y="4485743"/>
            <a:ext cx="9307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 flipH="1" flipV="1">
            <a:off x="946189" y="4894703"/>
            <a:ext cx="817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4" name="Group 52"/>
          <p:cNvGrpSpPr/>
          <p:nvPr/>
        </p:nvGrpSpPr>
        <p:grpSpPr>
          <a:xfrm rot="10800000">
            <a:off x="952544" y="2990592"/>
            <a:ext cx="805211" cy="160687"/>
            <a:chOff x="457201" y="2514600"/>
            <a:chExt cx="9144001" cy="1824765"/>
          </a:xfrm>
        </p:grpSpPr>
        <p:cxnSp>
          <p:nvCxnSpPr>
            <p:cNvPr id="87" name="Straight Connector 86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5" name="Straight Connector 84"/>
          <p:cNvCxnSpPr/>
          <p:nvPr/>
        </p:nvCxnSpPr>
        <p:spPr>
          <a:xfrm>
            <a:off x="1757753" y="3070754"/>
            <a:ext cx="804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908154" y="3071465"/>
            <a:ext cx="443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itle 1"/>
          <p:cNvSpPr txBox="1">
            <a:spLocks/>
          </p:cNvSpPr>
          <p:nvPr/>
        </p:nvSpPr>
        <p:spPr>
          <a:xfrm>
            <a:off x="851073" y="298687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-Y transformations</a:t>
            </a:r>
            <a:endParaRPr lang="en-US" dirty="0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6909072" y="140482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2" name="Group 39"/>
          <p:cNvGrpSpPr/>
          <p:nvPr/>
        </p:nvGrpSpPr>
        <p:grpSpPr>
          <a:xfrm>
            <a:off x="6521520" y="2115822"/>
            <a:ext cx="160687" cy="1414811"/>
            <a:chOff x="4491667" y="3124200"/>
            <a:chExt cx="160687" cy="1414811"/>
          </a:xfrm>
        </p:grpSpPr>
        <p:grpSp>
          <p:nvGrpSpPr>
            <p:cNvPr id="23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Straight Connector 2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/>
          <p:cNvGrpSpPr/>
          <p:nvPr/>
        </p:nvGrpSpPr>
        <p:grpSpPr>
          <a:xfrm rot="2700000">
            <a:off x="7027626" y="925290"/>
            <a:ext cx="160687" cy="1414811"/>
            <a:chOff x="4491655" y="3124200"/>
            <a:chExt cx="160687" cy="1414811"/>
          </a:xfrm>
        </p:grpSpPr>
        <p:grpSp>
          <p:nvGrpSpPr>
            <p:cNvPr id="99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1" name="Straight Connector 100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113"/>
          <p:cNvGrpSpPr/>
          <p:nvPr/>
        </p:nvGrpSpPr>
        <p:grpSpPr>
          <a:xfrm rot="18900000">
            <a:off x="6020931" y="947693"/>
            <a:ext cx="160687" cy="1414811"/>
            <a:chOff x="4491655" y="3124200"/>
            <a:chExt cx="160687" cy="1414811"/>
          </a:xfrm>
        </p:grpSpPr>
        <p:grpSp>
          <p:nvGrpSpPr>
            <p:cNvPr id="115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6" name="Straight Connector 11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Title 1"/>
          <p:cNvSpPr txBox="1">
            <a:spLocks/>
          </p:cNvSpPr>
          <p:nvPr/>
        </p:nvSpPr>
        <p:spPr>
          <a:xfrm>
            <a:off x="5272130" y="142747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0" name="Title 1"/>
          <p:cNvSpPr txBox="1">
            <a:spLocks/>
          </p:cNvSpPr>
          <p:nvPr/>
        </p:nvSpPr>
        <p:spPr>
          <a:xfrm>
            <a:off x="6519383" y="2555148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1" name="Title 1"/>
          <p:cNvSpPr txBox="1">
            <a:spLocks/>
          </p:cNvSpPr>
          <p:nvPr/>
        </p:nvSpPr>
        <p:spPr>
          <a:xfrm>
            <a:off x="2566923" y="2200016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32" name="Group 39"/>
          <p:cNvGrpSpPr/>
          <p:nvPr/>
        </p:nvGrpSpPr>
        <p:grpSpPr>
          <a:xfrm rot="5400000">
            <a:off x="2130100" y="1163525"/>
            <a:ext cx="160687" cy="1414811"/>
            <a:chOff x="4491667" y="3124200"/>
            <a:chExt cx="160687" cy="1414811"/>
          </a:xfrm>
        </p:grpSpPr>
        <p:grpSp>
          <p:nvGrpSpPr>
            <p:cNvPr id="133" name="Group 52"/>
            <p:cNvGrpSpPr/>
            <p:nvPr/>
          </p:nvGrpSpPr>
          <p:grpSpPr>
            <a:xfrm rot="5400000">
              <a:off x="4169406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6" name="Straight Connector 13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4" name="Straight Connector 13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Group 146"/>
          <p:cNvGrpSpPr/>
          <p:nvPr/>
        </p:nvGrpSpPr>
        <p:grpSpPr>
          <a:xfrm rot="2700000">
            <a:off x="2727384" y="1663050"/>
            <a:ext cx="160687" cy="1414811"/>
            <a:chOff x="4491655" y="3124200"/>
            <a:chExt cx="160687" cy="1414811"/>
          </a:xfrm>
        </p:grpSpPr>
        <p:grpSp>
          <p:nvGrpSpPr>
            <p:cNvPr id="148" name="Group 52"/>
            <p:cNvGrpSpPr/>
            <p:nvPr/>
          </p:nvGrpSpPr>
          <p:grpSpPr>
            <a:xfrm rot="5400000">
              <a:off x="4169398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51" name="Straight Connector 15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9" name="Straight Connector 14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2" name="Group 161"/>
          <p:cNvGrpSpPr/>
          <p:nvPr/>
        </p:nvGrpSpPr>
        <p:grpSpPr>
          <a:xfrm rot="18900000">
            <a:off x="1720689" y="1685453"/>
            <a:ext cx="160687" cy="1414811"/>
            <a:chOff x="4491655" y="3124200"/>
            <a:chExt cx="160687" cy="1414811"/>
          </a:xfrm>
        </p:grpSpPr>
        <p:grpSp>
          <p:nvGrpSpPr>
            <p:cNvPr id="163" name="Group 52"/>
            <p:cNvGrpSpPr/>
            <p:nvPr/>
          </p:nvGrpSpPr>
          <p:grpSpPr>
            <a:xfrm rot="5400000">
              <a:off x="4169400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66" name="Straight Connector 16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4" name="Straight Connector 16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7" name="Title 1"/>
          <p:cNvSpPr txBox="1">
            <a:spLocks/>
          </p:cNvSpPr>
          <p:nvPr/>
        </p:nvSpPr>
        <p:spPr>
          <a:xfrm>
            <a:off x="929981" y="222266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78" name="Title 1"/>
          <p:cNvSpPr txBox="1">
            <a:spLocks/>
          </p:cNvSpPr>
          <p:nvPr/>
        </p:nvSpPr>
        <p:spPr>
          <a:xfrm>
            <a:off x="1763556" y="119943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82" name="Straight Connector 181"/>
          <p:cNvCxnSpPr/>
          <p:nvPr/>
        </p:nvCxnSpPr>
        <p:spPr>
          <a:xfrm>
            <a:off x="2917849" y="1870741"/>
            <a:ext cx="38996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rot="10800000">
            <a:off x="1300696" y="1870741"/>
            <a:ext cx="20234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rot="5400000">
            <a:off x="2073298" y="3099369"/>
            <a:ext cx="4566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rot="5400000" flipH="1" flipV="1">
            <a:off x="3307814" y="1544990"/>
            <a:ext cx="347782" cy="3477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rot="16200000" flipV="1">
            <a:off x="929981" y="1499404"/>
            <a:ext cx="370714" cy="3707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4" name="TextBox 193"/>
          <p:cNvSpPr txBox="1"/>
          <p:nvPr/>
        </p:nvSpPr>
        <p:spPr>
          <a:xfrm>
            <a:off x="4343400" y="21937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195" name="TextBox 194"/>
          <p:cNvSpPr txBox="1"/>
          <p:nvPr/>
        </p:nvSpPr>
        <p:spPr>
          <a:xfrm>
            <a:off x="609599" y="3886200"/>
            <a:ext cx="691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If:</a:t>
            </a:r>
            <a:endParaRPr lang="en-US" dirty="0"/>
          </a:p>
        </p:txBody>
      </p:sp>
      <p:graphicFrame>
        <p:nvGraphicFramePr>
          <p:cNvPr id="122882" name="Object 2"/>
          <p:cNvGraphicFramePr>
            <a:graphicFrameLocks noChangeAspect="1"/>
          </p:cNvGraphicFramePr>
          <p:nvPr/>
        </p:nvGraphicFramePr>
        <p:xfrm>
          <a:off x="1641946" y="3954431"/>
          <a:ext cx="1968523" cy="769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3" name="Equation" r:id="rId3" imgW="1104840" imgH="431640" progId="Equation.3">
                  <p:embed/>
                </p:oleObj>
              </mc:Choice>
              <mc:Fallback>
                <p:oleObj name="Equation" r:id="rId3" imgW="110484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946" y="3954431"/>
                        <a:ext cx="1968523" cy="7699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6" name="Object 2"/>
          <p:cNvGraphicFramePr>
            <a:graphicFrameLocks noChangeAspect="1"/>
          </p:cNvGraphicFramePr>
          <p:nvPr/>
        </p:nvGraphicFramePr>
        <p:xfrm>
          <a:off x="1555750" y="4876800"/>
          <a:ext cx="1992313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4" name="Equation" r:id="rId5" imgW="1117440" imgH="431640" progId="Equation.3">
                  <p:embed/>
                </p:oleObj>
              </mc:Choice>
              <mc:Fallback>
                <p:oleObj name="Equation" r:id="rId5" imgW="111744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0" y="4876800"/>
                        <a:ext cx="1992313" cy="76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" name="Object 2"/>
          <p:cNvGraphicFramePr>
            <a:graphicFrameLocks noChangeAspect="1"/>
          </p:cNvGraphicFramePr>
          <p:nvPr/>
        </p:nvGraphicFramePr>
        <p:xfrm>
          <a:off x="1533525" y="5715000"/>
          <a:ext cx="1990725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5" name="Equation" r:id="rId7" imgW="1117440" imgH="431640" progId="Equation.3">
                  <p:embed/>
                </p:oleObj>
              </mc:Choice>
              <mc:Fallback>
                <p:oleObj name="Equation" r:id="rId7" imgW="111744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3525" y="5715000"/>
                        <a:ext cx="1990725" cy="76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" name="Object 2"/>
          <p:cNvGraphicFramePr>
            <a:graphicFrameLocks noChangeAspect="1"/>
          </p:cNvGraphicFramePr>
          <p:nvPr/>
        </p:nvGraphicFramePr>
        <p:xfrm>
          <a:off x="4965700" y="3954463"/>
          <a:ext cx="2714625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6" name="Equation" r:id="rId9" imgW="1523880" imgH="431640" progId="Equation.3">
                  <p:embed/>
                </p:oleObj>
              </mc:Choice>
              <mc:Fallback>
                <p:oleObj name="Equation" r:id="rId9" imgW="152388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5700" y="3954463"/>
                        <a:ext cx="2714625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" name="Object 2"/>
          <p:cNvGraphicFramePr>
            <a:graphicFrameLocks noChangeAspect="1"/>
          </p:cNvGraphicFramePr>
          <p:nvPr/>
        </p:nvGraphicFramePr>
        <p:xfrm>
          <a:off x="4965700" y="5494337"/>
          <a:ext cx="2714625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7" name="Equation" r:id="rId11" imgW="1523880" imgH="431640" progId="Equation.3">
                  <p:embed/>
                </p:oleObj>
              </mc:Choice>
              <mc:Fallback>
                <p:oleObj name="Equation" r:id="rId11" imgW="152388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5700" y="5494337"/>
                        <a:ext cx="2714625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0" name="Object 2"/>
          <p:cNvGraphicFramePr>
            <a:graphicFrameLocks noChangeAspect="1"/>
          </p:cNvGraphicFramePr>
          <p:nvPr/>
        </p:nvGraphicFramePr>
        <p:xfrm>
          <a:off x="5000056" y="4724400"/>
          <a:ext cx="2714625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8" name="Equation" r:id="rId13" imgW="1523880" imgH="431640" progId="Equation.3">
                  <p:embed/>
                </p:oleObj>
              </mc:Choice>
              <mc:Fallback>
                <p:oleObj name="Equation" r:id="rId13" imgW="1523880" imgH="431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056" y="4724400"/>
                        <a:ext cx="2714625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roup 81"/>
          <p:cNvGrpSpPr/>
          <p:nvPr/>
        </p:nvGrpSpPr>
        <p:grpSpPr>
          <a:xfrm>
            <a:off x="3613796" y="2543202"/>
            <a:ext cx="1376847" cy="1957096"/>
            <a:chOff x="3401176" y="2255626"/>
            <a:chExt cx="1376847" cy="1957096"/>
          </a:xfrm>
        </p:grpSpPr>
        <p:grpSp>
          <p:nvGrpSpPr>
            <p:cNvPr id="4" name="Group 45"/>
            <p:cNvGrpSpPr/>
            <p:nvPr/>
          </p:nvGrpSpPr>
          <p:grpSpPr>
            <a:xfrm>
              <a:off x="3488924" y="2255626"/>
              <a:ext cx="1289099" cy="1957096"/>
              <a:chOff x="6991230" y="2385199"/>
              <a:chExt cx="1289099" cy="1957096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7985055" y="2497527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973835" y="3860634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grpSp>
            <p:nvGrpSpPr>
              <p:cNvPr id="5" name="Group 35"/>
              <p:cNvGrpSpPr/>
              <p:nvPr/>
            </p:nvGrpSpPr>
            <p:grpSpPr>
              <a:xfrm rot="5400000">
                <a:off x="6598033" y="2966075"/>
                <a:ext cx="1831977" cy="795342"/>
                <a:chOff x="2009773" y="2063194"/>
                <a:chExt cx="1831977" cy="795342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2428874" y="2063194"/>
                  <a:ext cx="993775" cy="257175"/>
                </a:xfrm>
                <a:prstGeom prst="rect">
                  <a:avLst/>
                </a:prstGeom>
                <a:solidFill>
                  <a:srgbClr val="FFC000"/>
                </a:solidFill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3508375" y="2525158"/>
                  <a:ext cx="66675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0800000">
                  <a:off x="3422650" y="2191783"/>
                  <a:ext cx="4191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10800000">
                  <a:off x="2009774" y="2191785"/>
                  <a:ext cx="4191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5400000" flipH="1" flipV="1">
                  <a:off x="1676398" y="2525161"/>
                  <a:ext cx="66675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" name="Oval 43"/>
              <p:cNvSpPr/>
              <p:nvPr/>
            </p:nvSpPr>
            <p:spPr>
              <a:xfrm>
                <a:off x="6991230" y="2385199"/>
                <a:ext cx="125120" cy="125120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6991230" y="4217175"/>
                <a:ext cx="125120" cy="125120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3401176" y="2337087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446060" y="3798600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156255" y="1415541"/>
            <a:ext cx="1438274" cy="3146793"/>
            <a:chOff x="6156255" y="1415541"/>
            <a:chExt cx="1438274" cy="3146793"/>
          </a:xfrm>
        </p:grpSpPr>
        <p:sp>
          <p:nvSpPr>
            <p:cNvPr id="27" name="TextBox 26"/>
            <p:cNvSpPr txBox="1"/>
            <p:nvPr/>
          </p:nvSpPr>
          <p:spPr>
            <a:xfrm>
              <a:off x="7299255" y="2717566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88035" y="4080673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grpSp>
          <p:nvGrpSpPr>
            <p:cNvPr id="29" name="Group 28"/>
            <p:cNvGrpSpPr/>
            <p:nvPr/>
          </p:nvGrpSpPr>
          <p:grpSpPr>
            <a:xfrm rot="5400000">
              <a:off x="5912233" y="3186114"/>
              <a:ext cx="1831977" cy="795342"/>
              <a:chOff x="2009773" y="2063194"/>
              <a:chExt cx="1831977" cy="795342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2428874" y="2063194"/>
                <a:ext cx="993775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 rot="5400000" flipH="1" flipV="1">
                <a:off x="3508375" y="2525158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10800000">
                <a:off x="3422650" y="2191783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0800000">
                <a:off x="2009774" y="2191785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1676398" y="2525161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Straight Arrow Connector 46"/>
            <p:cNvCxnSpPr/>
            <p:nvPr/>
          </p:nvCxnSpPr>
          <p:spPr>
            <a:xfrm flipV="1">
              <a:off x="6578539" y="2337087"/>
              <a:ext cx="517586" cy="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8" name="Title 1"/>
            <p:cNvSpPr txBox="1">
              <a:spLocks/>
            </p:cNvSpPr>
            <p:nvPr/>
          </p:nvSpPr>
          <p:spPr>
            <a:xfrm>
              <a:off x="6156255" y="1415541"/>
              <a:ext cx="1143000" cy="92154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4400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4400" i="1" baseline="-25000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ab</a:t>
              </a:r>
              <a:endParaRPr kumimoji="0" lang="en-US" sz="440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6305430" y="2605238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6305430" y="4437214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227967" y="2683979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235362" y="4124833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571500" y="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1104339" y="1611107"/>
            <a:ext cx="1584023" cy="2883058"/>
            <a:chOff x="647462" y="1416218"/>
            <a:chExt cx="1584023" cy="2883058"/>
          </a:xfrm>
        </p:grpSpPr>
        <p:grpSp>
          <p:nvGrpSpPr>
            <p:cNvPr id="59" name="Group 61"/>
            <p:cNvGrpSpPr/>
            <p:nvPr/>
          </p:nvGrpSpPr>
          <p:grpSpPr>
            <a:xfrm flipH="1">
              <a:off x="647462" y="1988417"/>
              <a:ext cx="1351398" cy="2310859"/>
              <a:chOff x="4717573" y="4200792"/>
              <a:chExt cx="1351398" cy="2310859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5758751" y="4299276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762477" y="6142319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grpSp>
            <p:nvGrpSpPr>
              <p:cNvPr id="63" name="Group 89"/>
              <p:cNvGrpSpPr/>
              <p:nvPr/>
            </p:nvGrpSpPr>
            <p:grpSpPr>
              <a:xfrm flipH="1">
                <a:off x="4838280" y="4432449"/>
                <a:ext cx="997934" cy="1957096"/>
                <a:chOff x="4838286" y="1493594"/>
                <a:chExt cx="997934" cy="1957096"/>
              </a:xfrm>
            </p:grpSpPr>
            <p:grpSp>
              <p:nvGrpSpPr>
                <p:cNvPr id="67" name="Group 28"/>
                <p:cNvGrpSpPr/>
                <p:nvPr/>
              </p:nvGrpSpPr>
              <p:grpSpPr>
                <a:xfrm rot="5400000">
                  <a:off x="4522560" y="2074478"/>
                  <a:ext cx="1831977" cy="795342"/>
                  <a:chOff x="2009773" y="2063194"/>
                  <a:chExt cx="1831977" cy="795342"/>
                </a:xfrm>
              </p:grpSpPr>
              <p:sp>
                <p:nvSpPr>
                  <p:cNvPr id="72" name="Rectangle 71"/>
                  <p:cNvSpPr/>
                  <p:nvPr/>
                </p:nvSpPr>
                <p:spPr>
                  <a:xfrm>
                    <a:off x="2428874" y="2063194"/>
                    <a:ext cx="993775" cy="257175"/>
                  </a:xfrm>
                  <a:prstGeom prst="rect">
                    <a:avLst/>
                  </a:prstGeom>
                  <a:solidFill>
                    <a:srgbClr val="FFC000"/>
                  </a:solidFill>
                  <a:ln w="190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3" name="Straight Connector 72"/>
                  <p:cNvCxnSpPr/>
                  <p:nvPr/>
                </p:nvCxnSpPr>
                <p:spPr>
                  <a:xfrm rot="5400000" flipH="1" flipV="1">
                    <a:off x="3508375" y="2525158"/>
                    <a:ext cx="66675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73"/>
                  <p:cNvCxnSpPr/>
                  <p:nvPr/>
                </p:nvCxnSpPr>
                <p:spPr>
                  <a:xfrm rot="10800000">
                    <a:off x="3422650" y="2191783"/>
                    <a:ext cx="4191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Connector 74"/>
                  <p:cNvCxnSpPr/>
                  <p:nvPr/>
                </p:nvCxnSpPr>
                <p:spPr>
                  <a:xfrm rot="10800000">
                    <a:off x="2009774" y="2191785"/>
                    <a:ext cx="4191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Connector 75"/>
                  <p:cNvCxnSpPr/>
                  <p:nvPr/>
                </p:nvCxnSpPr>
                <p:spPr>
                  <a:xfrm rot="5400000" flipH="1" flipV="1">
                    <a:off x="1676398" y="2525161"/>
                    <a:ext cx="66675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8" name="Oval 67"/>
                <p:cNvSpPr/>
                <p:nvPr/>
              </p:nvSpPr>
              <p:spPr>
                <a:xfrm>
                  <a:off x="4915749" y="1493594"/>
                  <a:ext cx="125120" cy="125120"/>
                </a:xfrm>
                <a:prstGeom prst="ellipse">
                  <a:avLst/>
                </a:prstGeom>
                <a:noFill/>
                <a:ln w="19050" cmpd="sng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Oval 68"/>
                <p:cNvSpPr/>
                <p:nvPr/>
              </p:nvSpPr>
              <p:spPr>
                <a:xfrm>
                  <a:off x="4915749" y="3325570"/>
                  <a:ext cx="125120" cy="125120"/>
                </a:xfrm>
                <a:prstGeom prst="ellipse">
                  <a:avLst/>
                </a:prstGeom>
                <a:noFill/>
                <a:ln w="19050" cmpd="sng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4838286" y="1572335"/>
                  <a:ext cx="3000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+</a:t>
                  </a:r>
                  <a:endParaRPr lang="en-US" dirty="0"/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4845681" y="3013189"/>
                  <a:ext cx="25519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-</a:t>
                  </a:r>
                  <a:endParaRPr lang="en-US" dirty="0"/>
                </a:p>
              </p:txBody>
            </p:sp>
          </p:grpSp>
          <p:grpSp>
            <p:nvGrpSpPr>
              <p:cNvPr id="64" name="Group 100"/>
              <p:cNvGrpSpPr/>
              <p:nvPr/>
            </p:nvGrpSpPr>
            <p:grpSpPr>
              <a:xfrm rot="16200000">
                <a:off x="4708082" y="4210283"/>
                <a:ext cx="517588" cy="498606"/>
                <a:chOff x="1835341" y="1760299"/>
                <a:chExt cx="517588" cy="498606"/>
              </a:xfrm>
            </p:grpSpPr>
            <p:cxnSp>
              <p:nvCxnSpPr>
                <p:cNvPr id="65" name="Straight Arrow Connector 64"/>
                <p:cNvCxnSpPr/>
                <p:nvPr/>
              </p:nvCxnSpPr>
              <p:spPr>
                <a:xfrm rot="16200000" flipH="1">
                  <a:off x="2103627" y="2009603"/>
                  <a:ext cx="498602" cy="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Arrow Connector 65"/>
                <p:cNvCxnSpPr/>
                <p:nvPr/>
              </p:nvCxnSpPr>
              <p:spPr>
                <a:xfrm flipV="1">
                  <a:off x="1835341" y="1760299"/>
                  <a:ext cx="517586" cy="3"/>
                </a:xfrm>
                <a:prstGeom prst="straightConnector1">
                  <a:avLst/>
                </a:prstGeom>
                <a:ln>
                  <a:tailEnd type="none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0" name="Title 1"/>
            <p:cNvSpPr txBox="1">
              <a:spLocks/>
            </p:cNvSpPr>
            <p:nvPr/>
          </p:nvSpPr>
          <p:spPr>
            <a:xfrm>
              <a:off x="1142812" y="1416218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I=5 A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356880" y="-11430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57" name="Group 56"/>
          <p:cNvGrpSpPr/>
          <p:nvPr/>
        </p:nvGrpSpPr>
        <p:grpSpPr>
          <a:xfrm>
            <a:off x="1600200" y="2059910"/>
            <a:ext cx="485775" cy="1371599"/>
            <a:chOff x="600075" y="1458273"/>
            <a:chExt cx="485775" cy="1371599"/>
          </a:xfrm>
        </p:grpSpPr>
        <p:sp>
          <p:nvSpPr>
            <p:cNvPr id="77" name="Oval 76"/>
            <p:cNvSpPr/>
            <p:nvPr/>
          </p:nvSpPr>
          <p:spPr>
            <a:xfrm>
              <a:off x="600075" y="1915473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rot="5400000" flipH="1" flipV="1">
              <a:off x="685801" y="213931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77" idx="0"/>
            </p:cNvCxnSpPr>
            <p:nvPr/>
          </p:nvCxnSpPr>
          <p:spPr>
            <a:xfrm rot="16200000" flipV="1">
              <a:off x="613966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7" idx="4"/>
            </p:cNvCxnSpPr>
            <p:nvPr/>
          </p:nvCxnSpPr>
          <p:spPr>
            <a:xfrm rot="16200000" flipH="1">
              <a:off x="628651" y="2615559"/>
              <a:ext cx="428625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>
            <a:off x="2507552" y="1949899"/>
            <a:ext cx="402824" cy="1472873"/>
            <a:chOff x="2110935" y="1536949"/>
            <a:chExt cx="402824" cy="1472873"/>
          </a:xfrm>
        </p:grpSpPr>
        <p:sp>
          <p:nvSpPr>
            <p:cNvPr id="67" name="Rectangle 66"/>
            <p:cNvSpPr/>
            <p:nvPr/>
          </p:nvSpPr>
          <p:spPr>
            <a:xfrm rot="2700000">
              <a:off x="2110935" y="2066370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itle 1"/>
            <p:cNvSpPr txBox="1">
              <a:spLocks/>
            </p:cNvSpPr>
            <p:nvPr/>
          </p:nvSpPr>
          <p:spPr>
            <a:xfrm>
              <a:off x="2189612" y="199414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2189612" y="225313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81" name="Straight Connector 80"/>
            <p:cNvCxnSpPr/>
            <p:nvPr/>
          </p:nvCxnSpPr>
          <p:spPr>
            <a:xfrm rot="16200000" flipV="1">
              <a:off x="2080246" y="1765152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V="1">
              <a:off x="2081040" y="2780825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3462364" y="1949899"/>
            <a:ext cx="402824" cy="1472873"/>
            <a:chOff x="3409473" y="1458273"/>
            <a:chExt cx="402824" cy="1472873"/>
          </a:xfrm>
        </p:grpSpPr>
        <p:sp>
          <p:nvSpPr>
            <p:cNvPr id="85" name="Rectangle 84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8" name="Group 28"/>
          <p:cNvGrpSpPr/>
          <p:nvPr/>
        </p:nvGrpSpPr>
        <p:grpSpPr>
          <a:xfrm>
            <a:off x="5046590" y="1555071"/>
            <a:ext cx="485775" cy="1889957"/>
            <a:chOff x="1576218" y="1143005"/>
            <a:chExt cx="485775" cy="1889957"/>
          </a:xfrm>
        </p:grpSpPr>
        <p:sp>
          <p:nvSpPr>
            <p:cNvPr id="19" name="Oval 18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1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5883031" y="1532815"/>
            <a:ext cx="485775" cy="1889957"/>
            <a:chOff x="6295456" y="1352289"/>
            <a:chExt cx="485775" cy="1889957"/>
          </a:xfrm>
        </p:grpSpPr>
        <p:sp>
          <p:nvSpPr>
            <p:cNvPr id="26" name="Oval 25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 rot="5400000">
            <a:off x="6428317" y="2563283"/>
            <a:ext cx="1073614" cy="214249"/>
            <a:chOff x="457201" y="2514600"/>
            <a:chExt cx="9144001" cy="1824765"/>
          </a:xfrm>
        </p:grpSpPr>
        <p:cxnSp>
          <p:nvCxnSpPr>
            <p:cNvPr id="45" name="Straight Connector 44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4343400" y="1828800"/>
            <a:ext cx="257175" cy="1488124"/>
            <a:chOff x="3382667" y="1835079"/>
            <a:chExt cx="257175" cy="1488124"/>
          </a:xfrm>
        </p:grpSpPr>
        <p:sp>
          <p:nvSpPr>
            <p:cNvPr id="59" name="Rectangle 5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" name="Straight Connector 62"/>
          <p:cNvCxnSpPr/>
          <p:nvPr/>
        </p:nvCxnSpPr>
        <p:spPr>
          <a:xfrm rot="5400000" flipH="1" flipV="1">
            <a:off x="6629400" y="2743200"/>
            <a:ext cx="1371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7848600" y="1877173"/>
            <a:ext cx="160687" cy="1414811"/>
            <a:chOff x="4491655" y="3124200"/>
            <a:chExt cx="160687" cy="1414811"/>
          </a:xfrm>
        </p:grpSpPr>
        <p:grpSp>
          <p:nvGrpSpPr>
            <p:cNvPr id="65" name="Group 52"/>
            <p:cNvGrpSpPr/>
            <p:nvPr/>
          </p:nvGrpSpPr>
          <p:grpSpPr>
            <a:xfrm rot="5400000">
              <a:off x="416939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Connector 6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914400" y="1807102"/>
            <a:ext cx="485775" cy="1509822"/>
            <a:chOff x="6422231" y="1545173"/>
            <a:chExt cx="485775" cy="1509822"/>
          </a:xfrm>
        </p:grpSpPr>
        <p:sp>
          <p:nvSpPr>
            <p:cNvPr id="96" name="Oval 95"/>
            <p:cNvSpPr/>
            <p:nvPr/>
          </p:nvSpPr>
          <p:spPr>
            <a:xfrm rot="10800000">
              <a:off x="6422231" y="2059908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7" name="Group 126"/>
            <p:cNvGrpSpPr/>
            <p:nvPr/>
          </p:nvGrpSpPr>
          <p:grpSpPr>
            <a:xfrm>
              <a:off x="6664324" y="1545173"/>
              <a:ext cx="1588" cy="1509822"/>
              <a:chOff x="6664324" y="1545173"/>
              <a:chExt cx="1588" cy="1509822"/>
            </a:xfrm>
          </p:grpSpPr>
          <p:cxnSp>
            <p:nvCxnSpPr>
              <p:cNvPr id="98" name="Straight Arrow Connector 97"/>
              <p:cNvCxnSpPr/>
              <p:nvPr/>
            </p:nvCxnSpPr>
            <p:spPr>
              <a:xfrm rot="16200000" flipH="1" flipV="1">
                <a:off x="6507955" y="2320257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>
                <a:stCxn id="96" idx="0"/>
              </p:cNvCxnSpPr>
              <p:nvPr/>
            </p:nvCxnSpPr>
            <p:spPr>
              <a:xfrm rot="5400000">
                <a:off x="6410462" y="2800339"/>
                <a:ext cx="50931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stCxn id="96" idx="4"/>
              </p:cNvCxnSpPr>
              <p:nvPr/>
            </p:nvCxnSpPr>
            <p:spPr>
              <a:xfrm rot="5400000" flipH="1" flipV="1">
                <a:off x="6407751" y="1802541"/>
                <a:ext cx="51473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0" name="Group 89"/>
          <p:cNvGrpSpPr/>
          <p:nvPr/>
        </p:nvGrpSpPr>
        <p:grpSpPr>
          <a:xfrm>
            <a:off x="5470606" y="3228974"/>
            <a:ext cx="485775" cy="1488125"/>
            <a:chOff x="5172949" y="2484911"/>
            <a:chExt cx="485775" cy="1488125"/>
          </a:xfrm>
        </p:grpSpPr>
        <p:sp>
          <p:nvSpPr>
            <p:cNvPr id="93" name="Oval 92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1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/>
          <p:cNvGrpSpPr/>
          <p:nvPr/>
        </p:nvGrpSpPr>
        <p:grpSpPr>
          <a:xfrm>
            <a:off x="2290981" y="3537879"/>
            <a:ext cx="828170" cy="1665051"/>
            <a:chOff x="3877909" y="2302750"/>
            <a:chExt cx="828170" cy="1665051"/>
          </a:xfrm>
        </p:grpSpPr>
        <p:grpSp>
          <p:nvGrpSpPr>
            <p:cNvPr id="105" name="Group 5"/>
            <p:cNvGrpSpPr/>
            <p:nvPr/>
          </p:nvGrpSpPr>
          <p:grpSpPr>
            <a:xfrm>
              <a:off x="3877917" y="2427870"/>
              <a:ext cx="160687" cy="1414811"/>
              <a:chOff x="4491663" y="3124200"/>
              <a:chExt cx="160687" cy="1414811"/>
            </a:xfrm>
          </p:grpSpPr>
          <p:grpSp>
            <p:nvGrpSpPr>
              <p:cNvPr id="111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14" name="Straight Connector 113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2" name="Straight Connector 111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6" name="Oval 105"/>
            <p:cNvSpPr/>
            <p:nvPr/>
          </p:nvSpPr>
          <p:spPr>
            <a:xfrm>
              <a:off x="3905189" y="230275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3896230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Arrow Connector 107"/>
            <p:cNvCxnSpPr/>
            <p:nvPr/>
          </p:nvCxnSpPr>
          <p:spPr>
            <a:xfrm flipH="1" flipV="1">
              <a:off x="4038600" y="3256055"/>
              <a:ext cx="60491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5400000">
              <a:off x="4350206" y="3549368"/>
              <a:ext cx="58662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Oval 109"/>
            <p:cNvSpPr/>
            <p:nvPr/>
          </p:nvSpPr>
          <p:spPr>
            <a:xfrm>
              <a:off x="4580959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Symbol &amp; circuit library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665678" y="1555087"/>
            <a:ext cx="160687" cy="1414811"/>
            <a:chOff x="4491655" y="3124200"/>
            <a:chExt cx="160687" cy="1414811"/>
          </a:xfrm>
        </p:grpSpPr>
        <p:grpSp>
          <p:nvGrpSpPr>
            <p:cNvPr id="5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 rot="16200000">
            <a:off x="2378773" y="847681"/>
            <a:ext cx="160687" cy="1414811"/>
            <a:chOff x="4491655" y="3124200"/>
            <a:chExt cx="160687" cy="1414811"/>
          </a:xfrm>
        </p:grpSpPr>
        <p:grpSp>
          <p:nvGrpSpPr>
            <p:cNvPr id="2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 rot="16200000">
            <a:off x="2372906" y="2262492"/>
            <a:ext cx="160687" cy="1414811"/>
            <a:chOff x="4491655" y="3124200"/>
            <a:chExt cx="160687" cy="1414811"/>
          </a:xfrm>
        </p:grpSpPr>
        <p:grpSp>
          <p:nvGrpSpPr>
            <p:cNvPr id="3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Straight Connector 3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3086178" y="1555264"/>
            <a:ext cx="160687" cy="1414811"/>
            <a:chOff x="4491655" y="3124200"/>
            <a:chExt cx="160687" cy="1414811"/>
          </a:xfrm>
        </p:grpSpPr>
        <p:grpSp>
          <p:nvGrpSpPr>
            <p:cNvPr id="5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1665326" y="2929093"/>
            <a:ext cx="160687" cy="1414811"/>
            <a:chOff x="4491655" y="3124200"/>
            <a:chExt cx="160687" cy="1414811"/>
          </a:xfrm>
        </p:grpSpPr>
        <p:grpSp>
          <p:nvGrpSpPr>
            <p:cNvPr id="6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7" name="Straight Connector 6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 rot="16200000">
            <a:off x="3787712" y="848031"/>
            <a:ext cx="160687" cy="1414811"/>
            <a:chOff x="4491655" y="3124200"/>
            <a:chExt cx="160687" cy="1414811"/>
          </a:xfrm>
        </p:grpSpPr>
        <p:grpSp>
          <p:nvGrpSpPr>
            <p:cNvPr id="81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 rot="16200000">
            <a:off x="3787712" y="2261950"/>
            <a:ext cx="160687" cy="1414811"/>
            <a:chOff x="4491655" y="3124200"/>
            <a:chExt cx="160687" cy="1414811"/>
          </a:xfrm>
        </p:grpSpPr>
        <p:grpSp>
          <p:nvGrpSpPr>
            <p:cNvPr id="96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99" name="Straight Connector 9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7" name="Straight Connector 9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4495117" y="1555614"/>
            <a:ext cx="160687" cy="1414811"/>
            <a:chOff x="4491655" y="3124200"/>
            <a:chExt cx="160687" cy="1414811"/>
          </a:xfrm>
        </p:grpSpPr>
        <p:grpSp>
          <p:nvGrpSpPr>
            <p:cNvPr id="111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2" name="Straight Connector 11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Group 124"/>
          <p:cNvGrpSpPr/>
          <p:nvPr/>
        </p:nvGrpSpPr>
        <p:grpSpPr>
          <a:xfrm rot="16200000">
            <a:off x="2372554" y="3636498"/>
            <a:ext cx="160687" cy="1414811"/>
            <a:chOff x="4491655" y="3124200"/>
            <a:chExt cx="160687" cy="1414811"/>
          </a:xfrm>
        </p:grpSpPr>
        <p:grpSp>
          <p:nvGrpSpPr>
            <p:cNvPr id="126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7" name="Straight Connector 12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Group 139"/>
          <p:cNvGrpSpPr/>
          <p:nvPr/>
        </p:nvGrpSpPr>
        <p:grpSpPr>
          <a:xfrm rot="16200000">
            <a:off x="3794117" y="3636842"/>
            <a:ext cx="160687" cy="1414811"/>
            <a:chOff x="4491655" y="3124200"/>
            <a:chExt cx="160687" cy="1414811"/>
          </a:xfrm>
        </p:grpSpPr>
        <p:grpSp>
          <p:nvGrpSpPr>
            <p:cNvPr id="141" name="Group 52"/>
            <p:cNvGrpSpPr/>
            <p:nvPr/>
          </p:nvGrpSpPr>
          <p:grpSpPr>
            <a:xfrm rot="5400000">
              <a:off x="416940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44" name="Straight Connector 14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2" name="Straight Connector 14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Group 154"/>
          <p:cNvGrpSpPr/>
          <p:nvPr/>
        </p:nvGrpSpPr>
        <p:grpSpPr>
          <a:xfrm>
            <a:off x="3086717" y="2968812"/>
            <a:ext cx="160687" cy="1414811"/>
            <a:chOff x="4491655" y="3124200"/>
            <a:chExt cx="160687" cy="1414811"/>
          </a:xfrm>
        </p:grpSpPr>
        <p:grpSp>
          <p:nvGrpSpPr>
            <p:cNvPr id="15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59" name="Straight Connector 15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7" name="Straight Connector 15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 169"/>
          <p:cNvGrpSpPr/>
          <p:nvPr/>
        </p:nvGrpSpPr>
        <p:grpSpPr>
          <a:xfrm>
            <a:off x="4494769" y="2929614"/>
            <a:ext cx="160687" cy="1414811"/>
            <a:chOff x="4491655" y="3124200"/>
            <a:chExt cx="160687" cy="1414811"/>
          </a:xfrm>
        </p:grpSpPr>
        <p:grpSp>
          <p:nvGrpSpPr>
            <p:cNvPr id="171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74" name="Straight Connector 17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2" name="Straight Connector 17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1943892" y="1531522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441769" y="135408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683696"/>
            <a:ext cx="4679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a relationship among </a:t>
            </a:r>
            <a:r>
              <a:rPr lang="en-US" i="1" dirty="0" smtClean="0"/>
              <a:t>i</a:t>
            </a:r>
            <a:r>
              <a:rPr lang="en-US" i="1" baseline="-25000" dirty="0" smtClean="0"/>
              <a:t>1</a:t>
            </a:r>
            <a:r>
              <a:rPr lang="en-US" i="1" dirty="0" smtClean="0"/>
              <a:t>,i</a:t>
            </a:r>
            <a:r>
              <a:rPr lang="en-US" i="1" baseline="-25000" dirty="0" smtClean="0"/>
              <a:t>2</a:t>
            </a:r>
            <a:r>
              <a:rPr lang="en-US" i="1" dirty="0" smtClean="0"/>
              <a:t>, i</a:t>
            </a:r>
            <a:r>
              <a:rPr lang="en-US" i="1" baseline="-25000" dirty="0" smtClean="0"/>
              <a:t>3</a:t>
            </a:r>
            <a:r>
              <a:rPr lang="en-US" i="1" dirty="0" smtClean="0"/>
              <a:t>,i</a:t>
            </a:r>
            <a:r>
              <a:rPr lang="en-US" i="1" baseline="-25000" dirty="0" smtClean="0"/>
              <a:t>4…</a:t>
            </a:r>
            <a:r>
              <a:rPr lang="en-US" dirty="0" smtClean="0"/>
              <a:t> (instructor)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1942304" y="5151058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3429308" y="1724099"/>
            <a:ext cx="262293" cy="2597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>
            <a:off x="876268" y="1688631"/>
            <a:ext cx="227012" cy="2246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1524000" y="2514600"/>
            <a:ext cx="1524000" cy="1524000"/>
          </a:xfrm>
          <a:prstGeom prst="ellipse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>
            <a:stCxn id="31" idx="1"/>
          </p:cNvCxnSpPr>
          <p:nvPr/>
        </p:nvCxnSpPr>
        <p:spPr>
          <a:xfrm rot="16200000" flipV="1">
            <a:off x="899495" y="1890093"/>
            <a:ext cx="824464" cy="8709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31" idx="7"/>
          </p:cNvCxnSpPr>
          <p:nvPr/>
        </p:nvCxnSpPr>
        <p:spPr>
          <a:xfrm rot="5400000" flipH="1" flipV="1">
            <a:off x="2822107" y="1958072"/>
            <a:ext cx="782420" cy="7770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31" idx="3"/>
          </p:cNvCxnSpPr>
          <p:nvPr/>
        </p:nvCxnSpPr>
        <p:spPr>
          <a:xfrm rot="5400000">
            <a:off x="902202" y="3835935"/>
            <a:ext cx="865503" cy="8244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31" idx="5"/>
          </p:cNvCxnSpPr>
          <p:nvPr/>
        </p:nvCxnSpPr>
        <p:spPr>
          <a:xfrm rot="16200000" flipH="1">
            <a:off x="2824816" y="3815415"/>
            <a:ext cx="865503" cy="8655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31" idx="6"/>
          </p:cNvCxnSpPr>
          <p:nvPr/>
        </p:nvCxnSpPr>
        <p:spPr>
          <a:xfrm flipV="1">
            <a:off x="3048000" y="3246852"/>
            <a:ext cx="1066800" cy="297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31" idx="0"/>
          </p:cNvCxnSpPr>
          <p:nvPr/>
        </p:nvCxnSpPr>
        <p:spPr>
          <a:xfrm rot="5400000" flipH="1" flipV="1">
            <a:off x="1794858" y="2023458"/>
            <a:ext cx="98228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31" idx="2"/>
          </p:cNvCxnSpPr>
          <p:nvPr/>
        </p:nvCxnSpPr>
        <p:spPr>
          <a:xfrm rot="10800000">
            <a:off x="457200" y="3276600"/>
            <a:ext cx="1066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31" idx="4"/>
          </p:cNvCxnSpPr>
          <p:nvPr/>
        </p:nvCxnSpPr>
        <p:spPr>
          <a:xfrm rot="5400000">
            <a:off x="1729374" y="4595226"/>
            <a:ext cx="1113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10800000">
            <a:off x="381000" y="3124200"/>
            <a:ext cx="41424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rot="10800000">
            <a:off x="3907677" y="3124197"/>
            <a:ext cx="41424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rot="5400000">
            <a:off x="664098" y="4419907"/>
            <a:ext cx="262293" cy="2597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3601819" y="4323374"/>
            <a:ext cx="217357" cy="1905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5" name="Title 1"/>
          <p:cNvSpPr txBox="1">
            <a:spLocks/>
          </p:cNvSpPr>
          <p:nvPr/>
        </p:nvSpPr>
        <p:spPr>
          <a:xfrm>
            <a:off x="1579048" y="1074465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6" name="Title 1"/>
          <p:cNvSpPr txBox="1">
            <a:spLocks/>
          </p:cNvSpPr>
          <p:nvPr/>
        </p:nvSpPr>
        <p:spPr>
          <a:xfrm>
            <a:off x="2983369" y="139612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7" name="Title 1"/>
          <p:cNvSpPr txBox="1">
            <a:spLocks/>
          </p:cNvSpPr>
          <p:nvPr/>
        </p:nvSpPr>
        <p:spPr>
          <a:xfrm>
            <a:off x="3968446" y="256496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8" name="Title 1"/>
          <p:cNvSpPr txBox="1">
            <a:spLocks/>
          </p:cNvSpPr>
          <p:nvPr/>
        </p:nvSpPr>
        <p:spPr>
          <a:xfrm>
            <a:off x="3690320" y="403860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9" name="Title 1"/>
          <p:cNvSpPr txBox="1">
            <a:spLocks/>
          </p:cNvSpPr>
          <p:nvPr/>
        </p:nvSpPr>
        <p:spPr>
          <a:xfrm>
            <a:off x="2117863" y="506273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0" name="Title 1"/>
          <p:cNvSpPr txBox="1">
            <a:spLocks/>
          </p:cNvSpPr>
          <p:nvPr/>
        </p:nvSpPr>
        <p:spPr>
          <a:xfrm>
            <a:off x="218159" y="412168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1" name="Title 1"/>
          <p:cNvSpPr txBox="1">
            <a:spLocks/>
          </p:cNvSpPr>
          <p:nvPr/>
        </p:nvSpPr>
        <p:spPr>
          <a:xfrm>
            <a:off x="218159" y="245816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93249" y="1114009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683696"/>
            <a:ext cx="4531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a relationship among </a:t>
            </a:r>
            <a:r>
              <a:rPr lang="en-US" i="1" dirty="0" smtClean="0"/>
              <a:t>i</a:t>
            </a:r>
            <a:r>
              <a:rPr lang="en-US" i="1" baseline="-25000" dirty="0" smtClean="0"/>
              <a:t>1</a:t>
            </a:r>
            <a:r>
              <a:rPr lang="en-US" i="1" dirty="0" smtClean="0"/>
              <a:t>,i</a:t>
            </a:r>
            <a:r>
              <a:rPr lang="en-US" i="1" baseline="-25000" dirty="0" smtClean="0"/>
              <a:t>2</a:t>
            </a:r>
            <a:r>
              <a:rPr lang="en-US" i="1" dirty="0" smtClean="0"/>
              <a:t>, i</a:t>
            </a:r>
            <a:r>
              <a:rPr lang="en-US" i="1" baseline="-25000" dirty="0" smtClean="0"/>
              <a:t>3</a:t>
            </a:r>
            <a:r>
              <a:rPr lang="en-US" i="1" dirty="0" smtClean="0"/>
              <a:t>,i</a:t>
            </a:r>
            <a:r>
              <a:rPr lang="en-US" i="1" baseline="-25000" dirty="0" smtClean="0"/>
              <a:t>4…</a:t>
            </a:r>
            <a:r>
              <a:rPr lang="en-US" dirty="0" smtClean="0"/>
              <a:t> (students)</a:t>
            </a:r>
            <a:endParaRPr lang="en-US" dirty="0"/>
          </a:p>
        </p:txBody>
      </p:sp>
      <p:sp>
        <p:nvSpPr>
          <p:cNvPr id="88" name="Title 1"/>
          <p:cNvSpPr txBox="1">
            <a:spLocks/>
          </p:cNvSpPr>
          <p:nvPr/>
        </p:nvSpPr>
        <p:spPr>
          <a:xfrm>
            <a:off x="4171132" y="411668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0" name="Title 1"/>
          <p:cNvSpPr txBox="1">
            <a:spLocks/>
          </p:cNvSpPr>
          <p:nvPr/>
        </p:nvSpPr>
        <p:spPr>
          <a:xfrm>
            <a:off x="1932522" y="394298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48000" y="3483099"/>
            <a:ext cx="609600" cy="6096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 rot="5400000" flipH="1" flipV="1">
            <a:off x="3657601" y="1546608"/>
            <a:ext cx="867007" cy="8670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V="1">
            <a:off x="941599" y="1546610"/>
            <a:ext cx="887202" cy="887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6200000" flipH="1">
            <a:off x="3657601" y="4116682"/>
            <a:ext cx="867007" cy="8670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2160797" y="4092699"/>
            <a:ext cx="887203" cy="8872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272661" y="1651327"/>
            <a:ext cx="327540" cy="2765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0800000" flipV="1">
            <a:off x="3657600" y="1780164"/>
            <a:ext cx="256023" cy="2550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4116290" y="4413626"/>
            <a:ext cx="329149" cy="2622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 flipH="1" flipV="1">
            <a:off x="2354004" y="4124876"/>
            <a:ext cx="434701" cy="4183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2" name="Title 1"/>
          <p:cNvSpPr txBox="1">
            <a:spLocks/>
          </p:cNvSpPr>
          <p:nvPr/>
        </p:nvSpPr>
        <p:spPr>
          <a:xfrm>
            <a:off x="3304125" y="139362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rot="5400000" flipH="1" flipV="1">
            <a:off x="2513259" y="2948358"/>
            <a:ext cx="10694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0800000">
            <a:off x="2362200" y="2413617"/>
            <a:ext cx="685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1974331" y="2801484"/>
            <a:ext cx="7757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>
            <a:off x="1828801" y="3219101"/>
            <a:ext cx="5333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1426058" y="2816359"/>
            <a:ext cx="80548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 flipH="1" flipV="1">
            <a:off x="3122858" y="2948357"/>
            <a:ext cx="106948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3467892" y="3177522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1198048" y="124353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683696"/>
            <a:ext cx="4679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a relationship among </a:t>
            </a:r>
            <a:r>
              <a:rPr lang="en-US" i="1" dirty="0" smtClean="0"/>
              <a:t>i</a:t>
            </a:r>
            <a:r>
              <a:rPr lang="en-US" i="1" baseline="-25000" dirty="0" smtClean="0"/>
              <a:t>1</a:t>
            </a:r>
            <a:r>
              <a:rPr lang="en-US" i="1" dirty="0" smtClean="0"/>
              <a:t>,i</a:t>
            </a:r>
            <a:r>
              <a:rPr lang="en-US" i="1" baseline="-25000" dirty="0" smtClean="0"/>
              <a:t>2</a:t>
            </a:r>
            <a:r>
              <a:rPr lang="en-US" i="1" dirty="0" smtClean="0"/>
              <a:t>, i</a:t>
            </a:r>
            <a:r>
              <a:rPr lang="en-US" i="1" baseline="-25000" dirty="0" smtClean="0"/>
              <a:t>3</a:t>
            </a:r>
            <a:r>
              <a:rPr lang="en-US" i="1" dirty="0" smtClean="0"/>
              <a:t>,i</a:t>
            </a:r>
            <a:r>
              <a:rPr lang="en-US" i="1" baseline="-25000" dirty="0" smtClean="0"/>
              <a:t>4…</a:t>
            </a:r>
            <a:r>
              <a:rPr lang="en-US" dirty="0" smtClean="0"/>
              <a:t> (instructor)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1715292" y="3147774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10800000">
            <a:off x="2590797" y="4034585"/>
            <a:ext cx="41424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5" name="Title 1"/>
          <p:cNvSpPr txBox="1">
            <a:spLocks/>
          </p:cNvSpPr>
          <p:nvPr/>
        </p:nvSpPr>
        <p:spPr>
          <a:xfrm>
            <a:off x="2298090" y="172676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7" name="Title 1"/>
          <p:cNvSpPr txBox="1">
            <a:spLocks/>
          </p:cNvSpPr>
          <p:nvPr/>
        </p:nvSpPr>
        <p:spPr>
          <a:xfrm>
            <a:off x="3563219" y="280958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8" name="Title 1"/>
          <p:cNvSpPr txBox="1">
            <a:spLocks/>
          </p:cNvSpPr>
          <p:nvPr/>
        </p:nvSpPr>
        <p:spPr>
          <a:xfrm>
            <a:off x="3916695" y="383289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9" name="Title 1"/>
          <p:cNvSpPr txBox="1">
            <a:spLocks/>
          </p:cNvSpPr>
          <p:nvPr/>
        </p:nvSpPr>
        <p:spPr>
          <a:xfrm>
            <a:off x="2450490" y="396279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0" name="Title 1"/>
          <p:cNvSpPr txBox="1">
            <a:spLocks/>
          </p:cNvSpPr>
          <p:nvPr/>
        </p:nvSpPr>
        <p:spPr>
          <a:xfrm>
            <a:off x="1018124" y="368318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1" name="Title 1"/>
          <p:cNvSpPr txBox="1">
            <a:spLocks/>
          </p:cNvSpPr>
          <p:nvPr/>
        </p:nvSpPr>
        <p:spPr>
          <a:xfrm>
            <a:off x="1361816" y="280958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133600" y="2563333"/>
            <a:ext cx="1269564" cy="1269564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 rot="5400000" flipH="1" flipV="1">
            <a:off x="3403164" y="1696327"/>
            <a:ext cx="867007" cy="8670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V="1">
            <a:off x="1246398" y="1676131"/>
            <a:ext cx="887202" cy="887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6200000" flipH="1">
            <a:off x="3403164" y="3832896"/>
            <a:ext cx="867007" cy="8670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1246399" y="3832897"/>
            <a:ext cx="887203" cy="8872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0800000" flipH="1">
            <a:off x="2590796" y="2285996"/>
            <a:ext cx="41424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577460" y="1780848"/>
            <a:ext cx="327540" cy="2765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3610747" y="1829290"/>
            <a:ext cx="299547" cy="2026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3861853" y="4129840"/>
            <a:ext cx="329149" cy="2622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1370320" y="3964078"/>
            <a:ext cx="346252" cy="343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2" name="Title 1"/>
          <p:cNvSpPr txBox="1">
            <a:spLocks/>
          </p:cNvSpPr>
          <p:nvPr/>
        </p:nvSpPr>
        <p:spPr>
          <a:xfrm>
            <a:off x="3157442" y="149816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" y="683696"/>
            <a:ext cx="381713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1400" dirty="0" smtClean="0"/>
              <a:t>Find the # of nodes in this circuit. (Instructor)</a:t>
            </a:r>
          </a:p>
          <a:p>
            <a:pPr marL="342900" indent="-342900">
              <a:buAutoNum type="alphaLcParenR"/>
            </a:pPr>
            <a:r>
              <a:rPr lang="en-US" sz="1400" dirty="0" smtClean="0"/>
              <a:t>Find is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1</a:t>
            </a:r>
            <a:r>
              <a:rPr lang="en-US" sz="1400" dirty="0" smtClean="0"/>
              <a:t> thru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9</a:t>
            </a:r>
            <a:r>
              <a:rPr lang="en-US" sz="1400" dirty="0" smtClean="0"/>
              <a:t> in this circuit. (Instructor) </a:t>
            </a:r>
            <a:br>
              <a:rPr lang="en-US" sz="1400" dirty="0" smtClean="0"/>
            </a:br>
            <a:r>
              <a:rPr lang="en-US" sz="1400" dirty="0" smtClean="0"/>
              <a:t>Hint: Apply KCL at each node.</a:t>
            </a:r>
            <a:endParaRPr lang="en-US" sz="1400" dirty="0"/>
          </a:p>
        </p:txBody>
      </p:sp>
      <p:grpSp>
        <p:nvGrpSpPr>
          <p:cNvPr id="171" name="Group 190"/>
          <p:cNvGrpSpPr/>
          <p:nvPr/>
        </p:nvGrpSpPr>
        <p:grpSpPr>
          <a:xfrm>
            <a:off x="762000" y="1562109"/>
            <a:ext cx="257175" cy="1488124"/>
            <a:chOff x="3382667" y="1835079"/>
            <a:chExt cx="257175" cy="1488124"/>
          </a:xfrm>
        </p:grpSpPr>
        <p:sp>
          <p:nvSpPr>
            <p:cNvPr id="192" name="Rectangle 191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3" name="Straight Connector 192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Group 190"/>
          <p:cNvGrpSpPr/>
          <p:nvPr/>
        </p:nvGrpSpPr>
        <p:grpSpPr>
          <a:xfrm rot="5400000">
            <a:off x="1506059" y="818047"/>
            <a:ext cx="257175" cy="1488124"/>
            <a:chOff x="3382667" y="1835079"/>
            <a:chExt cx="257175" cy="1488124"/>
          </a:xfrm>
        </p:grpSpPr>
        <p:sp>
          <p:nvSpPr>
            <p:cNvPr id="189" name="Rectangle 18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0" name="Straight Connector 18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5" name="Group 190"/>
          <p:cNvGrpSpPr/>
          <p:nvPr/>
        </p:nvGrpSpPr>
        <p:grpSpPr>
          <a:xfrm rot="5400000">
            <a:off x="1506059" y="2306171"/>
            <a:ext cx="257175" cy="1488124"/>
            <a:chOff x="3382667" y="1835079"/>
            <a:chExt cx="257175" cy="1488124"/>
          </a:xfrm>
        </p:grpSpPr>
        <p:sp>
          <p:nvSpPr>
            <p:cNvPr id="196" name="Rectangle 195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7" name="Straight Connector 196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9" name="Group 190"/>
          <p:cNvGrpSpPr/>
          <p:nvPr/>
        </p:nvGrpSpPr>
        <p:grpSpPr>
          <a:xfrm>
            <a:off x="2250121" y="1562109"/>
            <a:ext cx="257175" cy="1488124"/>
            <a:chOff x="3382667" y="1835079"/>
            <a:chExt cx="257175" cy="1488124"/>
          </a:xfrm>
        </p:grpSpPr>
        <p:sp>
          <p:nvSpPr>
            <p:cNvPr id="200" name="Rectangle 199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1" name="Straight Connector 200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3" name="Group 190"/>
          <p:cNvGrpSpPr/>
          <p:nvPr/>
        </p:nvGrpSpPr>
        <p:grpSpPr>
          <a:xfrm>
            <a:off x="3738247" y="1562111"/>
            <a:ext cx="257175" cy="1488124"/>
            <a:chOff x="3382667" y="1835079"/>
            <a:chExt cx="257175" cy="1488124"/>
          </a:xfrm>
        </p:grpSpPr>
        <p:sp>
          <p:nvSpPr>
            <p:cNvPr id="204" name="Rectangle 203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5" name="Straight Connector 204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7" name="Group 190"/>
          <p:cNvGrpSpPr/>
          <p:nvPr/>
        </p:nvGrpSpPr>
        <p:grpSpPr>
          <a:xfrm rot="5400000">
            <a:off x="2994184" y="818050"/>
            <a:ext cx="257175" cy="1488124"/>
            <a:chOff x="3382667" y="1835079"/>
            <a:chExt cx="257175" cy="1488124"/>
          </a:xfrm>
        </p:grpSpPr>
        <p:sp>
          <p:nvSpPr>
            <p:cNvPr id="208" name="Rectangle 207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9" name="Straight Connector 208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1" name="Group 190"/>
          <p:cNvGrpSpPr/>
          <p:nvPr/>
        </p:nvGrpSpPr>
        <p:grpSpPr>
          <a:xfrm rot="5400000">
            <a:off x="2994180" y="2306173"/>
            <a:ext cx="257175" cy="1488124"/>
            <a:chOff x="3382667" y="1835079"/>
            <a:chExt cx="257175" cy="1488124"/>
          </a:xfrm>
        </p:grpSpPr>
        <p:sp>
          <p:nvSpPr>
            <p:cNvPr id="212" name="Rectangle 211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13" name="Straight Connector 212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5" name="Group 190"/>
          <p:cNvGrpSpPr/>
          <p:nvPr/>
        </p:nvGrpSpPr>
        <p:grpSpPr>
          <a:xfrm>
            <a:off x="761996" y="3050231"/>
            <a:ext cx="257175" cy="1488124"/>
            <a:chOff x="3382667" y="1835079"/>
            <a:chExt cx="257175" cy="1488124"/>
          </a:xfrm>
        </p:grpSpPr>
        <p:sp>
          <p:nvSpPr>
            <p:cNvPr id="216" name="Rectangle 215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17" name="Straight Connector 216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9" name="Group 190"/>
          <p:cNvGrpSpPr/>
          <p:nvPr/>
        </p:nvGrpSpPr>
        <p:grpSpPr>
          <a:xfrm rot="5400000">
            <a:off x="1506055" y="3794293"/>
            <a:ext cx="257175" cy="1488124"/>
            <a:chOff x="3382667" y="1835079"/>
            <a:chExt cx="257175" cy="1488124"/>
          </a:xfrm>
        </p:grpSpPr>
        <p:sp>
          <p:nvSpPr>
            <p:cNvPr id="220" name="Rectangle 219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1" name="Straight Connector 220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3" name="Group 190"/>
          <p:cNvGrpSpPr/>
          <p:nvPr/>
        </p:nvGrpSpPr>
        <p:grpSpPr>
          <a:xfrm>
            <a:off x="2250117" y="3050229"/>
            <a:ext cx="257175" cy="1488124"/>
            <a:chOff x="3382667" y="1835079"/>
            <a:chExt cx="257175" cy="1488124"/>
          </a:xfrm>
        </p:grpSpPr>
        <p:sp>
          <p:nvSpPr>
            <p:cNvPr id="224" name="Rectangle 223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5" name="Straight Connector 224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7" name="Group 190"/>
          <p:cNvGrpSpPr/>
          <p:nvPr/>
        </p:nvGrpSpPr>
        <p:grpSpPr>
          <a:xfrm>
            <a:off x="3738242" y="3050228"/>
            <a:ext cx="257175" cy="1488124"/>
            <a:chOff x="3382667" y="1835079"/>
            <a:chExt cx="257175" cy="1488124"/>
          </a:xfrm>
        </p:grpSpPr>
        <p:sp>
          <p:nvSpPr>
            <p:cNvPr id="228" name="Rectangle 227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9" name="Straight Connector 228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1" name="Group 190"/>
          <p:cNvGrpSpPr/>
          <p:nvPr/>
        </p:nvGrpSpPr>
        <p:grpSpPr>
          <a:xfrm rot="5400000">
            <a:off x="2994180" y="3794290"/>
            <a:ext cx="257175" cy="1488124"/>
            <a:chOff x="3382667" y="1835079"/>
            <a:chExt cx="257175" cy="1488124"/>
          </a:xfrm>
        </p:grpSpPr>
        <p:sp>
          <p:nvSpPr>
            <p:cNvPr id="232" name="Rectangle 231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33" name="Straight Connector 232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5" name="Straight Arrow Connector 234"/>
          <p:cNvCxnSpPr/>
          <p:nvPr/>
        </p:nvCxnSpPr>
        <p:spPr>
          <a:xfrm rot="5400000" flipH="1" flipV="1">
            <a:off x="476609" y="1716748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6" name="Title 1"/>
          <p:cNvSpPr txBox="1">
            <a:spLocks/>
          </p:cNvSpPr>
          <p:nvPr/>
        </p:nvSpPr>
        <p:spPr>
          <a:xfrm>
            <a:off x="76200" y="1490385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38" name="Straight Arrow Connector 237"/>
          <p:cNvCxnSpPr/>
          <p:nvPr/>
        </p:nvCxnSpPr>
        <p:spPr>
          <a:xfrm rot="5400000" flipH="1" flipV="1">
            <a:off x="579290" y="327659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9" name="Title 1"/>
          <p:cNvSpPr txBox="1">
            <a:spLocks/>
          </p:cNvSpPr>
          <p:nvPr/>
        </p:nvSpPr>
        <p:spPr>
          <a:xfrm>
            <a:off x="176499" y="3050235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0" name="Title 1"/>
          <p:cNvSpPr txBox="1">
            <a:spLocks/>
          </p:cNvSpPr>
          <p:nvPr/>
        </p:nvSpPr>
        <p:spPr>
          <a:xfrm>
            <a:off x="0" y="249099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41" name="Straight Arrow Connector 240"/>
          <p:cNvCxnSpPr/>
          <p:nvPr/>
        </p:nvCxnSpPr>
        <p:spPr>
          <a:xfrm rot="5400000" flipH="1" flipV="1">
            <a:off x="551517" y="2766213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2" name="Straight Arrow Connector 241"/>
          <p:cNvCxnSpPr/>
          <p:nvPr/>
        </p:nvCxnSpPr>
        <p:spPr>
          <a:xfrm rot="10800000" flipH="1" flipV="1">
            <a:off x="1981201" y="2921648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3" name="Title 1"/>
          <p:cNvSpPr txBox="1">
            <a:spLocks/>
          </p:cNvSpPr>
          <p:nvPr/>
        </p:nvSpPr>
        <p:spPr>
          <a:xfrm>
            <a:off x="1671758" y="243840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44" name="Straight Arrow Connector 243"/>
          <p:cNvCxnSpPr/>
          <p:nvPr/>
        </p:nvCxnSpPr>
        <p:spPr>
          <a:xfrm rot="5400000" flipH="1" flipV="1">
            <a:off x="2062784" y="177528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5" name="Straight Arrow Connector 244"/>
          <p:cNvCxnSpPr/>
          <p:nvPr/>
        </p:nvCxnSpPr>
        <p:spPr>
          <a:xfrm flipH="1" flipV="1">
            <a:off x="2443498" y="168911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6" name="Title 1"/>
          <p:cNvSpPr txBox="1">
            <a:spLocks/>
          </p:cNvSpPr>
          <p:nvPr/>
        </p:nvSpPr>
        <p:spPr>
          <a:xfrm>
            <a:off x="2277813" y="157716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47" name="Straight Arrow Connector 246"/>
          <p:cNvCxnSpPr/>
          <p:nvPr/>
        </p:nvCxnSpPr>
        <p:spPr>
          <a:xfrm rot="5400000" flipH="1" flipV="1">
            <a:off x="2087593" y="3267382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8" name="Title 1"/>
          <p:cNvSpPr txBox="1">
            <a:spLocks/>
          </p:cNvSpPr>
          <p:nvPr/>
        </p:nvSpPr>
        <p:spPr>
          <a:xfrm>
            <a:off x="1771383" y="3145928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9" name="Title 1"/>
          <p:cNvSpPr txBox="1">
            <a:spLocks/>
          </p:cNvSpPr>
          <p:nvPr/>
        </p:nvSpPr>
        <p:spPr>
          <a:xfrm>
            <a:off x="2377439" y="2603667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0" name="Straight Arrow Connector 249"/>
          <p:cNvCxnSpPr/>
          <p:nvPr/>
        </p:nvCxnSpPr>
        <p:spPr>
          <a:xfrm rot="10800000" flipH="1" flipV="1">
            <a:off x="2427768" y="2953546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1" name="Title 1"/>
          <p:cNvSpPr txBox="1">
            <a:spLocks/>
          </p:cNvSpPr>
          <p:nvPr/>
        </p:nvSpPr>
        <p:spPr>
          <a:xfrm>
            <a:off x="1703656" y="1545265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2" name="Straight Arrow Connector 251"/>
          <p:cNvCxnSpPr/>
          <p:nvPr/>
        </p:nvCxnSpPr>
        <p:spPr>
          <a:xfrm rot="5400000" flipH="1" flipV="1">
            <a:off x="3873863" y="2788917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3" name="Title 1"/>
          <p:cNvSpPr txBox="1">
            <a:spLocks/>
          </p:cNvSpPr>
          <p:nvPr/>
        </p:nvSpPr>
        <p:spPr>
          <a:xfrm>
            <a:off x="3801814" y="255890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4" name="Straight Arrow Connector 253"/>
          <p:cNvCxnSpPr/>
          <p:nvPr/>
        </p:nvCxnSpPr>
        <p:spPr>
          <a:xfrm rot="16200000" flipH="1">
            <a:off x="3866774" y="3260294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5" name="Title 1"/>
          <p:cNvSpPr txBox="1">
            <a:spLocks/>
          </p:cNvSpPr>
          <p:nvPr/>
        </p:nvSpPr>
        <p:spPr>
          <a:xfrm>
            <a:off x="3858520" y="299838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6" name="Straight Arrow Connector 255"/>
          <p:cNvCxnSpPr/>
          <p:nvPr/>
        </p:nvCxnSpPr>
        <p:spPr>
          <a:xfrm flipH="1" flipV="1">
            <a:off x="2436409" y="4616607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7" name="Title 1"/>
          <p:cNvSpPr txBox="1">
            <a:spLocks/>
          </p:cNvSpPr>
          <p:nvPr/>
        </p:nvSpPr>
        <p:spPr>
          <a:xfrm>
            <a:off x="2270724" y="450466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60" name="Straight Arrow Connector 259"/>
          <p:cNvCxnSpPr/>
          <p:nvPr/>
        </p:nvCxnSpPr>
        <p:spPr>
          <a:xfrm flipH="1" flipV="1">
            <a:off x="2014651" y="4609518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61" name="Title 1"/>
          <p:cNvSpPr txBox="1">
            <a:spLocks/>
          </p:cNvSpPr>
          <p:nvPr/>
        </p:nvSpPr>
        <p:spPr>
          <a:xfrm>
            <a:off x="1848966" y="449757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66" name="Straight Arrow Connector 265"/>
          <p:cNvCxnSpPr/>
          <p:nvPr/>
        </p:nvCxnSpPr>
        <p:spPr>
          <a:xfrm rot="5400000" flipH="1" flipV="1">
            <a:off x="2335686" y="4281019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67" name="Title 1"/>
          <p:cNvSpPr txBox="1">
            <a:spLocks/>
          </p:cNvSpPr>
          <p:nvPr/>
        </p:nvSpPr>
        <p:spPr>
          <a:xfrm>
            <a:off x="2263637" y="405100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0344" y="0"/>
            <a:ext cx="6222207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381713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1400" dirty="0" smtClean="0"/>
              <a:t>Find the # of nodes in this circuit. (Instructor)</a:t>
            </a:r>
          </a:p>
          <a:p>
            <a:pPr marL="342900" indent="-342900">
              <a:buAutoNum type="alphaLcParenR"/>
            </a:pPr>
            <a:r>
              <a:rPr lang="en-US" sz="1400" dirty="0" smtClean="0"/>
              <a:t>Find is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1</a:t>
            </a:r>
            <a:r>
              <a:rPr lang="en-US" sz="1400" dirty="0" smtClean="0"/>
              <a:t>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2</a:t>
            </a:r>
            <a:r>
              <a:rPr lang="en-US" sz="1400" dirty="0" smtClean="0"/>
              <a:t> &amp;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3</a:t>
            </a:r>
            <a:r>
              <a:rPr lang="en-US" sz="1400" dirty="0" smtClean="0"/>
              <a:t> in this circuit. (Instructor) </a:t>
            </a:r>
            <a:br>
              <a:rPr lang="en-US" sz="1400" dirty="0" smtClean="0"/>
            </a:br>
            <a:r>
              <a:rPr lang="en-US" sz="1400" dirty="0" smtClean="0"/>
              <a:t>Hint: Apply KCL at each node.</a:t>
            </a:r>
            <a:endParaRPr lang="en-US" sz="1400" dirty="0"/>
          </a:p>
        </p:txBody>
      </p:sp>
      <p:grpSp>
        <p:nvGrpSpPr>
          <p:cNvPr id="3" name="Group 190"/>
          <p:cNvGrpSpPr/>
          <p:nvPr/>
        </p:nvGrpSpPr>
        <p:grpSpPr>
          <a:xfrm>
            <a:off x="762000" y="1562109"/>
            <a:ext cx="257175" cy="1488124"/>
            <a:chOff x="3382667" y="1835079"/>
            <a:chExt cx="257175" cy="1488124"/>
          </a:xfrm>
        </p:grpSpPr>
        <p:sp>
          <p:nvSpPr>
            <p:cNvPr id="192" name="Rectangle 191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3" name="Straight Connector 192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90"/>
          <p:cNvGrpSpPr/>
          <p:nvPr/>
        </p:nvGrpSpPr>
        <p:grpSpPr>
          <a:xfrm>
            <a:off x="2250121" y="1562109"/>
            <a:ext cx="257175" cy="1488124"/>
            <a:chOff x="3382667" y="1835079"/>
            <a:chExt cx="257175" cy="1488124"/>
          </a:xfrm>
        </p:grpSpPr>
        <p:sp>
          <p:nvSpPr>
            <p:cNvPr id="200" name="Rectangle 199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1" name="Straight Connector 200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190"/>
          <p:cNvGrpSpPr/>
          <p:nvPr/>
        </p:nvGrpSpPr>
        <p:grpSpPr>
          <a:xfrm>
            <a:off x="5147717" y="1562109"/>
            <a:ext cx="257175" cy="1488124"/>
            <a:chOff x="3382667" y="1835079"/>
            <a:chExt cx="257175" cy="1488124"/>
          </a:xfrm>
        </p:grpSpPr>
        <p:sp>
          <p:nvSpPr>
            <p:cNvPr id="79" name="Rectangle 7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0" name="Straight Connector 7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190"/>
          <p:cNvGrpSpPr/>
          <p:nvPr/>
        </p:nvGrpSpPr>
        <p:grpSpPr>
          <a:xfrm>
            <a:off x="6378667" y="1562901"/>
            <a:ext cx="257175" cy="1488124"/>
            <a:chOff x="3382667" y="1835079"/>
            <a:chExt cx="257175" cy="1488124"/>
          </a:xfrm>
        </p:grpSpPr>
        <p:sp>
          <p:nvSpPr>
            <p:cNvPr id="83" name="Rectangle 82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4" name="Straight Connector 83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Straight Connector 90"/>
          <p:cNvCxnSpPr/>
          <p:nvPr/>
        </p:nvCxnSpPr>
        <p:spPr>
          <a:xfrm>
            <a:off x="890585" y="3050233"/>
            <a:ext cx="6858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5276302" y="1562901"/>
            <a:ext cx="24722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7" name="Group 96"/>
          <p:cNvGrpSpPr/>
          <p:nvPr/>
        </p:nvGrpSpPr>
        <p:grpSpPr>
          <a:xfrm rot="10800000">
            <a:off x="3666086" y="1578152"/>
            <a:ext cx="402824" cy="1472873"/>
            <a:chOff x="3409473" y="1458273"/>
            <a:chExt cx="402824" cy="1472873"/>
          </a:xfrm>
        </p:grpSpPr>
        <p:sp>
          <p:nvSpPr>
            <p:cNvPr id="98" name="Rectangle 97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Straight Connector 98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7547173" y="1578152"/>
            <a:ext cx="402824" cy="1472873"/>
            <a:chOff x="3409473" y="1458273"/>
            <a:chExt cx="402824" cy="1472873"/>
          </a:xfrm>
        </p:grpSpPr>
        <p:sp>
          <p:nvSpPr>
            <p:cNvPr id="103" name="Rectangle 102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Connector 103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/>
          <p:cNvCxnSpPr/>
          <p:nvPr/>
        </p:nvCxnSpPr>
        <p:spPr>
          <a:xfrm>
            <a:off x="890585" y="1562109"/>
            <a:ext cx="29808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Title 1"/>
          <p:cNvSpPr txBox="1">
            <a:spLocks/>
          </p:cNvSpPr>
          <p:nvPr/>
        </p:nvSpPr>
        <p:spPr>
          <a:xfrm>
            <a:off x="1371600" y="990600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11" name="Straight Arrow Connector 110"/>
          <p:cNvCxnSpPr/>
          <p:nvPr/>
        </p:nvCxnSpPr>
        <p:spPr>
          <a:xfrm rot="10800000" flipH="1" flipV="1">
            <a:off x="1531745" y="1399934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rot="16200000" flipH="1">
            <a:off x="2408391" y="1802323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3" name="Title 1"/>
          <p:cNvSpPr txBox="1">
            <a:spLocks/>
          </p:cNvSpPr>
          <p:nvPr/>
        </p:nvSpPr>
        <p:spPr>
          <a:xfrm>
            <a:off x="2443000" y="154041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4" name="Title 1"/>
          <p:cNvSpPr txBox="1">
            <a:spLocks/>
          </p:cNvSpPr>
          <p:nvPr/>
        </p:nvSpPr>
        <p:spPr>
          <a:xfrm>
            <a:off x="3866107" y="172308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0" name="Title 1"/>
          <p:cNvSpPr txBox="1">
            <a:spLocks/>
          </p:cNvSpPr>
          <p:nvPr/>
        </p:nvSpPr>
        <p:spPr>
          <a:xfrm>
            <a:off x="5572125" y="1054894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 rot="10800000" flipH="1" flipV="1">
            <a:off x="5732270" y="1464228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rot="16200000" flipH="1">
            <a:off x="6504141" y="1783273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3" name="Title 1"/>
          <p:cNvSpPr txBox="1">
            <a:spLocks/>
          </p:cNvSpPr>
          <p:nvPr/>
        </p:nvSpPr>
        <p:spPr>
          <a:xfrm>
            <a:off x="6538750" y="152136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4" name="Title 1"/>
          <p:cNvSpPr txBox="1">
            <a:spLocks/>
          </p:cNvSpPr>
          <p:nvPr/>
        </p:nvSpPr>
        <p:spPr>
          <a:xfrm>
            <a:off x="7833269" y="1918345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5" name="Title 1"/>
          <p:cNvSpPr txBox="1">
            <a:spLocks/>
          </p:cNvSpPr>
          <p:nvPr/>
        </p:nvSpPr>
        <p:spPr>
          <a:xfrm>
            <a:off x="2828925" y="1076326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6" name="Straight Arrow Connector 125"/>
          <p:cNvCxnSpPr/>
          <p:nvPr/>
        </p:nvCxnSpPr>
        <p:spPr>
          <a:xfrm rot="10800000" flipH="1" flipV="1">
            <a:off x="2989070" y="148566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0344" y="0"/>
            <a:ext cx="6222207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37322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1400" dirty="0" smtClean="0"/>
              <a:t>Find the # of nodes in this circuit. (students)</a:t>
            </a:r>
          </a:p>
          <a:p>
            <a:pPr marL="342900" indent="-342900">
              <a:buAutoNum type="alphaLcParenR"/>
            </a:pPr>
            <a:r>
              <a:rPr lang="en-US" sz="1400" dirty="0" smtClean="0"/>
              <a:t>Find is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1</a:t>
            </a:r>
            <a:r>
              <a:rPr lang="en-US" sz="1400" dirty="0" smtClean="0"/>
              <a:t> &amp;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2</a:t>
            </a:r>
            <a:r>
              <a:rPr lang="en-US" sz="1400" dirty="0" smtClean="0"/>
              <a:t> in this circuit. (students) </a:t>
            </a:r>
            <a:br>
              <a:rPr lang="en-US" sz="1400" dirty="0" smtClean="0"/>
            </a:br>
            <a:r>
              <a:rPr lang="en-US" sz="1400" dirty="0" smtClean="0"/>
              <a:t>Hint: Apply KCL at each node.</a:t>
            </a:r>
            <a:endParaRPr lang="en-US" sz="1400" dirty="0"/>
          </a:p>
        </p:txBody>
      </p:sp>
      <p:grpSp>
        <p:nvGrpSpPr>
          <p:cNvPr id="5" name="Group 190"/>
          <p:cNvGrpSpPr/>
          <p:nvPr/>
        </p:nvGrpSpPr>
        <p:grpSpPr>
          <a:xfrm>
            <a:off x="3711823" y="1562109"/>
            <a:ext cx="257175" cy="1488124"/>
            <a:chOff x="3382667" y="1835079"/>
            <a:chExt cx="257175" cy="1488124"/>
          </a:xfrm>
        </p:grpSpPr>
        <p:sp>
          <p:nvSpPr>
            <p:cNvPr id="79" name="Rectangle 7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0" name="Straight Connector 7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90"/>
          <p:cNvGrpSpPr/>
          <p:nvPr/>
        </p:nvGrpSpPr>
        <p:grpSpPr>
          <a:xfrm>
            <a:off x="5272086" y="1562901"/>
            <a:ext cx="257175" cy="1488124"/>
            <a:chOff x="3382667" y="1835079"/>
            <a:chExt cx="257175" cy="1488124"/>
          </a:xfrm>
        </p:grpSpPr>
        <p:sp>
          <p:nvSpPr>
            <p:cNvPr id="83" name="Rectangle 82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4" name="Straight Connector 83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Straight Connector 90"/>
          <p:cNvCxnSpPr/>
          <p:nvPr/>
        </p:nvCxnSpPr>
        <p:spPr>
          <a:xfrm>
            <a:off x="464344" y="3050233"/>
            <a:ext cx="56064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4761952" y="1562901"/>
            <a:ext cx="131045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96"/>
          <p:cNvGrpSpPr/>
          <p:nvPr/>
        </p:nvGrpSpPr>
        <p:grpSpPr>
          <a:xfrm rot="10800000">
            <a:off x="4566198" y="1578152"/>
            <a:ext cx="402824" cy="1472873"/>
            <a:chOff x="3409473" y="1458273"/>
            <a:chExt cx="402824" cy="1472873"/>
          </a:xfrm>
        </p:grpSpPr>
        <p:sp>
          <p:nvSpPr>
            <p:cNvPr id="98" name="Rectangle 97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Straight Connector 98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/>
          <p:cNvCxnSpPr/>
          <p:nvPr/>
        </p:nvCxnSpPr>
        <p:spPr>
          <a:xfrm>
            <a:off x="485775" y="1562109"/>
            <a:ext cx="336470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2250121" y="1540410"/>
            <a:ext cx="899831" cy="1509823"/>
            <a:chOff x="2250121" y="1540410"/>
            <a:chExt cx="899831" cy="1509823"/>
          </a:xfrm>
        </p:grpSpPr>
        <p:grpSp>
          <p:nvGrpSpPr>
            <p:cNvPr id="4" name="Group 190"/>
            <p:cNvGrpSpPr/>
            <p:nvPr/>
          </p:nvGrpSpPr>
          <p:grpSpPr>
            <a:xfrm>
              <a:off x="2250121" y="1562109"/>
              <a:ext cx="257175" cy="1488124"/>
              <a:chOff x="3382667" y="1835079"/>
              <a:chExt cx="257175" cy="1488124"/>
            </a:xfrm>
          </p:grpSpPr>
          <p:sp>
            <p:nvSpPr>
              <p:cNvPr id="200" name="Rectangle 199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01" name="Straight Connector 200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2" name="Straight Arrow Connector 111"/>
            <p:cNvCxnSpPr/>
            <p:nvPr/>
          </p:nvCxnSpPr>
          <p:spPr>
            <a:xfrm rot="5400000" flipH="1" flipV="1">
              <a:off x="2408391" y="1802323"/>
              <a:ext cx="3092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13" name="Title 1"/>
            <p:cNvSpPr txBox="1">
              <a:spLocks/>
            </p:cNvSpPr>
            <p:nvPr/>
          </p:nvSpPr>
          <p:spPr>
            <a:xfrm>
              <a:off x="2443000" y="1540410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114" name="Title 1"/>
          <p:cNvSpPr txBox="1">
            <a:spLocks/>
          </p:cNvSpPr>
          <p:nvPr/>
        </p:nvSpPr>
        <p:spPr>
          <a:xfrm>
            <a:off x="4144713" y="170165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0" name="Title 1"/>
          <p:cNvSpPr txBox="1">
            <a:spLocks/>
          </p:cNvSpPr>
          <p:nvPr/>
        </p:nvSpPr>
        <p:spPr>
          <a:xfrm>
            <a:off x="4844033" y="1540410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 rot="16200000" flipH="1" flipV="1">
            <a:off x="5118239" y="1783274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5" name="Title 1"/>
          <p:cNvSpPr txBox="1">
            <a:spLocks/>
          </p:cNvSpPr>
          <p:nvPr/>
        </p:nvSpPr>
        <p:spPr>
          <a:xfrm>
            <a:off x="2828925" y="1076326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6" name="Straight Arrow Connector 125"/>
          <p:cNvCxnSpPr/>
          <p:nvPr/>
        </p:nvCxnSpPr>
        <p:spPr>
          <a:xfrm rot="10800000" flipH="1" flipV="1">
            <a:off x="2989070" y="148566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1588134" y="1521361"/>
            <a:ext cx="899831" cy="1509823"/>
            <a:chOff x="2250121" y="1540410"/>
            <a:chExt cx="899831" cy="1509823"/>
          </a:xfrm>
        </p:grpSpPr>
        <p:grpSp>
          <p:nvGrpSpPr>
            <p:cNvPr id="58" name="Group 190"/>
            <p:cNvGrpSpPr/>
            <p:nvPr/>
          </p:nvGrpSpPr>
          <p:grpSpPr>
            <a:xfrm>
              <a:off x="2250121" y="1562109"/>
              <a:ext cx="257175" cy="1488124"/>
              <a:chOff x="3382667" y="1835079"/>
              <a:chExt cx="257175" cy="1488124"/>
            </a:xfrm>
          </p:grpSpPr>
          <p:sp>
            <p:nvSpPr>
              <p:cNvPr id="61" name="Rectangle 60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Straight Arrow Connector 58"/>
            <p:cNvCxnSpPr/>
            <p:nvPr/>
          </p:nvCxnSpPr>
          <p:spPr>
            <a:xfrm rot="5400000" flipH="1" flipV="1">
              <a:off x="2408391" y="1802323"/>
              <a:ext cx="3092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0" name="Title 1"/>
            <p:cNvSpPr txBox="1">
              <a:spLocks/>
            </p:cNvSpPr>
            <p:nvPr/>
          </p:nvSpPr>
          <p:spPr>
            <a:xfrm>
              <a:off x="2443000" y="1540410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988058" y="1542792"/>
            <a:ext cx="899831" cy="1509823"/>
            <a:chOff x="2250121" y="1540410"/>
            <a:chExt cx="899831" cy="1509823"/>
          </a:xfrm>
        </p:grpSpPr>
        <p:grpSp>
          <p:nvGrpSpPr>
            <p:cNvPr id="65" name="Group 190"/>
            <p:cNvGrpSpPr/>
            <p:nvPr/>
          </p:nvGrpSpPr>
          <p:grpSpPr>
            <a:xfrm>
              <a:off x="2250121" y="1562109"/>
              <a:ext cx="257175" cy="1488124"/>
              <a:chOff x="3382667" y="1835079"/>
              <a:chExt cx="257175" cy="1488124"/>
            </a:xfrm>
          </p:grpSpPr>
          <p:sp>
            <p:nvSpPr>
              <p:cNvPr id="68" name="Rectangle 67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Arrow Connector 65"/>
            <p:cNvCxnSpPr/>
            <p:nvPr/>
          </p:nvCxnSpPr>
          <p:spPr>
            <a:xfrm rot="5400000" flipH="1" flipV="1">
              <a:off x="2408391" y="1802323"/>
              <a:ext cx="3092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7" name="Title 1"/>
            <p:cNvSpPr txBox="1">
              <a:spLocks/>
            </p:cNvSpPr>
            <p:nvPr/>
          </p:nvSpPr>
          <p:spPr>
            <a:xfrm>
              <a:off x="2443000" y="1540410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347502" y="1545173"/>
            <a:ext cx="899831" cy="1509823"/>
            <a:chOff x="2250121" y="1540410"/>
            <a:chExt cx="899831" cy="1509823"/>
          </a:xfrm>
        </p:grpSpPr>
        <p:grpSp>
          <p:nvGrpSpPr>
            <p:cNvPr id="72" name="Group 190"/>
            <p:cNvGrpSpPr/>
            <p:nvPr/>
          </p:nvGrpSpPr>
          <p:grpSpPr>
            <a:xfrm>
              <a:off x="2250121" y="1562109"/>
              <a:ext cx="257175" cy="1488124"/>
              <a:chOff x="3382667" y="1835079"/>
              <a:chExt cx="257175" cy="1488124"/>
            </a:xfrm>
          </p:grpSpPr>
          <p:sp>
            <p:nvSpPr>
              <p:cNvPr id="75" name="Rectangle 74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Straight Arrow Connector 72"/>
            <p:cNvCxnSpPr/>
            <p:nvPr/>
          </p:nvCxnSpPr>
          <p:spPr>
            <a:xfrm rot="5400000" flipH="1" flipV="1">
              <a:off x="2408391" y="1802323"/>
              <a:ext cx="3092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74" name="Title 1"/>
            <p:cNvSpPr txBox="1">
              <a:spLocks/>
            </p:cNvSpPr>
            <p:nvPr/>
          </p:nvSpPr>
          <p:spPr>
            <a:xfrm>
              <a:off x="2443000" y="1540410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5828724" y="1545173"/>
            <a:ext cx="485775" cy="1509822"/>
            <a:chOff x="6422231" y="1545173"/>
            <a:chExt cx="485775" cy="1509822"/>
          </a:xfrm>
        </p:grpSpPr>
        <p:sp>
          <p:nvSpPr>
            <p:cNvPr id="93" name="Oval 92"/>
            <p:cNvSpPr/>
            <p:nvPr/>
          </p:nvSpPr>
          <p:spPr>
            <a:xfrm rot="10800000">
              <a:off x="6422231" y="2059908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7" name="Group 126"/>
            <p:cNvGrpSpPr/>
            <p:nvPr/>
          </p:nvGrpSpPr>
          <p:grpSpPr>
            <a:xfrm>
              <a:off x="6664324" y="1545173"/>
              <a:ext cx="1588" cy="1509822"/>
              <a:chOff x="6664324" y="1545173"/>
              <a:chExt cx="1588" cy="1509822"/>
            </a:xfrm>
          </p:grpSpPr>
          <p:cxnSp>
            <p:nvCxnSpPr>
              <p:cNvPr id="94" name="Straight Arrow Connector 93"/>
              <p:cNvCxnSpPr/>
              <p:nvPr/>
            </p:nvCxnSpPr>
            <p:spPr>
              <a:xfrm rot="16200000" flipH="1" flipV="1">
                <a:off x="6507955" y="2320257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stCxn id="93" idx="0"/>
              </p:cNvCxnSpPr>
              <p:nvPr/>
            </p:nvCxnSpPr>
            <p:spPr>
              <a:xfrm rot="5400000">
                <a:off x="6410462" y="2800339"/>
                <a:ext cx="50931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>
                <a:stCxn id="93" idx="4"/>
              </p:cNvCxnSpPr>
              <p:nvPr/>
            </p:nvCxnSpPr>
            <p:spPr>
              <a:xfrm rot="5400000" flipH="1" flipV="1">
                <a:off x="6407751" y="1802541"/>
                <a:ext cx="51473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1" name="Title 1"/>
          <p:cNvSpPr txBox="1">
            <a:spLocks/>
          </p:cNvSpPr>
          <p:nvPr/>
        </p:nvSpPr>
        <p:spPr>
          <a:xfrm>
            <a:off x="6172200" y="198074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1400</TotalTime>
  <Words>982</Words>
  <Application>Microsoft Macintosh PowerPoint</Application>
  <PresentationFormat>On-screen Show (4:3)</PresentationFormat>
  <Paragraphs>391</Paragraphs>
  <Slides>34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Office Theme</vt:lpstr>
      <vt:lpstr>Equation</vt:lpstr>
      <vt:lpstr>EECS 70A: Network Analysis</vt:lpstr>
      <vt:lpstr>Review &amp; agenda</vt:lpstr>
      <vt:lpstr>Kirchoff’s current law</vt:lpstr>
      <vt:lpstr>KCL examples</vt:lpstr>
      <vt:lpstr>KCL examples</vt:lpstr>
      <vt:lpstr>KCL examples</vt:lpstr>
      <vt:lpstr>KCL examples</vt:lpstr>
      <vt:lpstr>KCL examples</vt:lpstr>
      <vt:lpstr>KCL examples</vt:lpstr>
      <vt:lpstr>Questions?</vt:lpstr>
      <vt:lpstr>Voltage addition in circuits</vt:lpstr>
      <vt:lpstr>Closing the loop:</vt:lpstr>
      <vt:lpstr>Generalize loop to N-elements:</vt:lpstr>
      <vt:lpstr>Kirchoff’s voltage law</vt:lpstr>
      <vt:lpstr>KVL application</vt:lpstr>
      <vt:lpstr>KVL examples</vt:lpstr>
      <vt:lpstr>KVL examples</vt:lpstr>
      <vt:lpstr>KVL examples</vt:lpstr>
      <vt:lpstr>PowerPoint Presentation</vt:lpstr>
      <vt:lpstr>Dimming circuit</vt:lpstr>
      <vt:lpstr>KVL examples</vt:lpstr>
      <vt:lpstr>KVL examples</vt:lpstr>
      <vt:lpstr>Questions?</vt:lpstr>
      <vt:lpstr>Sign of voltage drop</vt:lpstr>
      <vt:lpstr>Combining KVL + Ohm</vt:lpstr>
      <vt:lpstr>Combining KVL + KCL + Ohm</vt:lpstr>
      <vt:lpstr>Questions?</vt:lpstr>
      <vt:lpstr>Example problems</vt:lpstr>
      <vt:lpstr>Example problems</vt:lpstr>
      <vt:lpstr>Example problems</vt:lpstr>
      <vt:lpstr>D-Y transformations</vt:lpstr>
      <vt:lpstr>Symbol library</vt:lpstr>
      <vt:lpstr>Symbol library</vt:lpstr>
      <vt:lpstr>Symbol &amp; circuit library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70A: Network Analysis</dc:title>
  <dc:creator>First Last</dc:creator>
  <cp:lastModifiedBy>Peter Burke</cp:lastModifiedBy>
  <cp:revision>532</cp:revision>
  <dcterms:created xsi:type="dcterms:W3CDTF">2010-03-26T00:11:49Z</dcterms:created>
  <dcterms:modified xsi:type="dcterms:W3CDTF">2014-03-31T19:32:47Z</dcterms:modified>
</cp:coreProperties>
</file>