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6.xml" ContentType="application/vnd.openxmlformats-officedocument.presentationml.notesSlide+xml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412" r:id="rId3"/>
    <p:sldId id="409" r:id="rId4"/>
    <p:sldId id="401" r:id="rId5"/>
    <p:sldId id="441" r:id="rId6"/>
    <p:sldId id="439" r:id="rId7"/>
    <p:sldId id="475" r:id="rId8"/>
    <p:sldId id="435" r:id="rId9"/>
    <p:sldId id="438" r:id="rId10"/>
    <p:sldId id="442" r:id="rId11"/>
    <p:sldId id="434" r:id="rId12"/>
    <p:sldId id="440" r:id="rId13"/>
    <p:sldId id="444" r:id="rId14"/>
    <p:sldId id="432" r:id="rId15"/>
    <p:sldId id="433" r:id="rId16"/>
    <p:sldId id="408" r:id="rId17"/>
    <p:sldId id="402" r:id="rId18"/>
    <p:sldId id="445" r:id="rId19"/>
    <p:sldId id="446" r:id="rId20"/>
    <p:sldId id="448" r:id="rId21"/>
    <p:sldId id="461" r:id="rId22"/>
    <p:sldId id="449" r:id="rId23"/>
    <p:sldId id="460" r:id="rId24"/>
    <p:sldId id="456" r:id="rId25"/>
    <p:sldId id="458" r:id="rId26"/>
    <p:sldId id="459" r:id="rId27"/>
    <p:sldId id="462" r:id="rId28"/>
    <p:sldId id="451" r:id="rId29"/>
    <p:sldId id="463" r:id="rId30"/>
    <p:sldId id="464" r:id="rId31"/>
    <p:sldId id="453" r:id="rId32"/>
    <p:sldId id="465" r:id="rId33"/>
    <p:sldId id="466" r:id="rId34"/>
    <p:sldId id="467" r:id="rId35"/>
    <p:sldId id="469" r:id="rId36"/>
    <p:sldId id="472" r:id="rId37"/>
    <p:sldId id="470" r:id="rId38"/>
    <p:sldId id="471" r:id="rId39"/>
    <p:sldId id="473" r:id="rId40"/>
    <p:sldId id="474" r:id="rId41"/>
    <p:sldId id="283" r:id="rId42"/>
    <p:sldId id="291" r:id="rId4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7" autoAdjust="0"/>
    <p:restoredTop sz="94343" autoAdjust="0"/>
  </p:normalViewPr>
  <p:slideViewPr>
    <p:cSldViewPr snapToGrid="0" snapToObjects="1">
      <p:cViewPr>
        <p:scale>
          <a:sx n="110" d="100"/>
          <a:sy n="110" d="100"/>
        </p:scale>
        <p:origin x="-6928" y="-2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-3522" y="-10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5.wmf"/><Relationship Id="rId2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5" Type="http://schemas.openxmlformats.org/officeDocument/2006/relationships/image" Target="../media/image16.wmf"/><Relationship Id="rId6" Type="http://schemas.openxmlformats.org/officeDocument/2006/relationships/image" Target="../media/image17.wmf"/><Relationship Id="rId1" Type="http://schemas.openxmlformats.org/officeDocument/2006/relationships/image" Target="../media/image5.wmf"/><Relationship Id="rId2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Relationship Id="rId2" Type="http://schemas.openxmlformats.org/officeDocument/2006/relationships/image" Target="../media/image20.wmf"/><Relationship Id="rId3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image" Target="../media/image23.wmf"/><Relationship Id="rId3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05B7173A-86B1-4F76-8A79-299130E6DC91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69A5CF54-364D-4CA1-BE5C-7DB89EA6F2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1623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/>
          <a:lstStyle>
            <a:lvl1pPr algn="r">
              <a:defRPr sz="1300"/>
            </a:lvl1pPr>
          </a:lstStyle>
          <a:p>
            <a:fld id="{A3813B29-E825-4092-A924-7C57488C9D00}" type="datetimeFigureOut">
              <a:rPr lang="en-US" smtClean="0"/>
              <a:pPr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2313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99" tIns="48501" rIns="96999" bIns="4850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999" tIns="48501" rIns="96999" bIns="4850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999" tIns="48501" rIns="96999" bIns="48501" rtlCol="0" anchor="b"/>
          <a:lstStyle>
            <a:lvl1pPr algn="r">
              <a:defRPr sz="1300"/>
            </a:lvl1pPr>
          </a:lstStyle>
          <a:p>
            <a:fld id="{04085758-AB91-46AE-9D9A-A0B72B540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2721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3505200" y="6642556"/>
            <a:ext cx="21335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EECS 70A </a:t>
            </a:r>
            <a:r>
              <a:rPr lang="en-US" sz="800" kern="1200" baseline="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t>© 2014 P. J. Burke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" y="6651557"/>
            <a:ext cx="6728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AC7840-B0D4-4BC2-A896-84E1991018A4}" type="datetime1">
              <a:rPr lang="en-US" sz="800" kern="120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3/31/14</a:t>
            </a:fld>
            <a:endParaRPr lang="en-US" sz="800" kern="1200" baseline="0" dirty="0" smtClean="0">
              <a:solidFill>
                <a:schemeClr val="bg1">
                  <a:lumMod val="6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824823" y="6651557"/>
            <a:ext cx="3191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A8CC2-F446-452E-BA16-D343FD8DEE82}" type="slidenum">
              <a:rPr lang="en-US" sz="8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3.w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1.bin"/><Relationship Id="rId12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14" Type="http://schemas.openxmlformats.org/officeDocument/2006/relationships/image" Target="../media/image10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7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6.w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0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intel.com/technology/45nm/hafnium.htm?iid=tech_45nm+body_animation_hafniu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7.bin"/><Relationship Id="rId12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14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5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3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0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8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warepin.com/wp-content/uploads/2010/01/what-common-types-of-computer-hardware-are-2.jpg" TargetMode="External"/><Relationship Id="rId3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0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23.wmf"/><Relationship Id="rId7" Type="http://schemas.openxmlformats.org/officeDocument/2006/relationships/oleObject" Target="../embeddings/oleObject24.bin"/><Relationship Id="rId8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EECS 70A: Network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9</a:t>
            </a:r>
          </a:p>
        </p:txBody>
      </p:sp>
      <p:sp>
        <p:nvSpPr>
          <p:cNvPr id="5" name="Rectangle 4"/>
          <p:cNvSpPr/>
          <p:nvPr/>
        </p:nvSpPr>
        <p:spPr>
          <a:xfrm>
            <a:off x="4883603" y="0"/>
            <a:ext cx="2072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Announcements: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Announcements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>
            <a:off x="2729403" y="1386840"/>
            <a:ext cx="670686" cy="1542982"/>
            <a:chOff x="785404" y="1743242"/>
            <a:chExt cx="670686" cy="1542982"/>
          </a:xfrm>
        </p:grpSpPr>
        <p:sp>
          <p:nvSpPr>
            <p:cNvPr id="12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60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2" name="Straight Connector 141"/>
          <p:cNvCxnSpPr/>
          <p:nvPr/>
        </p:nvCxnSpPr>
        <p:spPr>
          <a:xfrm>
            <a:off x="1788250" y="2921611"/>
            <a:ext cx="42239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155"/>
          <p:cNvGrpSpPr/>
          <p:nvPr/>
        </p:nvGrpSpPr>
        <p:grpSpPr>
          <a:xfrm rot="10800000">
            <a:off x="4037319" y="1378629"/>
            <a:ext cx="995797" cy="1542983"/>
            <a:chOff x="4724400" y="1743238"/>
            <a:chExt cx="995797" cy="1542983"/>
          </a:xfrm>
        </p:grpSpPr>
        <p:sp>
          <p:nvSpPr>
            <p:cNvPr id="157" name="Rectangle 156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1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451"/>
          <p:cNvGrpSpPr/>
          <p:nvPr/>
        </p:nvGrpSpPr>
        <p:grpSpPr>
          <a:xfrm>
            <a:off x="1036291" y="1378629"/>
            <a:ext cx="994846" cy="1542982"/>
            <a:chOff x="1676400" y="1743238"/>
            <a:chExt cx="994846" cy="1542982"/>
          </a:xfrm>
        </p:grpSpPr>
        <p:grpSp>
          <p:nvGrpSpPr>
            <p:cNvPr id="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72" name="Oval 17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30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9" name="Group 449"/>
          <p:cNvGrpSpPr/>
          <p:nvPr/>
        </p:nvGrpSpPr>
        <p:grpSpPr>
          <a:xfrm rot="5400000">
            <a:off x="2224392" y="354251"/>
            <a:ext cx="670688" cy="1542982"/>
            <a:chOff x="785404" y="1743244"/>
            <a:chExt cx="670688" cy="1542982"/>
          </a:xfrm>
        </p:grpSpPr>
        <p:sp>
          <p:nvSpPr>
            <p:cNvPr id="18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0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/>
          <p:cNvCxnSpPr/>
          <p:nvPr/>
        </p:nvCxnSpPr>
        <p:spPr>
          <a:xfrm>
            <a:off x="3319569" y="1386839"/>
            <a:ext cx="2692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6024869" y="13279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6024869" y="285964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6061500" y="102821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6050280" y="30689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5942564" y="13452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949959" y="257012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7" name="TextBox 206"/>
          <p:cNvSpPr txBox="1"/>
          <p:nvPr/>
        </p:nvSpPr>
        <p:spPr>
          <a:xfrm>
            <a:off x="3323833" y="15876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8" name="TextBox 207"/>
          <p:cNvSpPr txBox="1"/>
          <p:nvPr/>
        </p:nvSpPr>
        <p:spPr>
          <a:xfrm>
            <a:off x="3331228" y="231764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 rot="5400000">
            <a:off x="3042089" y="186325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34750" y="605732"/>
            <a:ext cx="378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the </a:t>
            </a:r>
            <a:r>
              <a:rPr lang="en-US" sz="1200" dirty="0" err="1" smtClean="0"/>
              <a:t>Thevenin</a:t>
            </a:r>
            <a:r>
              <a:rPr lang="en-US" sz="1200" dirty="0" smtClean="0"/>
              <a:t> &amp; Norton equivalent circuit of the circuit below with respect to terminals a and b: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>
            <a:off x="2299411" y="1253279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2299411" y="2613245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2286000" y="293178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2286000" y="1737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2227177" y="4028056"/>
            <a:ext cx="304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28"/>
          <p:cNvGrpSpPr/>
          <p:nvPr/>
        </p:nvGrpSpPr>
        <p:grpSpPr>
          <a:xfrm>
            <a:off x="457200" y="1824215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/>
          <p:cNvCxnSpPr/>
          <p:nvPr/>
        </p:nvCxnSpPr>
        <p:spPr>
          <a:xfrm rot="10800000">
            <a:off x="703191" y="1253279"/>
            <a:ext cx="16763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363412" y="1586851"/>
            <a:ext cx="6671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696986" y="4180456"/>
            <a:ext cx="34178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>
            <a:off x="468383" y="3951856"/>
            <a:ext cx="4572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>
            <a:off x="2380301" y="2668089"/>
            <a:ext cx="173450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268954" y="237105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4114801" y="260552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4114800" y="411480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80456" y="914400"/>
            <a:ext cx="5252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</a:t>
            </a:r>
            <a:r>
              <a:rPr lang="en-US" dirty="0" err="1" smtClean="0"/>
              <a:t>Thevenin</a:t>
            </a:r>
            <a:r>
              <a:rPr lang="en-US" dirty="0" smtClean="0"/>
              <a:t> &amp; Norton equivalent circuit: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9"/>
          <p:cNvGrpSpPr/>
          <p:nvPr/>
        </p:nvGrpSpPr>
        <p:grpSpPr>
          <a:xfrm>
            <a:off x="-79810" y="548856"/>
            <a:ext cx="670683" cy="1542982"/>
            <a:chOff x="785404" y="1743238"/>
            <a:chExt cx="670683" cy="1542982"/>
          </a:xfrm>
        </p:grpSpPr>
        <p:sp>
          <p:nvSpPr>
            <p:cNvPr id="19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" name="Group 405"/>
            <p:cNvGrpSpPr/>
            <p:nvPr/>
          </p:nvGrpSpPr>
          <p:grpSpPr>
            <a:xfrm rot="5400000">
              <a:off x="604252" y="2434385"/>
              <a:ext cx="1542982" cy="160687"/>
              <a:chOff x="1809818" y="1385407"/>
              <a:chExt cx="1542982" cy="160687"/>
            </a:xfrm>
          </p:grpSpPr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Straight Connector 41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Straight Connector 41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452"/>
          <p:cNvGrpSpPr/>
          <p:nvPr/>
        </p:nvGrpSpPr>
        <p:grpSpPr>
          <a:xfrm rot="10800000">
            <a:off x="3343813" y="550396"/>
            <a:ext cx="969184" cy="1542982"/>
            <a:chOff x="2971800" y="1743238"/>
            <a:chExt cx="969184" cy="1542982"/>
          </a:xfrm>
        </p:grpSpPr>
        <p:sp>
          <p:nvSpPr>
            <p:cNvPr id="391" name="Oval 39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2" name="Straight Arrow Connector 39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39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9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7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5" name="Group 453"/>
          <p:cNvGrpSpPr/>
          <p:nvPr/>
        </p:nvGrpSpPr>
        <p:grpSpPr>
          <a:xfrm>
            <a:off x="1298572" y="548063"/>
            <a:ext cx="955385" cy="1542983"/>
            <a:chOff x="3810000" y="1743238"/>
            <a:chExt cx="955385" cy="1542983"/>
          </a:xfrm>
        </p:grpSpPr>
        <p:sp>
          <p:nvSpPr>
            <p:cNvPr id="396" name="Rectangle 395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98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454"/>
          <p:cNvGrpSpPr/>
          <p:nvPr/>
        </p:nvGrpSpPr>
        <p:grpSpPr>
          <a:xfrm>
            <a:off x="4345613" y="546251"/>
            <a:ext cx="995797" cy="1542983"/>
            <a:chOff x="4724400" y="1743238"/>
            <a:chExt cx="995797" cy="1542983"/>
          </a:xfrm>
        </p:grpSpPr>
        <p:sp>
          <p:nvSpPr>
            <p:cNvPr id="402" name="Rectangle 401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3" name="Straight Connector 402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49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" name="Group 451"/>
          <p:cNvGrpSpPr/>
          <p:nvPr/>
        </p:nvGrpSpPr>
        <p:grpSpPr>
          <a:xfrm rot="5400000">
            <a:off x="800106" y="-465523"/>
            <a:ext cx="994846" cy="1542982"/>
            <a:chOff x="1676400" y="1743238"/>
            <a:chExt cx="994846" cy="1542982"/>
          </a:xfrm>
        </p:grpSpPr>
        <p:grpSp>
          <p:nvGrpSpPr>
            <p:cNvPr id="8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19" name="Oval 418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0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21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22" name="Straight Connector 421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6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0" name="Group 449"/>
          <p:cNvGrpSpPr/>
          <p:nvPr/>
        </p:nvGrpSpPr>
        <p:grpSpPr>
          <a:xfrm rot="5400000">
            <a:off x="946496" y="1054346"/>
            <a:ext cx="670683" cy="1542982"/>
            <a:chOff x="785404" y="1743238"/>
            <a:chExt cx="670683" cy="1542982"/>
          </a:xfrm>
        </p:grpSpPr>
        <p:sp>
          <p:nvSpPr>
            <p:cNvPr id="4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" name="Group 405"/>
            <p:cNvGrpSpPr/>
            <p:nvPr/>
          </p:nvGrpSpPr>
          <p:grpSpPr>
            <a:xfrm rot="5400000">
              <a:off x="604254" y="2434387"/>
              <a:ext cx="1542982" cy="160687"/>
              <a:chOff x="1809818" y="1385407"/>
              <a:chExt cx="1542982" cy="160687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449"/>
          <p:cNvGrpSpPr/>
          <p:nvPr/>
        </p:nvGrpSpPr>
        <p:grpSpPr>
          <a:xfrm rot="5400000">
            <a:off x="4012878" y="-469191"/>
            <a:ext cx="670683" cy="1542982"/>
            <a:chOff x="785404" y="1743238"/>
            <a:chExt cx="670683" cy="1542982"/>
          </a:xfrm>
        </p:grpSpPr>
        <p:sp>
          <p:nvSpPr>
            <p:cNvPr id="6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449"/>
          <p:cNvGrpSpPr/>
          <p:nvPr/>
        </p:nvGrpSpPr>
        <p:grpSpPr>
          <a:xfrm rot="5400000">
            <a:off x="2476708" y="1052774"/>
            <a:ext cx="670683" cy="1542982"/>
            <a:chOff x="785404" y="1743238"/>
            <a:chExt cx="670683" cy="1542982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451"/>
          <p:cNvGrpSpPr/>
          <p:nvPr/>
        </p:nvGrpSpPr>
        <p:grpSpPr>
          <a:xfrm rot="5400000">
            <a:off x="3845977" y="1051939"/>
            <a:ext cx="994846" cy="1542982"/>
            <a:chOff x="1676400" y="1743238"/>
            <a:chExt cx="994846" cy="1542982"/>
          </a:xfrm>
        </p:grpSpPr>
        <p:grpSp>
          <p:nvGrpSpPr>
            <p:cNvPr id="1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9" name="Group 452"/>
          <p:cNvGrpSpPr/>
          <p:nvPr/>
        </p:nvGrpSpPr>
        <p:grpSpPr>
          <a:xfrm rot="5400000">
            <a:off x="2340226" y="-452692"/>
            <a:ext cx="969184" cy="1542982"/>
            <a:chOff x="2971800" y="1743238"/>
            <a:chExt cx="969184" cy="1542982"/>
          </a:xfrm>
        </p:grpSpPr>
        <p:sp>
          <p:nvSpPr>
            <p:cNvPr id="112" name="Oval 111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0" name="Group 449"/>
          <p:cNvGrpSpPr/>
          <p:nvPr/>
        </p:nvGrpSpPr>
        <p:grpSpPr>
          <a:xfrm rot="5400000">
            <a:off x="5570830" y="-466224"/>
            <a:ext cx="670683" cy="1542982"/>
            <a:chOff x="785404" y="1743238"/>
            <a:chExt cx="670683" cy="1542982"/>
          </a:xfrm>
        </p:grpSpPr>
        <p:sp>
          <p:nvSpPr>
            <p:cNvPr id="118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449"/>
          <p:cNvGrpSpPr/>
          <p:nvPr/>
        </p:nvGrpSpPr>
        <p:grpSpPr>
          <a:xfrm>
            <a:off x="-79810" y="2079802"/>
            <a:ext cx="670683" cy="1542982"/>
            <a:chOff x="785404" y="1743238"/>
            <a:chExt cx="670683" cy="1542982"/>
          </a:xfrm>
        </p:grpSpPr>
        <p:sp>
          <p:nvSpPr>
            <p:cNvPr id="13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3" name="Group 405"/>
            <p:cNvGrpSpPr/>
            <p:nvPr/>
          </p:nvGrpSpPr>
          <p:grpSpPr>
            <a:xfrm rot="5400000">
              <a:off x="604254" y="2434387"/>
              <a:ext cx="1542982" cy="160687"/>
              <a:chOff x="1809818" y="1385407"/>
              <a:chExt cx="1542982" cy="160687"/>
            </a:xfrm>
          </p:grpSpPr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449"/>
          <p:cNvGrpSpPr/>
          <p:nvPr/>
        </p:nvGrpSpPr>
        <p:grpSpPr>
          <a:xfrm rot="5400000">
            <a:off x="957852" y="2601931"/>
            <a:ext cx="670683" cy="1542982"/>
            <a:chOff x="785404" y="1743238"/>
            <a:chExt cx="670683" cy="1542982"/>
          </a:xfrm>
        </p:grpSpPr>
        <p:sp>
          <p:nvSpPr>
            <p:cNvPr id="14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148" name="Straight Connector 14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452"/>
          <p:cNvGrpSpPr/>
          <p:nvPr/>
        </p:nvGrpSpPr>
        <p:grpSpPr>
          <a:xfrm rot="5400000">
            <a:off x="2341882" y="2612280"/>
            <a:ext cx="969184" cy="1542982"/>
            <a:chOff x="2971800" y="1743238"/>
            <a:chExt cx="969184" cy="1542982"/>
          </a:xfrm>
        </p:grpSpPr>
        <p:sp>
          <p:nvSpPr>
            <p:cNvPr id="169" name="Oval 168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0" name="Straight Arrow Connector 169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69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69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7" name="Group 449"/>
          <p:cNvGrpSpPr/>
          <p:nvPr/>
        </p:nvGrpSpPr>
        <p:grpSpPr>
          <a:xfrm>
            <a:off x="1457203" y="2084471"/>
            <a:ext cx="670683" cy="1542982"/>
            <a:chOff x="785404" y="1743238"/>
            <a:chExt cx="670683" cy="1542982"/>
          </a:xfrm>
        </p:grpSpPr>
        <p:sp>
          <p:nvSpPr>
            <p:cNvPr id="1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8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 449"/>
          <p:cNvGrpSpPr/>
          <p:nvPr/>
        </p:nvGrpSpPr>
        <p:grpSpPr>
          <a:xfrm rot="10800000">
            <a:off x="3506168" y="2080659"/>
            <a:ext cx="670683" cy="1542982"/>
            <a:chOff x="785404" y="1743238"/>
            <a:chExt cx="670683" cy="1542982"/>
          </a:xfrm>
        </p:grpSpPr>
        <p:sp>
          <p:nvSpPr>
            <p:cNvPr id="18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0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187" name="Straight Connector 18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Group 451"/>
          <p:cNvGrpSpPr/>
          <p:nvPr/>
        </p:nvGrpSpPr>
        <p:grpSpPr>
          <a:xfrm rot="5400000">
            <a:off x="3855452" y="2600631"/>
            <a:ext cx="994846" cy="1542982"/>
            <a:chOff x="1676400" y="1743238"/>
            <a:chExt cx="994846" cy="1542982"/>
          </a:xfrm>
        </p:grpSpPr>
        <p:grpSp>
          <p:nvGrpSpPr>
            <p:cNvPr id="32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33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205" name="Oval 204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7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03" name="Straight Connector 202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1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449"/>
          <p:cNvGrpSpPr/>
          <p:nvPr/>
        </p:nvGrpSpPr>
        <p:grpSpPr>
          <a:xfrm rot="10800000">
            <a:off x="5058707" y="2077967"/>
            <a:ext cx="670683" cy="1542982"/>
            <a:chOff x="785404" y="1743238"/>
            <a:chExt cx="670683" cy="1542982"/>
          </a:xfrm>
        </p:grpSpPr>
        <p:sp>
          <p:nvSpPr>
            <p:cNvPr id="20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5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11" name="Straight Connector 21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" name="Group 449"/>
          <p:cNvGrpSpPr/>
          <p:nvPr/>
        </p:nvGrpSpPr>
        <p:grpSpPr>
          <a:xfrm rot="10800000">
            <a:off x="5055411" y="3619359"/>
            <a:ext cx="670683" cy="1542982"/>
            <a:chOff x="785404" y="1743238"/>
            <a:chExt cx="670683" cy="1542982"/>
          </a:xfrm>
        </p:grpSpPr>
        <p:sp>
          <p:nvSpPr>
            <p:cNvPr id="22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7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225" name="Straight Connector 22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8" name="Group 451"/>
          <p:cNvGrpSpPr/>
          <p:nvPr/>
        </p:nvGrpSpPr>
        <p:grpSpPr>
          <a:xfrm rot="5400000">
            <a:off x="5415207" y="1051894"/>
            <a:ext cx="994846" cy="1542982"/>
            <a:chOff x="1676400" y="1743238"/>
            <a:chExt cx="994846" cy="1542982"/>
          </a:xfrm>
        </p:grpSpPr>
        <p:grpSp>
          <p:nvGrpSpPr>
            <p:cNvPr id="39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40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242" name="Oval 24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4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453"/>
          <p:cNvGrpSpPr/>
          <p:nvPr/>
        </p:nvGrpSpPr>
        <p:grpSpPr>
          <a:xfrm rot="5400000">
            <a:off x="786661" y="4144363"/>
            <a:ext cx="955385" cy="1542983"/>
            <a:chOff x="3810000" y="1743238"/>
            <a:chExt cx="955385" cy="1542983"/>
          </a:xfrm>
        </p:grpSpPr>
        <p:sp>
          <p:nvSpPr>
            <p:cNvPr id="246" name="Rectangle 245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7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48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49" name="Straight Connector 248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2" name="Group 449"/>
          <p:cNvGrpSpPr/>
          <p:nvPr/>
        </p:nvGrpSpPr>
        <p:grpSpPr>
          <a:xfrm>
            <a:off x="-85757" y="3623100"/>
            <a:ext cx="670683" cy="1542982"/>
            <a:chOff x="785404" y="1743238"/>
            <a:chExt cx="670683" cy="1542982"/>
          </a:xfrm>
        </p:grpSpPr>
        <p:sp>
          <p:nvSpPr>
            <p:cNvPr id="25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3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55" name="Straight Connector 25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4" name="Group 449"/>
          <p:cNvGrpSpPr/>
          <p:nvPr/>
        </p:nvGrpSpPr>
        <p:grpSpPr>
          <a:xfrm>
            <a:off x="1463213" y="3637074"/>
            <a:ext cx="670683" cy="1542982"/>
            <a:chOff x="785404" y="1743238"/>
            <a:chExt cx="670683" cy="1542982"/>
          </a:xfrm>
        </p:grpSpPr>
        <p:sp>
          <p:nvSpPr>
            <p:cNvPr id="26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5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69" name="Straight Connector 26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2"/>
          <p:cNvGrpSpPr/>
          <p:nvPr/>
        </p:nvGrpSpPr>
        <p:grpSpPr>
          <a:xfrm rot="5400000">
            <a:off x="2341632" y="4170976"/>
            <a:ext cx="969184" cy="1542982"/>
            <a:chOff x="2971800" y="1743238"/>
            <a:chExt cx="969184" cy="1542982"/>
          </a:xfrm>
        </p:grpSpPr>
        <p:sp>
          <p:nvSpPr>
            <p:cNvPr id="281" name="Oval 28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2" name="Straight Arrow Connector 28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>
              <a:stCxn id="28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Connector 283"/>
            <p:cNvCxnSpPr>
              <a:stCxn id="28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5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8" name="Group 449"/>
          <p:cNvGrpSpPr/>
          <p:nvPr/>
        </p:nvGrpSpPr>
        <p:grpSpPr>
          <a:xfrm rot="10800000">
            <a:off x="3507984" y="3629084"/>
            <a:ext cx="670683" cy="1542982"/>
            <a:chOff x="785404" y="1743238"/>
            <a:chExt cx="670683" cy="1542982"/>
          </a:xfrm>
        </p:grpSpPr>
        <p:sp>
          <p:nvSpPr>
            <p:cNvPr id="28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0" name="Group 405"/>
            <p:cNvGrpSpPr/>
            <p:nvPr/>
          </p:nvGrpSpPr>
          <p:grpSpPr>
            <a:xfrm rot="5400000">
              <a:off x="604262" y="2434395"/>
              <a:ext cx="1542982" cy="160687"/>
              <a:chOff x="1809818" y="1385407"/>
              <a:chExt cx="1542982" cy="160687"/>
            </a:xfrm>
          </p:grpSpPr>
          <p:cxnSp>
            <p:nvCxnSpPr>
              <p:cNvPr id="289" name="Straight Connector 28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3" name="Straight Connector 29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4" name="Straight Connector 29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5" name="Straight Connector 29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6" name="Straight Connector 29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449"/>
          <p:cNvGrpSpPr/>
          <p:nvPr/>
        </p:nvGrpSpPr>
        <p:grpSpPr>
          <a:xfrm rot="5400000">
            <a:off x="4019685" y="4162649"/>
            <a:ext cx="670683" cy="1542982"/>
            <a:chOff x="785404" y="1743238"/>
            <a:chExt cx="670683" cy="1542982"/>
          </a:xfrm>
        </p:grpSpPr>
        <p:sp>
          <p:nvSpPr>
            <p:cNvPr id="30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4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303" name="Straight Connector 30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4" name="Straight Connector 30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5" name="Straight Connector 30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6" name="Straight Connector 30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Straight Connector 30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8" name="Straight Connector 30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9" name="Straight Connector 30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1" name="Straight Connector 31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2" name="Straight Connector 31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Connector 31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 452"/>
          <p:cNvGrpSpPr/>
          <p:nvPr/>
        </p:nvGrpSpPr>
        <p:grpSpPr>
          <a:xfrm rot="10800000">
            <a:off x="6450016" y="2077922"/>
            <a:ext cx="969184" cy="1542982"/>
            <a:chOff x="2971800" y="1743238"/>
            <a:chExt cx="969184" cy="1542982"/>
          </a:xfrm>
        </p:grpSpPr>
        <p:sp>
          <p:nvSpPr>
            <p:cNvPr id="315" name="Oval 314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6" name="Straight Arrow Connector 315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>
              <a:stCxn id="315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Straight Connector 317"/>
            <p:cNvCxnSpPr>
              <a:stCxn id="315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9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6" name="Group 449"/>
          <p:cNvGrpSpPr/>
          <p:nvPr/>
        </p:nvGrpSpPr>
        <p:grpSpPr>
          <a:xfrm rot="10800000">
            <a:off x="6613524" y="545234"/>
            <a:ext cx="670683" cy="1542982"/>
            <a:chOff x="785404" y="1743238"/>
            <a:chExt cx="670683" cy="1542982"/>
          </a:xfrm>
        </p:grpSpPr>
        <p:sp>
          <p:nvSpPr>
            <p:cNvPr id="32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7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449"/>
          <p:cNvGrpSpPr/>
          <p:nvPr/>
        </p:nvGrpSpPr>
        <p:grpSpPr>
          <a:xfrm rot="10800000">
            <a:off x="6614737" y="3629096"/>
            <a:ext cx="670683" cy="1542982"/>
            <a:chOff x="785404" y="1743238"/>
            <a:chExt cx="670683" cy="1542982"/>
          </a:xfrm>
        </p:grpSpPr>
        <p:sp>
          <p:nvSpPr>
            <p:cNvPr id="33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79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37" name="Straight Connector 33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449"/>
          <p:cNvGrpSpPr/>
          <p:nvPr/>
        </p:nvGrpSpPr>
        <p:grpSpPr>
          <a:xfrm rot="5400000">
            <a:off x="5576949" y="2602160"/>
            <a:ext cx="670683" cy="1542982"/>
            <a:chOff x="785404" y="1743238"/>
            <a:chExt cx="670683" cy="1542982"/>
          </a:xfrm>
        </p:grpSpPr>
        <p:sp>
          <p:nvSpPr>
            <p:cNvPr id="34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1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351" name="Straight Connector 35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3" name="Straight Connector 35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Straight Connector 35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5" name="Straight Connector 35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Connector 35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2" name="Group 449"/>
          <p:cNvGrpSpPr/>
          <p:nvPr/>
        </p:nvGrpSpPr>
        <p:grpSpPr>
          <a:xfrm rot="5400000">
            <a:off x="5581948" y="4162299"/>
            <a:ext cx="670683" cy="1542982"/>
            <a:chOff x="785404" y="1743238"/>
            <a:chExt cx="670683" cy="1542982"/>
          </a:xfrm>
        </p:grpSpPr>
        <p:sp>
          <p:nvSpPr>
            <p:cNvPr id="36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3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365" name="Straight Connector 36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6" name="Straight Connector 36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7" name="Straight Connector 36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449"/>
          <p:cNvGrpSpPr/>
          <p:nvPr/>
        </p:nvGrpSpPr>
        <p:grpSpPr>
          <a:xfrm rot="10800000">
            <a:off x="5057550" y="5167691"/>
            <a:ext cx="670683" cy="1542982"/>
            <a:chOff x="785404" y="1743238"/>
            <a:chExt cx="670683" cy="1542982"/>
          </a:xfrm>
        </p:grpSpPr>
        <p:sp>
          <p:nvSpPr>
            <p:cNvPr id="37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5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79" name="Straight Connector 37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Straight Connector 38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Straight Connector 38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5" name="Straight Connector 38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9" name="Straight Connector 38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6" name="Group 449"/>
          <p:cNvGrpSpPr/>
          <p:nvPr/>
        </p:nvGrpSpPr>
        <p:grpSpPr>
          <a:xfrm rot="10800000">
            <a:off x="3505655" y="5172138"/>
            <a:ext cx="670683" cy="1542982"/>
            <a:chOff x="785404" y="1743238"/>
            <a:chExt cx="670683" cy="1542982"/>
          </a:xfrm>
        </p:grpSpPr>
        <p:sp>
          <p:nvSpPr>
            <p:cNvPr id="43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87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36" name="Straight Connector 43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Straight Connector 43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Straight Connector 44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Straight Connector 44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Straight Connector 44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8" name="Group 449"/>
          <p:cNvGrpSpPr/>
          <p:nvPr/>
        </p:nvGrpSpPr>
        <p:grpSpPr>
          <a:xfrm rot="5400000">
            <a:off x="7086983" y="-467360"/>
            <a:ext cx="670683" cy="1542982"/>
            <a:chOff x="785404" y="1743238"/>
            <a:chExt cx="670683" cy="1542982"/>
          </a:xfrm>
        </p:grpSpPr>
        <p:sp>
          <p:nvSpPr>
            <p:cNvPr id="45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90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454" name="Straight Connector 45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Group 449"/>
          <p:cNvGrpSpPr/>
          <p:nvPr/>
        </p:nvGrpSpPr>
        <p:grpSpPr>
          <a:xfrm rot="10800000">
            <a:off x="8101101" y="544098"/>
            <a:ext cx="670683" cy="1542982"/>
            <a:chOff x="785404" y="1743238"/>
            <a:chExt cx="670683" cy="1542982"/>
          </a:xfrm>
        </p:grpSpPr>
        <p:sp>
          <p:nvSpPr>
            <p:cNvPr id="46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0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68" name="Straight Connector 46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Straight Connector 47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Straight Connector 47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47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47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Group 451"/>
          <p:cNvGrpSpPr/>
          <p:nvPr/>
        </p:nvGrpSpPr>
        <p:grpSpPr>
          <a:xfrm rot="5400000">
            <a:off x="6918094" y="1051849"/>
            <a:ext cx="994846" cy="1542982"/>
            <a:chOff x="1676400" y="1743238"/>
            <a:chExt cx="994846" cy="1542982"/>
          </a:xfrm>
        </p:grpSpPr>
        <p:grpSp>
          <p:nvGrpSpPr>
            <p:cNvPr id="111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17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85" name="Oval 484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6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87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83" name="Straight Connector 482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Straight Connector 483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1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19" name="Group 452"/>
          <p:cNvGrpSpPr/>
          <p:nvPr/>
        </p:nvGrpSpPr>
        <p:grpSpPr>
          <a:xfrm rot="10800000">
            <a:off x="7938615" y="2077877"/>
            <a:ext cx="969184" cy="1542982"/>
            <a:chOff x="2971800" y="1743238"/>
            <a:chExt cx="969184" cy="1542982"/>
          </a:xfrm>
        </p:grpSpPr>
        <p:sp>
          <p:nvSpPr>
            <p:cNvPr id="489" name="Oval 488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0" name="Straight Arrow Connector 489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1" name="Straight Connector 490"/>
            <p:cNvCxnSpPr>
              <a:stCxn id="489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2" name="Straight Connector 491"/>
            <p:cNvCxnSpPr>
              <a:stCxn id="489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3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31" name="Group 449"/>
          <p:cNvGrpSpPr/>
          <p:nvPr/>
        </p:nvGrpSpPr>
        <p:grpSpPr>
          <a:xfrm rot="10800000">
            <a:off x="8097889" y="5178815"/>
            <a:ext cx="670683" cy="1542982"/>
            <a:chOff x="785404" y="1743238"/>
            <a:chExt cx="670683" cy="1542982"/>
          </a:xfrm>
        </p:grpSpPr>
        <p:sp>
          <p:nvSpPr>
            <p:cNvPr id="49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97" name="Straight Connector 49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49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Straight Connector 49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Straight Connector 50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Connector 50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Straight Connector 50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Straight Connector 50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Connector 50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50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5" name="Group 449"/>
          <p:cNvGrpSpPr/>
          <p:nvPr/>
        </p:nvGrpSpPr>
        <p:grpSpPr>
          <a:xfrm rot="5400000">
            <a:off x="7095821" y="4159023"/>
            <a:ext cx="670683" cy="1542982"/>
            <a:chOff x="785404" y="1743238"/>
            <a:chExt cx="670683" cy="1542982"/>
          </a:xfrm>
        </p:grpSpPr>
        <p:sp>
          <p:nvSpPr>
            <p:cNvPr id="50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47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511" name="Straight Connector 51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4" name="Straight Connector 51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8" name="Straight Connector 51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9" name="Straight Connector 51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0" name="Straight Connector 51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1" name="Straight Connector 52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9" name="Group 449"/>
          <p:cNvGrpSpPr/>
          <p:nvPr/>
        </p:nvGrpSpPr>
        <p:grpSpPr>
          <a:xfrm rot="5400000">
            <a:off x="7089064" y="2599692"/>
            <a:ext cx="670683" cy="1542982"/>
            <a:chOff x="785404" y="1743238"/>
            <a:chExt cx="670683" cy="1542982"/>
          </a:xfrm>
        </p:grpSpPr>
        <p:sp>
          <p:nvSpPr>
            <p:cNvPr id="52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1" name="Group 405"/>
            <p:cNvGrpSpPr/>
            <p:nvPr/>
          </p:nvGrpSpPr>
          <p:grpSpPr>
            <a:xfrm rot="5400000">
              <a:off x="604268" y="2434401"/>
              <a:ext cx="1542982" cy="160687"/>
              <a:chOff x="1809818" y="1385407"/>
              <a:chExt cx="1542982" cy="160687"/>
            </a:xfrm>
          </p:grpSpPr>
          <p:cxnSp>
            <p:nvCxnSpPr>
              <p:cNvPr id="525" name="Straight Connector 52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Straight Connector 52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7" name="Straight Connector 52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8" name="Straight Connector 52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Straight Connector 52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0" name="Straight Connector 52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1" name="Straight Connector 53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2" name="Straight Connector 53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3" name="Straight Connector 53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4" name="Straight Connector 53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5" name="Straight Connector 53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2" name="Group 449"/>
          <p:cNvGrpSpPr/>
          <p:nvPr/>
        </p:nvGrpSpPr>
        <p:grpSpPr>
          <a:xfrm rot="10800000">
            <a:off x="8102622" y="3640791"/>
            <a:ext cx="670683" cy="1542982"/>
            <a:chOff x="785404" y="1743238"/>
            <a:chExt cx="670683" cy="1542982"/>
          </a:xfrm>
        </p:grpSpPr>
        <p:sp>
          <p:nvSpPr>
            <p:cNvPr id="53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3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539" name="Straight Connector 53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0" name="Straight Connector 53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1" name="Straight Connector 54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2" name="Straight Connector 54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3" name="Straight Connector 54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4" name="Straight Connector 54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5" name="Straight Connector 54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6" name="Straight Connector 54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7" name="Straight Connector 54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8" name="Straight Connector 54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9" name="Straight Connector 54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4" name="Group 452"/>
          <p:cNvGrpSpPr/>
          <p:nvPr/>
        </p:nvGrpSpPr>
        <p:grpSpPr>
          <a:xfrm rot="5400000">
            <a:off x="2322744" y="5706821"/>
            <a:ext cx="969184" cy="1542982"/>
            <a:chOff x="2971800" y="1743238"/>
            <a:chExt cx="969184" cy="1542982"/>
          </a:xfrm>
        </p:grpSpPr>
        <p:sp>
          <p:nvSpPr>
            <p:cNvPr id="551" name="Oval 55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2" name="Straight Arrow Connector 55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3" name="Straight Connector 552"/>
            <p:cNvCxnSpPr>
              <a:stCxn id="55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Straight Connector 553"/>
            <p:cNvCxnSpPr>
              <a:stCxn id="55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5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5" name="Group 449"/>
          <p:cNvGrpSpPr/>
          <p:nvPr/>
        </p:nvGrpSpPr>
        <p:grpSpPr>
          <a:xfrm>
            <a:off x="-79521" y="5165828"/>
            <a:ext cx="670683" cy="1542982"/>
            <a:chOff x="785404" y="1743238"/>
            <a:chExt cx="670683" cy="1542982"/>
          </a:xfrm>
        </p:grpSpPr>
        <p:sp>
          <p:nvSpPr>
            <p:cNvPr id="55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559" name="Straight Connector 55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Straight Connector 56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Straight Connector 56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Straight Connector 56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Straight Connector 56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Straight Connector 56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Straight Connector 56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56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56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7" name="Group 449"/>
          <p:cNvGrpSpPr/>
          <p:nvPr/>
        </p:nvGrpSpPr>
        <p:grpSpPr>
          <a:xfrm rot="5400000">
            <a:off x="932170" y="5694003"/>
            <a:ext cx="670683" cy="1542982"/>
            <a:chOff x="785404" y="1743238"/>
            <a:chExt cx="670683" cy="1542982"/>
          </a:xfrm>
        </p:grpSpPr>
        <p:sp>
          <p:nvSpPr>
            <p:cNvPr id="578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580" name="Straight Connector 579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1" name="Straight Connector 580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2" name="Straight Connector 581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Straight Connector 582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4" name="Straight Connector 583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5" name="Straight Connector 584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Straight Connector 585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Straight Connector 588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Straight Connector 58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6" name="Group 449"/>
          <p:cNvGrpSpPr/>
          <p:nvPr/>
        </p:nvGrpSpPr>
        <p:grpSpPr>
          <a:xfrm>
            <a:off x="1463617" y="5177830"/>
            <a:ext cx="670683" cy="1542982"/>
            <a:chOff x="785404" y="1743238"/>
            <a:chExt cx="670683" cy="1542982"/>
          </a:xfrm>
        </p:grpSpPr>
        <p:sp>
          <p:nvSpPr>
            <p:cNvPr id="59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99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594" name="Straight Connector 59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5" name="Straight Connector 59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6" name="Straight Connector 59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7" name="Straight Connector 59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8" name="Straight Connector 59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9" name="Straight Connector 59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0" name="Straight Connector 59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1" name="Straight Connector 60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2" name="Straight Connector 60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3" name="Straight Connector 60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4" name="Straight Connector 60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0" name="Group 452"/>
          <p:cNvGrpSpPr/>
          <p:nvPr/>
        </p:nvGrpSpPr>
        <p:grpSpPr>
          <a:xfrm rot="5400000">
            <a:off x="3858582" y="5706078"/>
            <a:ext cx="969184" cy="1542982"/>
            <a:chOff x="2971800" y="1743238"/>
            <a:chExt cx="969184" cy="1542982"/>
          </a:xfrm>
        </p:grpSpPr>
        <p:sp>
          <p:nvSpPr>
            <p:cNvPr id="606" name="Oval 60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7" name="Straight Arrow Connector 60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8" name="Straight Connector 607"/>
            <p:cNvCxnSpPr>
              <a:stCxn id="60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9" name="Straight Connector 608"/>
            <p:cNvCxnSpPr>
              <a:stCxn id="60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02" name="Group 449"/>
          <p:cNvGrpSpPr/>
          <p:nvPr/>
        </p:nvGrpSpPr>
        <p:grpSpPr>
          <a:xfrm rot="10800000">
            <a:off x="6612691" y="5162692"/>
            <a:ext cx="670683" cy="1542982"/>
            <a:chOff x="785404" y="1743238"/>
            <a:chExt cx="670683" cy="1542982"/>
          </a:xfrm>
        </p:grpSpPr>
        <p:sp>
          <p:nvSpPr>
            <p:cNvPr id="61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08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614" name="Straight Connector 61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6" name="Straight Connector 61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7" name="Straight Connector 61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8" name="Straight Connector 61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9" name="Straight Connector 61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0" name="Straight Connector 61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1" name="Straight Connector 62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2" name="Straight Connector 62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3" name="Straight Connector 62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4" name="Straight Connector 62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0" name="Group 449"/>
          <p:cNvGrpSpPr/>
          <p:nvPr/>
        </p:nvGrpSpPr>
        <p:grpSpPr>
          <a:xfrm rot="5400000">
            <a:off x="5541098" y="5699360"/>
            <a:ext cx="670683" cy="1542982"/>
            <a:chOff x="785404" y="1743238"/>
            <a:chExt cx="670683" cy="1542982"/>
          </a:xfrm>
        </p:grpSpPr>
        <p:sp>
          <p:nvSpPr>
            <p:cNvPr id="62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22" name="Group 405"/>
            <p:cNvGrpSpPr/>
            <p:nvPr/>
          </p:nvGrpSpPr>
          <p:grpSpPr>
            <a:xfrm rot="5400000">
              <a:off x="604270" y="2434403"/>
              <a:ext cx="1542982" cy="160687"/>
              <a:chOff x="1809818" y="1385407"/>
              <a:chExt cx="1542982" cy="160687"/>
            </a:xfrm>
          </p:grpSpPr>
          <p:cxnSp>
            <p:nvCxnSpPr>
              <p:cNvPr id="628" name="Straight Connector 62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9" name="Straight Connector 62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0" name="Straight Connector 62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1" name="Straight Connector 63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2" name="Straight Connector 63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3" name="Straight Connector 63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4" name="Straight Connector 63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5" name="Straight Connector 63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6" name="Straight Connector 63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7" name="Straight Connector 63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8" name="Straight Connector 63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4" name="Group 449"/>
          <p:cNvGrpSpPr/>
          <p:nvPr/>
        </p:nvGrpSpPr>
        <p:grpSpPr>
          <a:xfrm rot="5400000">
            <a:off x="7083521" y="5696093"/>
            <a:ext cx="670700" cy="1542982"/>
            <a:chOff x="785404" y="1743256"/>
            <a:chExt cx="670700" cy="1542982"/>
          </a:xfrm>
        </p:grpSpPr>
        <p:sp>
          <p:nvSpPr>
            <p:cNvPr id="64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36" name="Group 405"/>
            <p:cNvGrpSpPr/>
            <p:nvPr/>
          </p:nvGrpSpPr>
          <p:grpSpPr>
            <a:xfrm rot="5400000">
              <a:off x="604270" y="2434403"/>
              <a:ext cx="1542982" cy="160687"/>
              <a:chOff x="1809818" y="1385407"/>
              <a:chExt cx="1542982" cy="160687"/>
            </a:xfrm>
          </p:grpSpPr>
          <p:cxnSp>
            <p:nvCxnSpPr>
              <p:cNvPr id="642" name="Straight Connector 64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3" name="Straight Connector 64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4" name="Straight Connector 64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5" name="Straight Connector 64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6" name="Straight Connector 64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7" name="Straight Connector 64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8" name="Straight Connector 64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9" name="Straight Connector 64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0" name="Straight Connector 64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1" name="Straight Connector 65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2" name="Straight Connector 65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7" name="Group 525"/>
          <p:cNvGrpSpPr/>
          <p:nvPr/>
        </p:nvGrpSpPr>
        <p:grpSpPr>
          <a:xfrm rot="16200000">
            <a:off x="-202257" y="431618"/>
            <a:ext cx="706952" cy="559236"/>
            <a:chOff x="5620837" y="2038275"/>
            <a:chExt cx="706952" cy="559236"/>
          </a:xfrm>
        </p:grpSpPr>
        <p:cxnSp>
          <p:nvCxnSpPr>
            <p:cNvPr id="654" name="Straight Arrow Connector 653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55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656" name="TextBox 655"/>
          <p:cNvSpPr txBox="1"/>
          <p:nvPr/>
        </p:nvSpPr>
        <p:spPr>
          <a:xfrm>
            <a:off x="3015042" y="-51716"/>
            <a:ext cx="56493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(Monster HW problem: Part 2):Find the </a:t>
            </a:r>
            <a:r>
              <a:rPr lang="en-US" sz="800" dirty="0" err="1" smtClean="0"/>
              <a:t>Thevenin</a:t>
            </a:r>
            <a:r>
              <a:rPr lang="en-US" sz="800" dirty="0" smtClean="0"/>
              <a:t> &amp; Norton equivalent circuit of the circuit below with respect to terminals a and b:</a:t>
            </a:r>
          </a:p>
          <a:p>
            <a:endParaRPr lang="en-US" sz="800" dirty="0"/>
          </a:p>
        </p:txBody>
      </p:sp>
      <p:sp>
        <p:nvSpPr>
          <p:cNvPr id="591" name="Oval 590"/>
          <p:cNvSpPr/>
          <p:nvPr/>
        </p:nvSpPr>
        <p:spPr>
          <a:xfrm>
            <a:off x="8604277" y="48559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8604277" y="199441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TextBox 604"/>
          <p:cNvSpPr txBox="1"/>
          <p:nvPr/>
        </p:nvSpPr>
        <p:spPr>
          <a:xfrm>
            <a:off x="8640908" y="18584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1" name="TextBox 610"/>
          <p:cNvSpPr txBox="1"/>
          <p:nvPr/>
        </p:nvSpPr>
        <p:spPr>
          <a:xfrm>
            <a:off x="8629688" y="220375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13" name="TextBox 612"/>
          <p:cNvSpPr txBox="1"/>
          <p:nvPr/>
        </p:nvSpPr>
        <p:spPr>
          <a:xfrm>
            <a:off x="8521972" y="47998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25" name="TextBox 624"/>
          <p:cNvSpPr txBox="1"/>
          <p:nvPr/>
        </p:nvSpPr>
        <p:spPr>
          <a:xfrm>
            <a:off x="8529367" y="170489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53" name="Straight Connector 652"/>
          <p:cNvCxnSpPr/>
          <p:nvPr/>
        </p:nvCxnSpPr>
        <p:spPr>
          <a:xfrm>
            <a:off x="8183131" y="563609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Connector 656"/>
          <p:cNvCxnSpPr/>
          <p:nvPr/>
        </p:nvCxnSpPr>
        <p:spPr>
          <a:xfrm>
            <a:off x="8149090" y="2078138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49"/>
          <p:cNvGrpSpPr/>
          <p:nvPr/>
        </p:nvGrpSpPr>
        <p:grpSpPr>
          <a:xfrm>
            <a:off x="51184" y="1323903"/>
            <a:ext cx="670683" cy="1542982"/>
            <a:chOff x="785404" y="1743238"/>
            <a:chExt cx="670683" cy="1542982"/>
          </a:xfrm>
        </p:grpSpPr>
        <p:sp>
          <p:nvSpPr>
            <p:cNvPr id="19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" name="Group 405"/>
            <p:cNvGrpSpPr/>
            <p:nvPr/>
          </p:nvGrpSpPr>
          <p:grpSpPr>
            <a:xfrm rot="5400000">
              <a:off x="604252" y="2434385"/>
              <a:ext cx="1542982" cy="160687"/>
              <a:chOff x="1809818" y="1385407"/>
              <a:chExt cx="1542982" cy="160687"/>
            </a:xfrm>
          </p:grpSpPr>
          <p:cxnSp>
            <p:nvCxnSpPr>
              <p:cNvPr id="407" name="Straight Connector 40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Straight Connector 40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Straight Connector 40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2" name="Straight Connector 41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3" name="Straight Connector 41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4" name="Straight Connector 41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7" name="Straight Connector 41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452"/>
          <p:cNvGrpSpPr/>
          <p:nvPr/>
        </p:nvGrpSpPr>
        <p:grpSpPr>
          <a:xfrm rot="10800000">
            <a:off x="3474807" y="1325443"/>
            <a:ext cx="969184" cy="1542982"/>
            <a:chOff x="2971800" y="1743238"/>
            <a:chExt cx="969184" cy="1542982"/>
          </a:xfrm>
        </p:grpSpPr>
        <p:sp>
          <p:nvSpPr>
            <p:cNvPr id="391" name="Oval 390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2" name="Straight Arrow Connector 391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3" name="Straight Connector 392"/>
            <p:cNvCxnSpPr>
              <a:stCxn id="391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Connector 393"/>
            <p:cNvCxnSpPr>
              <a:stCxn id="391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7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5" name="Group 453"/>
          <p:cNvGrpSpPr/>
          <p:nvPr/>
        </p:nvGrpSpPr>
        <p:grpSpPr>
          <a:xfrm>
            <a:off x="1429566" y="1323110"/>
            <a:ext cx="955385" cy="1542983"/>
            <a:chOff x="3810000" y="1743238"/>
            <a:chExt cx="955385" cy="1542983"/>
          </a:xfrm>
        </p:grpSpPr>
        <p:sp>
          <p:nvSpPr>
            <p:cNvPr id="396" name="Rectangle 395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7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98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399" name="Straight Connector 398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454"/>
          <p:cNvGrpSpPr/>
          <p:nvPr/>
        </p:nvGrpSpPr>
        <p:grpSpPr>
          <a:xfrm>
            <a:off x="4476607" y="1321298"/>
            <a:ext cx="995797" cy="1542983"/>
            <a:chOff x="4724400" y="1743238"/>
            <a:chExt cx="995797" cy="1542983"/>
          </a:xfrm>
        </p:grpSpPr>
        <p:sp>
          <p:nvSpPr>
            <p:cNvPr id="402" name="Rectangle 401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3" name="Straight Connector 402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Arrow Connector 404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49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7" name="Group 451"/>
          <p:cNvGrpSpPr/>
          <p:nvPr/>
        </p:nvGrpSpPr>
        <p:grpSpPr>
          <a:xfrm rot="5400000">
            <a:off x="931100" y="309524"/>
            <a:ext cx="994846" cy="1542982"/>
            <a:chOff x="1676400" y="1743238"/>
            <a:chExt cx="994846" cy="1542982"/>
          </a:xfrm>
        </p:grpSpPr>
        <p:grpSp>
          <p:nvGrpSpPr>
            <p:cNvPr id="8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19" name="Oval 418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0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21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22" name="Straight Connector 421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3" name="Straight Connector 422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6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0" name="Group 449"/>
          <p:cNvGrpSpPr/>
          <p:nvPr/>
        </p:nvGrpSpPr>
        <p:grpSpPr>
          <a:xfrm rot="5400000">
            <a:off x="1077490" y="1829393"/>
            <a:ext cx="670683" cy="1542982"/>
            <a:chOff x="785404" y="1743238"/>
            <a:chExt cx="670683" cy="1542982"/>
          </a:xfrm>
        </p:grpSpPr>
        <p:sp>
          <p:nvSpPr>
            <p:cNvPr id="47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1" name="Group 405"/>
            <p:cNvGrpSpPr/>
            <p:nvPr/>
          </p:nvGrpSpPr>
          <p:grpSpPr>
            <a:xfrm rot="5400000">
              <a:off x="604254" y="2434387"/>
              <a:ext cx="1542982" cy="160687"/>
              <a:chOff x="1809818" y="1385407"/>
              <a:chExt cx="1542982" cy="160687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449"/>
          <p:cNvGrpSpPr/>
          <p:nvPr/>
        </p:nvGrpSpPr>
        <p:grpSpPr>
          <a:xfrm rot="5400000">
            <a:off x="4143872" y="305856"/>
            <a:ext cx="670683" cy="1542982"/>
            <a:chOff x="785404" y="1743238"/>
            <a:chExt cx="670683" cy="1542982"/>
          </a:xfrm>
        </p:grpSpPr>
        <p:sp>
          <p:nvSpPr>
            <p:cNvPr id="6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3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 449"/>
          <p:cNvGrpSpPr/>
          <p:nvPr/>
        </p:nvGrpSpPr>
        <p:grpSpPr>
          <a:xfrm rot="5400000">
            <a:off x="2607702" y="1827821"/>
            <a:ext cx="670683" cy="1542982"/>
            <a:chOff x="785404" y="1743238"/>
            <a:chExt cx="670683" cy="1542982"/>
          </a:xfrm>
        </p:grpSpPr>
        <p:sp>
          <p:nvSpPr>
            <p:cNvPr id="89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5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5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91" name="Straight Connector 90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Group 451"/>
          <p:cNvGrpSpPr/>
          <p:nvPr/>
        </p:nvGrpSpPr>
        <p:grpSpPr>
          <a:xfrm rot="5400000">
            <a:off x="3976971" y="1826986"/>
            <a:ext cx="994846" cy="1542982"/>
            <a:chOff x="1676400" y="1743238"/>
            <a:chExt cx="994846" cy="1542982"/>
          </a:xfrm>
        </p:grpSpPr>
        <p:grpSp>
          <p:nvGrpSpPr>
            <p:cNvPr id="1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08" name="Oval 107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06" name="Straight Connector 105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9" name="Group 452"/>
          <p:cNvGrpSpPr/>
          <p:nvPr/>
        </p:nvGrpSpPr>
        <p:grpSpPr>
          <a:xfrm rot="5400000">
            <a:off x="2471220" y="322355"/>
            <a:ext cx="969184" cy="1542982"/>
            <a:chOff x="2971800" y="1743238"/>
            <a:chExt cx="969184" cy="1542982"/>
          </a:xfrm>
        </p:grpSpPr>
        <p:sp>
          <p:nvSpPr>
            <p:cNvPr id="112" name="Oval 111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112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112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0" name="Group 449"/>
          <p:cNvGrpSpPr/>
          <p:nvPr/>
        </p:nvGrpSpPr>
        <p:grpSpPr>
          <a:xfrm rot="5400000">
            <a:off x="5701824" y="308823"/>
            <a:ext cx="670683" cy="1542982"/>
            <a:chOff x="785404" y="1743238"/>
            <a:chExt cx="670683" cy="1542982"/>
          </a:xfrm>
        </p:grpSpPr>
        <p:sp>
          <p:nvSpPr>
            <p:cNvPr id="118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1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451"/>
          <p:cNvGrpSpPr/>
          <p:nvPr/>
        </p:nvGrpSpPr>
        <p:grpSpPr>
          <a:xfrm rot="5400000">
            <a:off x="5546201" y="1826941"/>
            <a:ext cx="994846" cy="1542982"/>
            <a:chOff x="1676400" y="1743238"/>
            <a:chExt cx="994846" cy="1542982"/>
          </a:xfrm>
        </p:grpSpPr>
        <p:grpSp>
          <p:nvGrpSpPr>
            <p:cNvPr id="23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24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242" name="Oval 24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4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0" name="Straight Connector 23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5" name="Group 449"/>
          <p:cNvGrpSpPr/>
          <p:nvPr/>
        </p:nvGrpSpPr>
        <p:grpSpPr>
          <a:xfrm rot="10800000">
            <a:off x="6744518" y="1320281"/>
            <a:ext cx="670683" cy="1542982"/>
            <a:chOff x="785404" y="1743238"/>
            <a:chExt cx="670683" cy="1542982"/>
          </a:xfrm>
        </p:grpSpPr>
        <p:sp>
          <p:nvSpPr>
            <p:cNvPr id="321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6" name="Group 405"/>
            <p:cNvGrpSpPr/>
            <p:nvPr/>
          </p:nvGrpSpPr>
          <p:grpSpPr>
            <a:xfrm rot="5400000">
              <a:off x="604264" y="2434397"/>
              <a:ext cx="1542982" cy="160687"/>
              <a:chOff x="1809818" y="1385407"/>
              <a:chExt cx="1542982" cy="160687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449"/>
          <p:cNvGrpSpPr/>
          <p:nvPr/>
        </p:nvGrpSpPr>
        <p:grpSpPr>
          <a:xfrm rot="5400000">
            <a:off x="7217977" y="307687"/>
            <a:ext cx="670683" cy="1542982"/>
            <a:chOff x="785404" y="1743238"/>
            <a:chExt cx="670683" cy="1542982"/>
          </a:xfrm>
        </p:grpSpPr>
        <p:sp>
          <p:nvSpPr>
            <p:cNvPr id="452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8" name="Group 405"/>
            <p:cNvGrpSpPr/>
            <p:nvPr/>
          </p:nvGrpSpPr>
          <p:grpSpPr>
            <a:xfrm rot="5400000">
              <a:off x="604260" y="2434393"/>
              <a:ext cx="1542982" cy="160687"/>
              <a:chOff x="1809818" y="1385407"/>
              <a:chExt cx="1542982" cy="160687"/>
            </a:xfrm>
          </p:grpSpPr>
          <p:cxnSp>
            <p:nvCxnSpPr>
              <p:cNvPr id="454" name="Straight Connector 453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5" name="Straight Connector 454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0" name="Straight Connector 459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Straight Connector 460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 449"/>
          <p:cNvGrpSpPr/>
          <p:nvPr/>
        </p:nvGrpSpPr>
        <p:grpSpPr>
          <a:xfrm rot="10800000">
            <a:off x="8232095" y="1319145"/>
            <a:ext cx="670683" cy="1542982"/>
            <a:chOff x="785404" y="1743238"/>
            <a:chExt cx="670683" cy="1542982"/>
          </a:xfrm>
        </p:grpSpPr>
        <p:sp>
          <p:nvSpPr>
            <p:cNvPr id="46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7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30" name="Group 405"/>
            <p:cNvGrpSpPr/>
            <p:nvPr/>
          </p:nvGrpSpPr>
          <p:grpSpPr>
            <a:xfrm rot="5400000">
              <a:off x="604266" y="2434399"/>
              <a:ext cx="1542982" cy="160687"/>
              <a:chOff x="1809818" y="1385407"/>
              <a:chExt cx="1542982" cy="160687"/>
            </a:xfrm>
          </p:grpSpPr>
          <p:cxnSp>
            <p:nvCxnSpPr>
              <p:cNvPr id="468" name="Straight Connector 46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9" name="Straight Connector 46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Straight Connector 46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1" name="Straight Connector 47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Straight Connector 47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3" name="Straight Connector 47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4" name="Straight Connector 47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Straight Connector 47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Straight Connector 47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47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47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Group 451"/>
          <p:cNvGrpSpPr/>
          <p:nvPr/>
        </p:nvGrpSpPr>
        <p:grpSpPr>
          <a:xfrm rot="5400000">
            <a:off x="7049088" y="1826896"/>
            <a:ext cx="994846" cy="1542982"/>
            <a:chOff x="1676400" y="1743238"/>
            <a:chExt cx="994846" cy="1542982"/>
          </a:xfrm>
        </p:grpSpPr>
        <p:grpSp>
          <p:nvGrpSpPr>
            <p:cNvPr id="32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33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485" name="Oval 484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6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487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483" name="Straight Connector 482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Straight Connector 483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1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34" name="Group 525"/>
          <p:cNvGrpSpPr/>
          <p:nvPr/>
        </p:nvGrpSpPr>
        <p:grpSpPr>
          <a:xfrm rot="16200000">
            <a:off x="-71263" y="1206665"/>
            <a:ext cx="706952" cy="559236"/>
            <a:chOff x="5620837" y="2038275"/>
            <a:chExt cx="706952" cy="559236"/>
          </a:xfrm>
        </p:grpSpPr>
        <p:cxnSp>
          <p:nvCxnSpPr>
            <p:cNvPr id="654" name="Straight Arrow Connector 653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55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591" name="Oval 590"/>
          <p:cNvSpPr/>
          <p:nvPr/>
        </p:nvSpPr>
        <p:spPr>
          <a:xfrm>
            <a:off x="8735271" y="12606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/>
        </p:nvSpPr>
        <p:spPr>
          <a:xfrm>
            <a:off x="8735271" y="276945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TextBox 604"/>
          <p:cNvSpPr txBox="1"/>
          <p:nvPr/>
        </p:nvSpPr>
        <p:spPr>
          <a:xfrm>
            <a:off x="8771902" y="96088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3" name="TextBox 612"/>
          <p:cNvSpPr txBox="1"/>
          <p:nvPr/>
        </p:nvSpPr>
        <p:spPr>
          <a:xfrm>
            <a:off x="8652966" y="1255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25" name="TextBox 624"/>
          <p:cNvSpPr txBox="1"/>
          <p:nvPr/>
        </p:nvSpPr>
        <p:spPr>
          <a:xfrm>
            <a:off x="8660361" y="247993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653" name="Straight Connector 652"/>
          <p:cNvCxnSpPr/>
          <p:nvPr/>
        </p:nvCxnSpPr>
        <p:spPr>
          <a:xfrm>
            <a:off x="8314125" y="1338656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Connector 656"/>
          <p:cNvCxnSpPr/>
          <p:nvPr/>
        </p:nvCxnSpPr>
        <p:spPr>
          <a:xfrm>
            <a:off x="8280084" y="2853185"/>
            <a:ext cx="44655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7" name="TextBox 626"/>
          <p:cNvSpPr txBox="1"/>
          <p:nvPr/>
        </p:nvSpPr>
        <p:spPr>
          <a:xfrm>
            <a:off x="-13709" y="451597"/>
            <a:ext cx="378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the </a:t>
            </a:r>
            <a:r>
              <a:rPr lang="en-US" sz="1200" dirty="0" err="1" smtClean="0"/>
              <a:t>Thevenin</a:t>
            </a:r>
            <a:r>
              <a:rPr lang="en-US" sz="1200" dirty="0" smtClean="0"/>
              <a:t> &amp; Norton equivalent circuit of the circuit below with respect to terminals a and b:</a:t>
            </a:r>
            <a:endParaRPr lang="en-US" sz="1200" dirty="0"/>
          </a:p>
        </p:txBody>
      </p:sp>
      <p:sp>
        <p:nvSpPr>
          <p:cNvPr id="187" name="Title 186"/>
          <p:cNvSpPr>
            <a:spLocks noGrp="1"/>
          </p:cNvSpPr>
          <p:nvPr>
            <p:ph type="title"/>
          </p:nvPr>
        </p:nvSpPr>
        <p:spPr>
          <a:xfrm>
            <a:off x="2449474" y="-94020"/>
            <a:ext cx="5063577" cy="70327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“Baby” monster problem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Source/load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 rot="16200000">
            <a:off x="1523007" y="63607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5593855" y="1518259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5627863" y="18770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018752" y="59280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5" name="Group 28"/>
          <p:cNvGrpSpPr/>
          <p:nvPr/>
        </p:nvGrpSpPr>
        <p:grpSpPr>
          <a:xfrm>
            <a:off x="649954" y="1343484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 rot="10800000">
            <a:off x="889742" y="323344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76200" y="142403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13280" y="129006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1" y="316778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172200" y="787227"/>
          <a:ext cx="2209800" cy="6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6" name="Equation" r:id="rId3" imgW="1587240" imgH="431640" progId="Equation.3">
                  <p:embed/>
                </p:oleObj>
              </mc:Choice>
              <mc:Fallback>
                <p:oleObj name="Equation" r:id="rId3" imgW="1587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787227"/>
                        <a:ext cx="2209800" cy="60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0800000">
            <a:off x="4125718" y="326072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000597" y="31981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5490242" y="3076765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4125362" y="1325690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000241" y="1263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490064" y="1509648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Left Brace 67"/>
          <p:cNvSpPr/>
          <p:nvPr/>
        </p:nvSpPr>
        <p:spPr>
          <a:xfrm rot="16200000">
            <a:off x="1550403" y="2691734"/>
            <a:ext cx="435639" cy="22365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49954" y="4191000"/>
            <a:ext cx="2053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:</a:t>
            </a:r>
          </a:p>
          <a:p>
            <a:r>
              <a:rPr lang="en-US" i="1" u="sng" dirty="0" smtClean="0"/>
              <a:t>Any</a:t>
            </a:r>
            <a:r>
              <a:rPr lang="en-US" dirty="0" smtClean="0"/>
              <a:t> circuit can be </a:t>
            </a:r>
          </a:p>
          <a:p>
            <a:r>
              <a:rPr lang="en-US" dirty="0" smtClean="0"/>
              <a:t>represented by this </a:t>
            </a:r>
          </a:p>
          <a:p>
            <a:r>
              <a:rPr lang="en-US" dirty="0" smtClean="0"/>
              <a:t>equivalent circuit.</a:t>
            </a:r>
            <a:endParaRPr lang="en-US" dirty="0"/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/>
        </p:nvGraphicFramePr>
        <p:xfrm>
          <a:off x="3693628" y="4027821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7" name="Equation" r:id="rId5" imgW="901440" imgH="228600" progId="Equation.3">
                  <p:embed/>
                </p:oleObj>
              </mc:Choice>
              <mc:Fallback>
                <p:oleObj name="Equation" r:id="rId5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4027821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693628" y="5150029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8" name="Equation" r:id="rId7" imgW="901440" imgH="228600" progId="Equation.3">
                  <p:embed/>
                </p:oleObj>
              </mc:Choice>
              <mc:Fallback>
                <p:oleObj name="Equation" r:id="rId7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5150029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3693628" y="365848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97555" y="4780697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948929" y="6172200"/>
            <a:ext cx="372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say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load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i="1" dirty="0" smtClean="0">
                <a:solidFill>
                  <a:srgbClr val="FF0000"/>
                </a:solidFill>
              </a:rPr>
              <a:t>loads down</a:t>
            </a:r>
            <a:r>
              <a:rPr lang="en-US" dirty="0" smtClean="0">
                <a:solidFill>
                  <a:srgbClr val="FF0000"/>
                </a:solidFill>
              </a:rPr>
              <a:t>” the source.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00800" y="309494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Source/load</a:t>
            </a:r>
            <a:endParaRPr lang="en-US" dirty="0"/>
          </a:p>
        </p:txBody>
      </p:sp>
      <p:grpSp>
        <p:nvGrpSpPr>
          <p:cNvPr id="3" name="Group 39"/>
          <p:cNvGrpSpPr/>
          <p:nvPr/>
        </p:nvGrpSpPr>
        <p:grpSpPr>
          <a:xfrm rot="16200000">
            <a:off x="1523007" y="636078"/>
            <a:ext cx="160687" cy="1414811"/>
            <a:chOff x="4491655" y="3124200"/>
            <a:chExt cx="160687" cy="1414811"/>
          </a:xfrm>
        </p:grpSpPr>
        <p:grpSp>
          <p:nvGrpSpPr>
            <p:cNvPr id="4" name="Group 52"/>
            <p:cNvGrpSpPr/>
            <p:nvPr/>
          </p:nvGrpSpPr>
          <p:grpSpPr>
            <a:xfrm rot="5400000">
              <a:off x="4169401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54"/>
          <p:cNvGrpSpPr/>
          <p:nvPr/>
        </p:nvGrpSpPr>
        <p:grpSpPr>
          <a:xfrm>
            <a:off x="5593855" y="1518259"/>
            <a:ext cx="160687" cy="1414811"/>
            <a:chOff x="4491655" y="3124200"/>
            <a:chExt cx="160687" cy="1414811"/>
          </a:xfrm>
        </p:grpSpPr>
        <p:grpSp>
          <p:nvGrpSpPr>
            <p:cNvPr id="19" name="Group 52"/>
            <p:cNvGrpSpPr/>
            <p:nvPr/>
          </p:nvGrpSpPr>
          <p:grpSpPr>
            <a:xfrm rot="5400000">
              <a:off x="4169403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itle 1"/>
          <p:cNvSpPr txBox="1">
            <a:spLocks/>
          </p:cNvSpPr>
          <p:nvPr/>
        </p:nvSpPr>
        <p:spPr>
          <a:xfrm>
            <a:off x="5627863" y="187706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load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1018752" y="59280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5" name="Group 28"/>
          <p:cNvGrpSpPr/>
          <p:nvPr/>
        </p:nvGrpSpPr>
        <p:grpSpPr>
          <a:xfrm>
            <a:off x="649954" y="1343484"/>
            <a:ext cx="485775" cy="1889957"/>
            <a:chOff x="1576218" y="1143005"/>
            <a:chExt cx="485775" cy="1889957"/>
          </a:xfrm>
        </p:grpSpPr>
        <p:sp>
          <p:nvSpPr>
            <p:cNvPr id="44" name="Oval 43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6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Connector 54"/>
          <p:cNvCxnSpPr/>
          <p:nvPr/>
        </p:nvCxnSpPr>
        <p:spPr>
          <a:xfrm rot="10800000">
            <a:off x="889742" y="323344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itle 1"/>
          <p:cNvSpPr txBox="1">
            <a:spLocks/>
          </p:cNvSpPr>
          <p:nvPr/>
        </p:nvSpPr>
        <p:spPr>
          <a:xfrm>
            <a:off x="-76200" y="142403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313280" y="129006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2438401" y="316778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172200" y="787227"/>
          <a:ext cx="2209800" cy="60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0" name="Equation" r:id="rId4" imgW="1587240" imgH="431640" progId="Equation.3">
                  <p:embed/>
                </p:oleObj>
              </mc:Choice>
              <mc:Fallback>
                <p:oleObj name="Equation" r:id="rId4" imgW="15872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787227"/>
                        <a:ext cx="2209800" cy="60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0800000">
            <a:off x="4125718" y="3260721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4000597" y="31981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 rot="5400000" flipH="1" flipV="1">
            <a:off x="5490242" y="3076765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>
            <a:off x="4125362" y="1325690"/>
            <a:ext cx="15486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000241" y="126313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 rot="5400000" flipH="1" flipV="1">
            <a:off x="5490064" y="1509648"/>
            <a:ext cx="3679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Left Brace 67"/>
          <p:cNvSpPr/>
          <p:nvPr/>
        </p:nvSpPr>
        <p:spPr>
          <a:xfrm rot="16200000">
            <a:off x="1550403" y="2691734"/>
            <a:ext cx="435639" cy="223653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49954" y="4191000"/>
            <a:ext cx="20531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Thevenin</a:t>
            </a:r>
            <a:r>
              <a:rPr lang="en-US" dirty="0" smtClean="0"/>
              <a:t> </a:t>
            </a:r>
            <a:r>
              <a:rPr lang="en-US" dirty="0" err="1" smtClean="0"/>
              <a:t>Thm</a:t>
            </a:r>
            <a:r>
              <a:rPr lang="en-US" dirty="0" smtClean="0"/>
              <a:t>:</a:t>
            </a:r>
          </a:p>
          <a:p>
            <a:r>
              <a:rPr lang="en-US" i="1" u="sng" dirty="0" smtClean="0"/>
              <a:t>Any</a:t>
            </a:r>
            <a:r>
              <a:rPr lang="en-US" dirty="0" smtClean="0"/>
              <a:t> circuit can be </a:t>
            </a:r>
          </a:p>
          <a:p>
            <a:r>
              <a:rPr lang="en-US" dirty="0" smtClean="0"/>
              <a:t>represented by this </a:t>
            </a:r>
          </a:p>
          <a:p>
            <a:r>
              <a:rPr lang="en-US" dirty="0" smtClean="0"/>
              <a:t>equivalent circuit.</a:t>
            </a:r>
            <a:endParaRPr lang="en-US" dirty="0"/>
          </a:p>
        </p:txBody>
      </p:sp>
      <p:graphicFrame>
        <p:nvGraphicFramePr>
          <p:cNvPr id="69635" name="Object 2"/>
          <p:cNvGraphicFramePr>
            <a:graphicFrameLocks noChangeAspect="1"/>
          </p:cNvGraphicFramePr>
          <p:nvPr/>
        </p:nvGraphicFramePr>
        <p:xfrm>
          <a:off x="3693628" y="4027821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1" name="Equation" r:id="rId6" imgW="901440" imgH="228600" progId="Equation.3">
                  <p:embed/>
                </p:oleObj>
              </mc:Choice>
              <mc:Fallback>
                <p:oleObj name="Equation" r:id="rId6" imgW="9014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4027821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2"/>
          <p:cNvGraphicFramePr>
            <a:graphicFrameLocks noChangeAspect="1"/>
          </p:cNvGraphicFramePr>
          <p:nvPr/>
        </p:nvGraphicFramePr>
        <p:xfrm>
          <a:off x="3693628" y="5150029"/>
          <a:ext cx="19002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2" name="Equation" r:id="rId8" imgW="901440" imgH="228600" progId="Equation.3">
                  <p:embed/>
                </p:oleObj>
              </mc:Choice>
              <mc:Fallback>
                <p:oleObj name="Equation" r:id="rId8" imgW="9014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28" y="5150029"/>
                        <a:ext cx="19002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3693628" y="3658489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1: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3697555" y="4780697"/>
            <a:ext cx="856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Case 2: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3948929" y="6172200"/>
            <a:ext cx="372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say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baseline="-25000" dirty="0" err="1" smtClean="0">
                <a:solidFill>
                  <a:srgbClr val="FF0000"/>
                </a:solidFill>
              </a:rPr>
              <a:t>load</a:t>
            </a:r>
            <a:r>
              <a:rPr lang="en-US" dirty="0" smtClean="0">
                <a:solidFill>
                  <a:srgbClr val="FF0000"/>
                </a:solidFill>
              </a:rPr>
              <a:t> “</a:t>
            </a:r>
            <a:r>
              <a:rPr lang="en-US" i="1" dirty="0" smtClean="0">
                <a:solidFill>
                  <a:srgbClr val="FF0000"/>
                </a:solidFill>
              </a:rPr>
              <a:t>loads down</a:t>
            </a:r>
            <a:r>
              <a:rPr lang="en-US" dirty="0" smtClean="0">
                <a:solidFill>
                  <a:srgbClr val="FF0000"/>
                </a:solidFill>
              </a:rPr>
              <a:t>” the source.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400800" y="309494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Derivation:</a:t>
            </a:r>
            <a:endParaRPr lang="en-US" sz="12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grpSp>
        <p:nvGrpSpPr>
          <p:cNvPr id="4" name="Group 449"/>
          <p:cNvGrpSpPr/>
          <p:nvPr/>
        </p:nvGrpSpPr>
        <p:grpSpPr>
          <a:xfrm rot="5400000">
            <a:off x="1664649" y="706852"/>
            <a:ext cx="670686" cy="1542982"/>
            <a:chOff x="785404" y="1743242"/>
            <a:chExt cx="670686" cy="1542982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7" name="Straight Connector 6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Group 439"/>
          <p:cNvGrpSpPr/>
          <p:nvPr/>
        </p:nvGrpSpPr>
        <p:grpSpPr>
          <a:xfrm>
            <a:off x="985617" y="1832235"/>
            <a:ext cx="485775" cy="565091"/>
            <a:chOff x="3259914" y="2192942"/>
            <a:chExt cx="485775" cy="565091"/>
          </a:xfrm>
        </p:grpSpPr>
        <p:sp>
          <p:nvSpPr>
            <p:cNvPr id="19" name="Oval 18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22" name="Straight Connector 21"/>
          <p:cNvCxnSpPr/>
          <p:nvPr/>
        </p:nvCxnSpPr>
        <p:spPr>
          <a:xfrm rot="5400000" flipH="1" flipV="1">
            <a:off x="1110587" y="2477832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1168920" y="1811446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itle 1"/>
          <p:cNvSpPr txBox="1">
            <a:spLocks/>
          </p:cNvSpPr>
          <p:nvPr/>
        </p:nvSpPr>
        <p:spPr>
          <a:xfrm rot="16200000">
            <a:off x="267551" y="175588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231610" y="2616108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758153" y="1676396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758153" y="2530411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794784" y="137664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75848" y="16936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83243" y="224089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3555291" y="186235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3555292" y="1745974"/>
            <a:ext cx="160687" cy="864249"/>
            <a:chOff x="4882261" y="4779967"/>
            <a:chExt cx="160687" cy="864249"/>
          </a:xfrm>
        </p:grpSpPr>
        <p:cxnSp>
          <p:nvCxnSpPr>
            <p:cNvPr id="32" name="Straight Connector 31"/>
            <p:cNvCxnSpPr/>
            <p:nvPr/>
          </p:nvCxnSpPr>
          <p:spPr>
            <a:xfrm rot="10800000" flipH="1" flipV="1">
              <a:off x="4882261" y="5014293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H="1" flipV="1">
              <a:off x="4962427" y="4893511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4882261" y="4933772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 flipH="1" flipV="1">
              <a:off x="4882261" y="5175335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4882261" y="5094814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 flipV="1">
              <a:off x="4909160" y="5590949"/>
              <a:ext cx="10653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 flipH="1" flipV="1">
              <a:off x="4882261" y="5336377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4882261" y="5255856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4882617" y="5416898"/>
              <a:ext cx="160331" cy="805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 flipH="1" flipV="1">
              <a:off x="4882617" y="5497419"/>
              <a:ext cx="80521" cy="402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 flipH="1" flipV="1">
              <a:off x="4905655" y="4836739"/>
              <a:ext cx="11354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1" name="Straight Connector 50"/>
          <p:cNvCxnSpPr/>
          <p:nvPr/>
        </p:nvCxnSpPr>
        <p:spPr>
          <a:xfrm rot="10800000">
            <a:off x="2938441" y="1733168"/>
            <a:ext cx="6977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10800000">
            <a:off x="2937730" y="2635561"/>
            <a:ext cx="6977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3378994" y="1980300"/>
            <a:ext cx="535781" cy="4026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900613" y="1376643"/>
            <a:ext cx="3975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Arrow means R</a:t>
            </a:r>
            <a:r>
              <a:rPr lang="en-US" baseline="-25000" dirty="0" smtClean="0"/>
              <a:t>L</a:t>
            </a:r>
            <a:r>
              <a:rPr lang="en-US" dirty="0" smtClean="0"/>
              <a:t> variable (e.g. by a knob)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26678" y="2958584"/>
            <a:ext cx="2744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Power delivered to load = 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Capacitors</a:t>
            </a:r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1504950" y="1276349"/>
            <a:ext cx="457201" cy="1914526"/>
            <a:chOff x="1495425" y="1276349"/>
            <a:chExt cx="457201" cy="1914526"/>
          </a:xfrm>
        </p:grpSpPr>
        <p:grpSp>
          <p:nvGrpSpPr>
            <p:cNvPr id="57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2" name="Group 61"/>
          <p:cNvGrpSpPr/>
          <p:nvPr/>
        </p:nvGrpSpPr>
        <p:grpSpPr>
          <a:xfrm>
            <a:off x="2105026" y="1143000"/>
            <a:ext cx="457201" cy="1914526"/>
            <a:chOff x="1495425" y="1276349"/>
            <a:chExt cx="457201" cy="1914526"/>
          </a:xfrm>
        </p:grpSpPr>
        <p:grpSp>
          <p:nvGrpSpPr>
            <p:cNvPr id="63" name="Group 56"/>
            <p:cNvGrpSpPr/>
            <p:nvPr/>
          </p:nvGrpSpPr>
          <p:grpSpPr>
            <a:xfrm>
              <a:off x="1495425" y="1276349"/>
              <a:ext cx="457200" cy="1914525"/>
              <a:chOff x="1495425" y="1276349"/>
              <a:chExt cx="457200" cy="1914525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57"/>
            <p:cNvGrpSpPr/>
            <p:nvPr/>
          </p:nvGrpSpPr>
          <p:grpSpPr>
            <a:xfrm rot="10800000">
              <a:off x="1495426" y="1276350"/>
              <a:ext cx="457200" cy="1914525"/>
              <a:chOff x="1495425" y="1276349"/>
              <a:chExt cx="457200" cy="1914525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5400000">
                <a:off x="766763" y="2462212"/>
                <a:ext cx="145732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 flipH="1" flipV="1">
                <a:off x="1495425" y="1276349"/>
                <a:ext cx="4572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/>
          <p:cNvGrpSpPr/>
          <p:nvPr/>
        </p:nvGrpSpPr>
        <p:grpSpPr>
          <a:xfrm rot="16200000">
            <a:off x="1830375" y="3512252"/>
            <a:ext cx="485775" cy="1488125"/>
            <a:chOff x="5172949" y="2484911"/>
            <a:chExt cx="485775" cy="1488125"/>
          </a:xfrm>
        </p:grpSpPr>
        <p:sp>
          <p:nvSpPr>
            <p:cNvPr id="71" name="Oval 70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Freeform 79"/>
          <p:cNvSpPr/>
          <p:nvPr/>
        </p:nvSpPr>
        <p:spPr>
          <a:xfrm>
            <a:off x="650081" y="2328863"/>
            <a:ext cx="864394" cy="192881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 80"/>
          <p:cNvSpPr/>
          <p:nvPr/>
        </p:nvSpPr>
        <p:spPr>
          <a:xfrm flipH="1">
            <a:off x="2573558" y="2093119"/>
            <a:ext cx="864394" cy="2158152"/>
          </a:xfrm>
          <a:custGeom>
            <a:avLst/>
            <a:gdLst>
              <a:gd name="connsiteX0" fmla="*/ 692944 w 864394"/>
              <a:gd name="connsiteY0" fmla="*/ 1928812 h 1928812"/>
              <a:gd name="connsiteX1" fmla="*/ 221457 w 864394"/>
              <a:gd name="connsiteY1" fmla="*/ 1757362 h 1928812"/>
              <a:gd name="connsiteX2" fmla="*/ 7144 w 864394"/>
              <a:gd name="connsiteY2" fmla="*/ 964406 h 1928812"/>
              <a:gd name="connsiteX3" fmla="*/ 178594 w 864394"/>
              <a:gd name="connsiteY3" fmla="*/ 214312 h 1928812"/>
              <a:gd name="connsiteX4" fmla="*/ 864394 w 864394"/>
              <a:gd name="connsiteY4" fmla="*/ 0 h 192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4394" h="1928812">
                <a:moveTo>
                  <a:pt x="692944" y="1928812"/>
                </a:moveTo>
                <a:cubicBezTo>
                  <a:pt x="514350" y="1923454"/>
                  <a:pt x="335757" y="1918096"/>
                  <a:pt x="221457" y="1757362"/>
                </a:cubicBezTo>
                <a:cubicBezTo>
                  <a:pt x="107157" y="1596628"/>
                  <a:pt x="14288" y="1221581"/>
                  <a:pt x="7144" y="964406"/>
                </a:cubicBezTo>
                <a:cubicBezTo>
                  <a:pt x="0" y="707231"/>
                  <a:pt x="35719" y="375046"/>
                  <a:pt x="178594" y="214312"/>
                </a:cubicBezTo>
                <a:cubicBezTo>
                  <a:pt x="321469" y="53578"/>
                  <a:pt x="592931" y="26789"/>
                  <a:pt x="864394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549120" y="139820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+q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3" name="Title 1"/>
          <p:cNvSpPr txBox="1">
            <a:spLocks/>
          </p:cNvSpPr>
          <p:nvPr/>
        </p:nvSpPr>
        <p:spPr>
          <a:xfrm>
            <a:off x="2349279" y="142243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-q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1504951" y="437594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67266" name="Object 2"/>
          <p:cNvGraphicFramePr>
            <a:graphicFrameLocks noChangeAspect="1"/>
          </p:cNvGraphicFramePr>
          <p:nvPr/>
        </p:nvGraphicFramePr>
        <p:xfrm>
          <a:off x="4645027" y="929980"/>
          <a:ext cx="1584702" cy="652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0" name="Equation" r:id="rId3" imgW="495000" imgH="203040" progId="Equation.3">
                  <p:embed/>
                </p:oleObj>
              </mc:Choice>
              <mc:Fallback>
                <p:oleObj name="Equation" r:id="rId3" imgW="495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7" y="929980"/>
                        <a:ext cx="1584702" cy="6522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811713" y="1582211"/>
          <a:ext cx="1321751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1"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582211"/>
                        <a:ext cx="1321751" cy="1082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Rectangle 85"/>
          <p:cNvSpPr/>
          <p:nvPr/>
        </p:nvSpPr>
        <p:spPr>
          <a:xfrm>
            <a:off x="4073127" y="2664886"/>
            <a:ext cx="3392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Farads[F] = Coulombs/Volt [C]/[V]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6546252" y="1745724"/>
            <a:ext cx="19429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d=plate separation</a:t>
            </a:r>
          </a:p>
        </p:txBody>
      </p:sp>
      <p:graphicFrame>
        <p:nvGraphicFramePr>
          <p:cNvPr id="88" name="Object 2"/>
          <p:cNvGraphicFramePr>
            <a:graphicFrameLocks noChangeAspect="1"/>
          </p:cNvGraphicFramePr>
          <p:nvPr/>
        </p:nvGraphicFramePr>
        <p:xfrm>
          <a:off x="4004469" y="3190348"/>
          <a:ext cx="36179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2" name="Equation" r:id="rId7" imgW="1320480" imgH="241200" progId="Equation.3">
                  <p:embed/>
                </p:oleObj>
              </mc:Choice>
              <mc:Fallback>
                <p:oleObj name="Equation" r:id="rId7" imgW="1320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4469" y="3190348"/>
                        <a:ext cx="3617912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2"/>
          <p:cNvGraphicFramePr>
            <a:graphicFrameLocks noChangeAspect="1"/>
          </p:cNvGraphicFramePr>
          <p:nvPr/>
        </p:nvGraphicFramePr>
        <p:xfrm>
          <a:off x="3915569" y="3895198"/>
          <a:ext cx="1320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3" name="Equation" r:id="rId9" imgW="482400" imgH="228600" progId="Equation.3">
                  <p:embed/>
                </p:oleObj>
              </mc:Choice>
              <mc:Fallback>
                <p:oleObj name="Equation" r:id="rId9" imgW="4824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5569" y="3895198"/>
                        <a:ext cx="13208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2"/>
          <p:cNvGraphicFramePr>
            <a:graphicFrameLocks noChangeAspect="1"/>
          </p:cNvGraphicFramePr>
          <p:nvPr/>
        </p:nvGraphicFramePr>
        <p:xfrm>
          <a:off x="3836761" y="4893180"/>
          <a:ext cx="897400" cy="332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4" name="Equation" r:id="rId11" imgW="482400" imgH="177480" progId="Equation.3">
                  <p:embed/>
                </p:oleObj>
              </mc:Choice>
              <mc:Fallback>
                <p:oleObj name="Equation" r:id="rId11" imgW="48240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6761" y="4893180"/>
                        <a:ext cx="897400" cy="3322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3898295" y="4523848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Dielectric constant: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734161" y="4893180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graphicFrame>
        <p:nvGraphicFramePr>
          <p:cNvPr id="93" name="Object 2"/>
          <p:cNvGraphicFramePr>
            <a:graphicFrameLocks noChangeAspect="1"/>
          </p:cNvGraphicFramePr>
          <p:nvPr/>
        </p:nvGraphicFramePr>
        <p:xfrm>
          <a:off x="3932902" y="5366811"/>
          <a:ext cx="82550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5" name="Equation" r:id="rId13" imgW="444240" imgH="177480" progId="Equation.3">
                  <p:embed/>
                </p:oleObj>
              </mc:Choice>
              <mc:Fallback>
                <p:oleObj name="Equation" r:id="rId13" imgW="44424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2902" y="5366811"/>
                        <a:ext cx="825500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4734161" y="5367604"/>
            <a:ext cx="2133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HfO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4073127" y="4338904"/>
            <a:ext cx="502842" cy="184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10800000" flipH="1" flipV="1">
            <a:off x="6486214" y="5127029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10800000" flipH="1" flipV="1">
            <a:off x="7207321" y="5123925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itle 1"/>
          <p:cNvSpPr txBox="1">
            <a:spLocks/>
          </p:cNvSpPr>
          <p:nvPr/>
        </p:nvSpPr>
        <p:spPr>
          <a:xfrm>
            <a:off x="6570105" y="436401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20" name="Group 525"/>
          <p:cNvGrpSpPr/>
          <p:nvPr/>
        </p:nvGrpSpPr>
        <p:grpSpPr>
          <a:xfrm>
            <a:off x="6229729" y="4445062"/>
            <a:ext cx="706952" cy="559236"/>
            <a:chOff x="5620837" y="2038275"/>
            <a:chExt cx="706952" cy="559236"/>
          </a:xfrm>
        </p:grpSpPr>
        <p:cxnSp>
          <p:nvCxnSpPr>
            <p:cNvPr id="121" name="Straight Arrow Connector 120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22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31" name="Straight Connector 130"/>
          <p:cNvCxnSpPr/>
          <p:nvPr/>
        </p:nvCxnSpPr>
        <p:spPr>
          <a:xfrm rot="16200000" flipH="1" flipV="1">
            <a:off x="68106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rot="16200000" flipH="1" flipV="1">
            <a:off x="6963071" y="5138463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6636599" y="53273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338445" y="5327341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5" name="Title 1"/>
          <p:cNvSpPr txBox="1">
            <a:spLocks/>
          </p:cNvSpPr>
          <p:nvPr/>
        </p:nvSpPr>
        <p:spPr>
          <a:xfrm>
            <a:off x="6759092" y="542056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“High-K Dielectric”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78657" y="149840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http://www.intel.com/technology/45nm/hafnium.htm?iid=tech_45nm+body_animation_hafnium</a:t>
            </a:r>
            <a:endParaRPr lang="en-US" dirty="0"/>
          </a:p>
        </p:txBody>
      </p:sp>
      <p:pic>
        <p:nvPicPr>
          <p:cNvPr id="268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421731"/>
            <a:ext cx="4057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8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29150" y="2421731"/>
            <a:ext cx="40576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Thevinin</a:t>
            </a:r>
            <a:r>
              <a:rPr lang="en-US" dirty="0" smtClean="0"/>
              <a:t>/Norton theorem</a:t>
            </a:r>
          </a:p>
          <a:p>
            <a:r>
              <a:rPr lang="en-US" dirty="0" smtClean="0"/>
              <a:t>Power transfer</a:t>
            </a:r>
          </a:p>
          <a:p>
            <a:r>
              <a:rPr lang="en-US" dirty="0" smtClean="0"/>
              <a:t>Capacitors</a:t>
            </a:r>
          </a:p>
          <a:p>
            <a:r>
              <a:rPr lang="en-US" dirty="0" smtClean="0"/>
              <a:t>Inductors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Time dependence</a:t>
            </a:r>
            <a:endParaRPr lang="en-US" dirty="0"/>
          </a:p>
        </p:txBody>
      </p:sp>
      <p:graphicFrame>
        <p:nvGraphicFramePr>
          <p:cNvPr id="269314" name="Object 2"/>
          <p:cNvGraphicFramePr>
            <a:graphicFrameLocks noChangeAspect="1"/>
          </p:cNvGraphicFramePr>
          <p:nvPr/>
        </p:nvGraphicFramePr>
        <p:xfrm>
          <a:off x="1410862" y="1009816"/>
          <a:ext cx="1117654" cy="460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8" name="Equation" r:id="rId3" imgW="495000" imgH="203040" progId="Equation.3">
                  <p:embed/>
                </p:oleObj>
              </mc:Choice>
              <mc:Fallback>
                <p:oleObj name="Equation" r:id="rId3" imgW="4950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0862" y="1009816"/>
                        <a:ext cx="1117654" cy="4602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9315" name="Object 3"/>
          <p:cNvGraphicFramePr>
            <a:graphicFrameLocks noChangeAspect="1"/>
          </p:cNvGraphicFramePr>
          <p:nvPr/>
        </p:nvGraphicFramePr>
        <p:xfrm>
          <a:off x="2883619" y="985780"/>
          <a:ext cx="1791747" cy="763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9" name="Equation" r:id="rId5" imgW="927000" imgH="393480" progId="Equation.3">
                  <p:embed/>
                </p:oleObj>
              </mc:Choice>
              <mc:Fallback>
                <p:oleObj name="Equation" r:id="rId5" imgW="92700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3619" y="985780"/>
                        <a:ext cx="1791747" cy="7635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85558" y="1749287"/>
            <a:ext cx="29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q, V, </a:t>
            </a:r>
            <a:r>
              <a:rPr lang="en-US" i="1" dirty="0" err="1" smtClean="0">
                <a:solidFill>
                  <a:srgbClr val="FF0000"/>
                </a:solidFill>
              </a:rPr>
              <a:t>i</a:t>
            </a:r>
            <a:r>
              <a:rPr lang="en-US" i="1" dirty="0" smtClean="0">
                <a:solidFill>
                  <a:srgbClr val="FF0000"/>
                </a:solidFill>
              </a:rPr>
              <a:t> can depend on time !</a:t>
            </a:r>
            <a:endParaRPr 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519084" y="2487951"/>
          <a:ext cx="18049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0" name="Equation" r:id="rId7" imgW="799920" imgH="203040" progId="Equation.3">
                  <p:embed/>
                </p:oleObj>
              </mc:Choice>
              <mc:Fallback>
                <p:oleObj name="Equation" r:id="rId7" imgW="79992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084" y="2487951"/>
                        <a:ext cx="180498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96176" y="2118619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Implicit:</a:t>
            </a:r>
            <a:endParaRPr lang="en-US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901194" y="2387244"/>
          <a:ext cx="2864450" cy="817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1" name="Equation" r:id="rId9" imgW="1384200" imgH="393480" progId="Equation.3">
                  <p:embed/>
                </p:oleObj>
              </mc:Choice>
              <mc:Fallback>
                <p:oleObj name="Equation" r:id="rId9" imgW="13842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1194" y="2387244"/>
                        <a:ext cx="2864450" cy="817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85558" y="3514477"/>
            <a:ext cx="542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Will not always write (t), but it is assumed from now on.</a:t>
            </a:r>
            <a:endParaRPr lang="en-US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1196176" y="4062413"/>
          <a:ext cx="4335463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2" name="Equation" r:id="rId11" imgW="2095200" imgH="393480" progId="Equation.3">
                  <p:embed/>
                </p:oleObj>
              </mc:Choice>
              <mc:Fallback>
                <p:oleObj name="Equation" r:id="rId11" imgW="20952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176" y="4062413"/>
                        <a:ext cx="4335463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3402802" y="5035550"/>
          <a:ext cx="21288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3" name="Equation" r:id="rId13" imgW="1028520" imgH="279360" progId="Equation.3">
                  <p:embed/>
                </p:oleObj>
              </mc:Choice>
              <mc:Fallback>
                <p:oleObj name="Equation" r:id="rId13" imgW="1028520" imgH="2793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802" y="5035550"/>
                        <a:ext cx="212883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Capacitor Problem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50079" y="203989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735805" y="2263731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13912" y="890546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One-bit memory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01168" y="406772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http://i.cmpnet.com/eet/news/07/11/DC1502_UTH_samsung.gif</a:t>
            </a:r>
            <a:endParaRPr lang="en-US" sz="1050" dirty="0"/>
          </a:p>
        </p:txBody>
      </p:sp>
      <p:pic>
        <p:nvPicPr>
          <p:cNvPr id="280578" name="Picture 2" descr="http://i.cmpnet.com/eet/news/07/11/DC1502_UTH_samsun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8272"/>
            <a:ext cx="4781550" cy="321945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42432" y="1821485"/>
            <a:ext cx="2856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dimensions:</a:t>
            </a:r>
          </a:p>
          <a:p>
            <a:r>
              <a:rPr lang="en-US" dirty="0" smtClean="0"/>
              <a:t>0.1 micron x 0.1 micron area</a:t>
            </a:r>
          </a:p>
          <a:p>
            <a:r>
              <a:rPr lang="en-US" dirty="0" smtClean="0"/>
              <a:t>10 nm thickness.</a:t>
            </a:r>
          </a:p>
          <a:p>
            <a:r>
              <a:rPr lang="en-US" dirty="0" smtClean="0"/>
              <a:t>What is C?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61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 Bit Read/Write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56556" y="1062775"/>
            <a:ext cx="2028441" cy="1542982"/>
            <a:chOff x="1013912" y="1497002"/>
            <a:chExt cx="2028441" cy="1542982"/>
          </a:xfrm>
        </p:grpSpPr>
        <p:cxnSp>
          <p:nvCxnSpPr>
            <p:cNvPr id="18" name="Straight Connector 1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Isosceles Triangle 27"/>
          <p:cNvSpPr/>
          <p:nvPr/>
        </p:nvSpPr>
        <p:spPr>
          <a:xfrm rot="10800000">
            <a:off x="1580241" y="2605758"/>
            <a:ext cx="336181" cy="225224"/>
          </a:xfrm>
          <a:prstGeom prst="triangle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0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Problem #2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6362" y="890546"/>
            <a:ext cx="24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</a:t>
            </a:r>
            <a:r>
              <a:rPr lang="en-US" dirty="0" err="1" smtClean="0"/>
              <a:t>i</a:t>
            </a:r>
            <a:r>
              <a:rPr lang="en-US" dirty="0" smtClean="0"/>
              <a:t>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val 34"/>
          <p:cNvSpPr/>
          <p:nvPr/>
        </p:nvSpPr>
        <p:spPr>
          <a:xfrm>
            <a:off x="650080" y="2039892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690870" y="2188148"/>
            <a:ext cx="402606" cy="160687"/>
            <a:chOff x="3545969" y="1475083"/>
            <a:chExt cx="402606" cy="160687"/>
          </a:xfrm>
        </p:grpSpPr>
        <p:cxnSp>
          <p:nvCxnSpPr>
            <p:cNvPr id="42" name="Straight Connector 41"/>
            <p:cNvCxnSpPr/>
            <p:nvPr/>
          </p:nvCxnSpPr>
          <p:spPr>
            <a:xfrm rot="5400000" flipH="1" flipV="1">
              <a:off x="3626846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3525839" y="1495213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3546325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3787888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707367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V="1">
              <a:off x="3888184" y="1495569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6" name="Straight Arrow Connector 55"/>
          <p:cNvCxnSpPr/>
          <p:nvPr/>
        </p:nvCxnSpPr>
        <p:spPr>
          <a:xfrm rot="5400000" flipH="1" flipV="1">
            <a:off x="3107492" y="1486454"/>
            <a:ext cx="10124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38144" y="1497002"/>
            <a:ext cx="3730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itle 1"/>
          <p:cNvSpPr txBox="1">
            <a:spLocks/>
          </p:cNvSpPr>
          <p:nvPr/>
        </p:nvSpPr>
        <p:spPr>
          <a:xfrm>
            <a:off x="3042353" y="7006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7168896" y="129093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3614503" y="1131793"/>
            <a:ext cx="2939915" cy="733594"/>
            <a:chOff x="3545969" y="1475083"/>
            <a:chExt cx="402606" cy="160687"/>
          </a:xfrm>
        </p:grpSpPr>
        <p:cxnSp>
          <p:nvCxnSpPr>
            <p:cNvPr id="62" name="Straight Connector 61"/>
            <p:cNvCxnSpPr/>
            <p:nvPr/>
          </p:nvCxnSpPr>
          <p:spPr>
            <a:xfrm rot="5400000" flipH="1" flipV="1">
              <a:off x="3626846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3525839" y="1495213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3546325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787888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07367" y="1515344"/>
              <a:ext cx="160331" cy="8052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V="1">
              <a:off x="3888184" y="1495569"/>
              <a:ext cx="80521" cy="40261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RC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821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33"/>
          <p:cNvGrpSpPr/>
          <p:nvPr/>
        </p:nvGrpSpPr>
        <p:grpSpPr>
          <a:xfrm>
            <a:off x="1013912" y="1497002"/>
            <a:ext cx="2028441" cy="1542982"/>
            <a:chOff x="1013912" y="1497002"/>
            <a:chExt cx="2028441" cy="1542982"/>
          </a:xfrm>
        </p:grpSpPr>
        <p:cxnSp>
          <p:nvCxnSpPr>
            <p:cNvPr id="11" name="Straight Connector 10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2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vs. SRAM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25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Capacitor Problem #2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57507" y="186419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843233" y="208802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728950" y="1592745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743237" y="2607123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083" y="705880"/>
            <a:ext cx="1439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q(t)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99601" y="1321299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99601" y="2864282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33"/>
          <p:cNvGrpSpPr/>
          <p:nvPr/>
        </p:nvGrpSpPr>
        <p:grpSpPr>
          <a:xfrm>
            <a:off x="1121340" y="1321299"/>
            <a:ext cx="2028441" cy="1542982"/>
            <a:chOff x="1013912" y="1497002"/>
            <a:chExt cx="2028441" cy="1542982"/>
          </a:xfrm>
        </p:grpSpPr>
        <p:cxnSp>
          <p:nvCxnSpPr>
            <p:cNvPr id="3" name="Straight Connector 2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/>
          <p:cNvSpPr txBox="1">
            <a:spLocks/>
          </p:cNvSpPr>
          <p:nvPr/>
        </p:nvSpPr>
        <p:spPr>
          <a:xfrm rot="16200000">
            <a:off x="-520344" y="1760545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Capacitors</a:t>
            </a:r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87760" y="977620"/>
            <a:ext cx="485775" cy="1542982"/>
            <a:chOff x="288554" y="982686"/>
            <a:chExt cx="485775" cy="1542982"/>
          </a:xfrm>
        </p:grpSpPr>
        <p:sp>
          <p:nvSpPr>
            <p:cNvPr id="3" name="Oval 2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Arrow Connector 3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3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3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530648" y="934295"/>
            <a:ext cx="1443228" cy="1591374"/>
            <a:chOff x="530648" y="934295"/>
            <a:chExt cx="1443228" cy="1591374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Arrow Connector 36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741060" y="929230"/>
            <a:ext cx="1443228" cy="1591374"/>
            <a:chOff x="530648" y="934295"/>
            <a:chExt cx="1443228" cy="1591374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4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6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954576" y="931479"/>
            <a:ext cx="1443228" cy="1591374"/>
            <a:chOff x="530648" y="934295"/>
            <a:chExt cx="1443228" cy="1591374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7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Straight Arrow Connector 57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9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4609721" y="931479"/>
            <a:ext cx="1443228" cy="1591374"/>
            <a:chOff x="530648" y="934295"/>
            <a:chExt cx="1443228" cy="1591374"/>
          </a:xfrm>
        </p:grpSpPr>
        <p:cxnSp>
          <p:nvCxnSpPr>
            <p:cNvPr id="68" name="Straight Connector 6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33"/>
            <p:cNvGrpSpPr/>
            <p:nvPr/>
          </p:nvGrpSpPr>
          <p:grpSpPr>
            <a:xfrm>
              <a:off x="652387" y="982686"/>
              <a:ext cx="1321489" cy="1542982"/>
              <a:chOff x="1013912" y="1497002"/>
              <a:chExt cx="1321489" cy="1542982"/>
            </a:xfrm>
          </p:grpSpPr>
          <p:cxnSp>
            <p:nvCxnSpPr>
              <p:cNvPr id="73" name="Straight Connector 72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itle 1"/>
              <p:cNvSpPr txBox="1">
                <a:spLocks/>
              </p:cNvSpPr>
              <p:nvPr/>
            </p:nvSpPr>
            <p:spPr>
              <a:xfrm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N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70"/>
            <p:cNvCxnSpPr/>
            <p:nvPr/>
          </p:nvCxnSpPr>
          <p:spPr>
            <a:xfrm rot="16200000" flipH="1" flipV="1">
              <a:off x="1463258" y="1392532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72" name="Title 1"/>
            <p:cNvSpPr txBox="1">
              <a:spLocks/>
            </p:cNvSpPr>
            <p:nvPr/>
          </p:nvSpPr>
          <p:spPr>
            <a:xfrm rot="16200000">
              <a:off x="1019906" y="1008153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76989" y="252060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7119173" y="920549"/>
            <a:ext cx="485775" cy="1542982"/>
            <a:chOff x="288554" y="982686"/>
            <a:chExt cx="485775" cy="1542982"/>
          </a:xfrm>
        </p:grpSpPr>
        <p:sp>
          <p:nvSpPr>
            <p:cNvPr id="84" name="Oval 83"/>
            <p:cNvSpPr/>
            <p:nvPr/>
          </p:nvSpPr>
          <p:spPr>
            <a:xfrm>
              <a:off x="288554" y="152557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/>
            <p:cNvCxnSpPr/>
            <p:nvPr/>
          </p:nvCxnSpPr>
          <p:spPr>
            <a:xfrm rot="5400000" flipH="1" flipV="1">
              <a:off x="374280" y="1749415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4" idx="0"/>
            </p:cNvCxnSpPr>
            <p:nvPr/>
          </p:nvCxnSpPr>
          <p:spPr>
            <a:xfrm rot="5400000" flipH="1" flipV="1">
              <a:off x="259997" y="1254132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4" idx="4"/>
            </p:cNvCxnSpPr>
            <p:nvPr/>
          </p:nvCxnSpPr>
          <p:spPr>
            <a:xfrm rot="5400000">
              <a:off x="274284" y="2268510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itle 1"/>
          <p:cNvSpPr txBox="1">
            <a:spLocks/>
          </p:cNvSpPr>
          <p:nvPr/>
        </p:nvSpPr>
        <p:spPr>
          <a:xfrm>
            <a:off x="-249752" y="141748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Capacitors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106352" y="1096719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87"/>
          <p:cNvGrpSpPr/>
          <p:nvPr/>
        </p:nvGrpSpPr>
        <p:grpSpPr>
          <a:xfrm>
            <a:off x="7362061" y="925615"/>
            <a:ext cx="1443228" cy="1542983"/>
            <a:chOff x="530648" y="982686"/>
            <a:chExt cx="1443228" cy="1542983"/>
          </a:xfrm>
        </p:grpSpPr>
        <p:cxnSp>
          <p:nvCxnSpPr>
            <p:cNvPr id="89" name="Straight Connector 88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30648" y="252566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33"/>
            <p:cNvGrpSpPr/>
            <p:nvPr/>
          </p:nvGrpSpPr>
          <p:grpSpPr>
            <a:xfrm>
              <a:off x="861382" y="982686"/>
              <a:ext cx="1112494" cy="1542982"/>
              <a:chOff x="1222907" y="1497002"/>
              <a:chExt cx="1112494" cy="1542982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 rot="16200000" flipH="1" flipV="1">
                <a:off x="1818232" y="1984139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 flipV="1">
                <a:off x="1861439" y="266514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itle 1"/>
              <p:cNvSpPr txBox="1">
                <a:spLocks/>
              </p:cNvSpPr>
              <p:nvPr/>
            </p:nvSpPr>
            <p:spPr>
              <a:xfrm rot="16200000">
                <a:off x="1013912" y="199267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baseline="-25000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equivalent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1846901" y="22684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 flipH="1" flipV="1">
                <a:off x="1846901" y="2420892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H="1" flipV="1">
                <a:off x="2001195" y="1598394"/>
                <a:ext cx="20278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 rot="5400000">
                <a:off x="2037289" y="2974688"/>
                <a:ext cx="13059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1102772" y="289986"/>
            <a:ext cx="1340199" cy="1550264"/>
            <a:chOff x="3253787" y="249866"/>
            <a:chExt cx="1340199" cy="1550264"/>
          </a:xfrm>
        </p:grpSpPr>
        <p:cxnSp>
          <p:nvCxnSpPr>
            <p:cNvPr id="126" name="Straight Connector 12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29" name="Straight Connector 12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3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2079077" y="289986"/>
            <a:ext cx="1340199" cy="1550264"/>
            <a:chOff x="3253787" y="249866"/>
            <a:chExt cx="1340199" cy="1550264"/>
          </a:xfrm>
        </p:grpSpPr>
        <p:cxnSp>
          <p:nvCxnSpPr>
            <p:cNvPr id="136" name="Straight Connector 13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4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46" name="Straight Connector 145"/>
          <p:cNvCxnSpPr/>
          <p:nvPr/>
        </p:nvCxnSpPr>
        <p:spPr>
          <a:xfrm rot="10800000" flipH="1" flipV="1">
            <a:off x="3055382" y="1090546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776489" y="1087443"/>
            <a:ext cx="2551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8" name="Title 1"/>
          <p:cNvSpPr txBox="1">
            <a:spLocks/>
          </p:cNvSpPr>
          <p:nvPr/>
        </p:nvSpPr>
        <p:spPr>
          <a:xfrm>
            <a:off x="3139273" y="28998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rot="16200000" flipH="1" flipV="1">
            <a:off x="33798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16200000" flipH="1" flipV="1">
            <a:off x="3532239" y="110198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2" name="TextBox 151"/>
          <p:cNvSpPr txBox="1"/>
          <p:nvPr/>
        </p:nvSpPr>
        <p:spPr>
          <a:xfrm rot="5400000">
            <a:off x="3289382" y="119096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3776489" y="117779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54" name="Title 1"/>
          <p:cNvSpPr txBox="1">
            <a:spLocks/>
          </p:cNvSpPr>
          <p:nvPr/>
        </p:nvSpPr>
        <p:spPr>
          <a:xfrm>
            <a:off x="3324735" y="128101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4547981" y="294971"/>
            <a:ext cx="1340199" cy="1550264"/>
            <a:chOff x="3253787" y="249866"/>
            <a:chExt cx="1340199" cy="1550264"/>
          </a:xfrm>
        </p:grpSpPr>
        <p:cxnSp>
          <p:nvCxnSpPr>
            <p:cNvPr id="156" name="Straight Connector 155"/>
            <p:cNvCxnSpPr/>
            <p:nvPr/>
          </p:nvCxnSpPr>
          <p:spPr>
            <a:xfrm rot="10800000" flipH="1" flipV="1">
              <a:off x="3253787" y="1050426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10800000" flipH="1" flipV="1">
              <a:off x="3974894" y="1047323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Title 1"/>
            <p:cNvSpPr txBox="1">
              <a:spLocks/>
            </p:cNvSpPr>
            <p:nvPr/>
          </p:nvSpPr>
          <p:spPr>
            <a:xfrm>
              <a:off x="3337678" y="249866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9" name="Straight Connector 158"/>
            <p:cNvCxnSpPr/>
            <p:nvPr/>
          </p:nvCxnSpPr>
          <p:spPr>
            <a:xfrm rot="16200000" flipH="1" flipV="1">
              <a:off x="35782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 rot="16200000" flipH="1" flipV="1">
              <a:off x="3730644" y="1061861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4463393" y="1047323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 rot="5400000">
              <a:off x="3487787" y="11508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974894" y="113767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64" name="Title 1"/>
            <p:cNvSpPr txBox="1">
              <a:spLocks/>
            </p:cNvSpPr>
            <p:nvPr/>
          </p:nvSpPr>
          <p:spPr>
            <a:xfrm>
              <a:off x="3523140" y="1240894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46856" y="1791295"/>
            <a:ext cx="33321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 brick image.</a:t>
            </a:r>
          </a:p>
          <a:p>
            <a:r>
              <a:rPr lang="en-US" dirty="0" smtClean="0"/>
              <a:t>And ask class to show their own…</a:t>
            </a:r>
          </a:p>
          <a:p>
            <a:r>
              <a:rPr lang="en-US" dirty="0" smtClean="0"/>
              <a:t>Demo: Computer?</a:t>
            </a:r>
            <a:endParaRPr lang="en-US" dirty="0"/>
          </a:p>
        </p:txBody>
      </p:sp>
      <p:pic>
        <p:nvPicPr>
          <p:cNvPr id="4" name="Picture 18" descr="http://www.warepin.com/wp-content/uploads/2010/01/what-common-types-of-computer-hardware-are-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7" y="1680439"/>
            <a:ext cx="4982488" cy="446318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Compartmentalization:</a:t>
            </a:r>
            <a:br>
              <a:rPr lang="en-US" dirty="0" smtClean="0"/>
            </a:br>
            <a:r>
              <a:rPr lang="en-US" dirty="0" smtClean="0"/>
              <a:t>Need for simplicity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problem #4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757174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 flipV="1">
            <a:off x="1608467" y="1984138"/>
            <a:ext cx="5687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 flipV="1">
            <a:off x="1651674" y="266514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804147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noProof="0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1637136" y="22684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1637136" y="2420891"/>
            <a:ext cx="4885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1791430" y="1598393"/>
            <a:ext cx="2027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827524" y="2974687"/>
            <a:ext cx="13059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449"/>
          <p:cNvGrpSpPr/>
          <p:nvPr/>
        </p:nvGrpSpPr>
        <p:grpSpPr>
          <a:xfrm>
            <a:off x="96889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33"/>
          <p:cNvGrpSpPr/>
          <p:nvPr/>
        </p:nvGrpSpPr>
        <p:grpSpPr>
          <a:xfrm>
            <a:off x="2278036" y="1518808"/>
            <a:ext cx="2085508" cy="1875191"/>
            <a:chOff x="1013912" y="1497002"/>
            <a:chExt cx="2085508" cy="1875191"/>
          </a:xfrm>
        </p:grpSpPr>
        <p:cxnSp>
          <p:nvCxnSpPr>
            <p:cNvPr id="38" name="Straight Connector 37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45" name="Title 1"/>
            <p:cNvSpPr txBox="1">
              <a:spLocks/>
            </p:cNvSpPr>
            <p:nvPr/>
          </p:nvSpPr>
          <p:spPr>
            <a:xfrm>
              <a:off x="2392468" y="2812957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33"/>
          <p:cNvGrpSpPr/>
          <p:nvPr/>
        </p:nvGrpSpPr>
        <p:grpSpPr>
          <a:xfrm>
            <a:off x="2278036" y="3191216"/>
            <a:ext cx="1633754" cy="1542982"/>
            <a:chOff x="1013912" y="1497002"/>
            <a:chExt cx="1633754" cy="1542982"/>
          </a:xfrm>
        </p:grpSpPr>
        <p:cxnSp>
          <p:nvCxnSpPr>
            <p:cNvPr id="49" name="Straight Connector 48"/>
            <p:cNvCxnSpPr/>
            <p:nvPr/>
          </p:nvCxnSpPr>
          <p:spPr>
            <a:xfrm rot="16200000" flipH="1" flipV="1">
              <a:off x="1818232" y="1984139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 flipV="1">
              <a:off x="1861439" y="266514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itle 1"/>
            <p:cNvSpPr txBox="1">
              <a:spLocks/>
            </p:cNvSpPr>
            <p:nvPr/>
          </p:nvSpPr>
          <p:spPr>
            <a:xfrm>
              <a:off x="1013912" y="199267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>
            <a:xfrm flipH="1" flipV="1">
              <a:off x="1846901" y="22684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1846901" y="2420892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 flipH="1" flipV="1">
              <a:off x="2001195" y="1598394"/>
              <a:ext cx="20278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2037289" y="2974688"/>
              <a:ext cx="13059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449"/>
          <p:cNvGrpSpPr/>
          <p:nvPr/>
        </p:nvGrpSpPr>
        <p:grpSpPr>
          <a:xfrm>
            <a:off x="96890" y="2909391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61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497001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 flipH="1" flipV="1">
            <a:off x="3290509" y="3137991"/>
            <a:ext cx="15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535370" y="4604775"/>
            <a:ext cx="3047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757174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9816"/>
          </a:xfrm>
        </p:spPr>
        <p:txBody>
          <a:bodyPr/>
          <a:lstStyle/>
          <a:p>
            <a:r>
              <a:rPr lang="en-US" dirty="0" smtClean="0"/>
              <a:t>Inductors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 rot="16200000">
            <a:off x="1265496" y="841386"/>
            <a:ext cx="299055" cy="1491706"/>
            <a:chOff x="2599211" y="4506635"/>
            <a:chExt cx="378996" cy="1890454"/>
          </a:xfrm>
        </p:grpSpPr>
        <p:cxnSp>
          <p:nvCxnSpPr>
            <p:cNvPr id="4" name="Straight Connector 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" name="Arc 1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Arc 2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8" name="Arc 1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Arc 1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9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" name="Arc 1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Arc 1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4" name="Arc 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Arc 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" name="Arc 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Arc 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6" name="Straight Connector 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itle 1"/>
          <p:cNvSpPr txBox="1">
            <a:spLocks/>
          </p:cNvSpPr>
          <p:nvPr/>
        </p:nvSpPr>
        <p:spPr>
          <a:xfrm>
            <a:off x="6486892" y="6591085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9" name="Object 2"/>
          <p:cNvGraphicFramePr>
            <a:graphicFrameLocks noChangeAspect="1"/>
          </p:cNvGraphicFramePr>
          <p:nvPr/>
        </p:nvGraphicFramePr>
        <p:xfrm flipH="1">
          <a:off x="457200" y="2301626"/>
          <a:ext cx="1560197" cy="1079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5" name="Equation" r:id="rId3" imgW="571320" imgH="393480" progId="Equation.3">
                  <p:embed/>
                </p:oleObj>
              </mc:Choice>
              <mc:Fallback>
                <p:oleObj name="Equation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457200" y="2301626"/>
                        <a:ext cx="1560197" cy="1079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3592524" y="2656664"/>
            <a:ext cx="1037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Henry[H]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632661" y="1095674"/>
            <a:ext cx="177003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A=area</a:t>
            </a:r>
          </a:p>
          <a:p>
            <a:r>
              <a:rPr lang="en-US" dirty="0" smtClean="0"/>
              <a:t>l=wire length</a:t>
            </a:r>
          </a:p>
          <a:p>
            <a:r>
              <a:rPr lang="en-US" dirty="0" smtClean="0"/>
              <a:t>N = # of turns</a:t>
            </a:r>
          </a:p>
          <a:p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/>
              <a:t> = 4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dirty="0" smtClean="0"/>
              <a:t> 10</a:t>
            </a:r>
            <a:r>
              <a:rPr lang="en-US" baseline="30000" dirty="0" smtClean="0"/>
              <a:t>-6</a:t>
            </a:r>
            <a:r>
              <a:rPr lang="en-US" dirty="0" smtClean="0"/>
              <a:t> H/m</a:t>
            </a: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822697" y="680213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64" name="Group 525"/>
          <p:cNvGrpSpPr/>
          <p:nvPr/>
        </p:nvGrpSpPr>
        <p:grpSpPr>
          <a:xfrm>
            <a:off x="536495" y="761261"/>
            <a:ext cx="706952" cy="559236"/>
            <a:chOff x="5620837" y="2038275"/>
            <a:chExt cx="706952" cy="559236"/>
          </a:xfrm>
        </p:grpSpPr>
        <p:cxnSp>
          <p:nvCxnSpPr>
            <p:cNvPr id="65" name="Straight Arrow Connector 64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66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889191" y="16435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591037" y="164354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1011684" y="173676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2" name="Object 2"/>
          <p:cNvGraphicFramePr>
            <a:graphicFrameLocks noChangeAspect="1"/>
          </p:cNvGraphicFramePr>
          <p:nvPr/>
        </p:nvGraphicFramePr>
        <p:xfrm>
          <a:off x="3112132" y="1095674"/>
          <a:ext cx="1965070" cy="1205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6" name="Equation" r:id="rId5" imgW="685800" imgH="419040" progId="Equation.3">
                  <p:embed/>
                </p:oleObj>
              </mc:Choice>
              <mc:Fallback>
                <p:oleObj name="Equation" r:id="rId5" imgW="6858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2132" y="1095674"/>
                        <a:ext cx="1965070" cy="1205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2"/>
          <p:cNvGraphicFramePr>
            <a:graphicFrameLocks noChangeAspect="1"/>
          </p:cNvGraphicFramePr>
          <p:nvPr/>
        </p:nvGraphicFramePr>
        <p:xfrm flipH="1">
          <a:off x="1337487" y="4436828"/>
          <a:ext cx="47863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7" name="Equation" r:id="rId7" imgW="1752480" imgH="393480" progId="Equation.3">
                  <p:embed/>
                </p:oleObj>
              </mc:Choice>
              <mc:Fallback>
                <p:oleObj name="Equation" r:id="rId7" imgW="17524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337487" y="4436828"/>
                        <a:ext cx="4786313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Series Inductors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30648" y="2621793"/>
            <a:ext cx="53575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04701" y="1084495"/>
            <a:ext cx="108347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cxnSp>
        <p:nvCxnSpPr>
          <p:cNvPr id="172" name="Straight Connector 171"/>
          <p:cNvCxnSpPr/>
          <p:nvPr/>
        </p:nvCxnSpPr>
        <p:spPr>
          <a:xfrm rot="5400000">
            <a:off x="5128176" y="1856723"/>
            <a:ext cx="1520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175"/>
          <p:cNvGrpSpPr/>
          <p:nvPr/>
        </p:nvGrpSpPr>
        <p:grpSpPr>
          <a:xfrm>
            <a:off x="288554" y="1128602"/>
            <a:ext cx="485775" cy="1488125"/>
            <a:chOff x="5172949" y="2484911"/>
            <a:chExt cx="485775" cy="1488125"/>
          </a:xfrm>
        </p:grpSpPr>
        <p:sp>
          <p:nvSpPr>
            <p:cNvPr id="177" name="Oval 176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80" name="Straight Connector 179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3" name="Straight Connector 182"/>
          <p:cNvCxnSpPr/>
          <p:nvPr/>
        </p:nvCxnSpPr>
        <p:spPr>
          <a:xfrm rot="10800000">
            <a:off x="534545" y="1087442"/>
            <a:ext cx="56822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rot="5400000" flipH="1" flipV="1">
            <a:off x="514067" y="1117197"/>
            <a:ext cx="409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4" name="Oval 193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6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7" name="Straight Connector 196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 rot="16200000">
            <a:off x="1435645" y="353464"/>
            <a:ext cx="299055" cy="1491706"/>
            <a:chOff x="2599211" y="4506635"/>
            <a:chExt cx="378996" cy="1890454"/>
          </a:xfrm>
        </p:grpSpPr>
        <p:cxnSp>
          <p:nvCxnSpPr>
            <p:cNvPr id="73" name="Straight Connector 7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7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2" name="Arc 9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3" name="Arc 9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88" name="Arc 8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1" name="Arc 9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86" name="Arc 8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Arc 8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4" name="Arc 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Arc 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2" name="Arc 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Arc 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5" name="Straight Connector 7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6200000">
            <a:off x="2665466" y="353059"/>
            <a:ext cx="299055" cy="1491706"/>
            <a:chOff x="2599211" y="4506635"/>
            <a:chExt cx="378996" cy="1890454"/>
          </a:xfrm>
        </p:grpSpPr>
        <p:cxnSp>
          <p:nvCxnSpPr>
            <p:cNvPr id="105" name="Straight Connector 104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21" name="Arc 1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Arc 1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9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9" name="Arc 11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Arc 11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0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7" name="Arc 11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8" name="Arc 11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1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15" name="Arc 11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Arc 11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2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3" name="Arc 11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Arc 11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 rot="16200000">
            <a:off x="3909321" y="353059"/>
            <a:ext cx="299055" cy="1491706"/>
            <a:chOff x="2599211" y="4506635"/>
            <a:chExt cx="378996" cy="1890454"/>
          </a:xfrm>
        </p:grpSpPr>
        <p:cxnSp>
          <p:nvCxnSpPr>
            <p:cNvPr id="124" name="Straight Connector 12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45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76" name="Arc 1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Arc 18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74" name="Arc 17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5" name="Arc 17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55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71" name="Arc 17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Arc 17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5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69" name="Arc 16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0" name="Arc 16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6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67" name="Arc 16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8" name="Arc 16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187" name="Straight Connector 18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9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9" name="Arc 20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Arc 20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7" name="Arc 20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8" name="Arc 20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5" name="Arc 20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Arc 20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3" name="Arc 20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Arc 20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9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2" name="Arc 20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89" name="Straight Connector 18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4" name="Straight Connector 213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3" name="Group 222"/>
          <p:cNvGrpSpPr/>
          <p:nvPr/>
        </p:nvGrpSpPr>
        <p:grpSpPr>
          <a:xfrm>
            <a:off x="1046700" y="413812"/>
            <a:ext cx="1088673" cy="1481155"/>
            <a:chOff x="1046700" y="413812"/>
            <a:chExt cx="1088673" cy="1481155"/>
          </a:xfrm>
        </p:grpSpPr>
        <p:sp>
          <p:nvSpPr>
            <p:cNvPr id="21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17" name="TextBox 21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1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2304787" y="412700"/>
            <a:ext cx="1088673" cy="1481155"/>
            <a:chOff x="1046700" y="413812"/>
            <a:chExt cx="1088673" cy="1481155"/>
          </a:xfrm>
        </p:grpSpPr>
        <p:sp>
          <p:nvSpPr>
            <p:cNvPr id="230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3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234" name="Group 233"/>
          <p:cNvGrpSpPr/>
          <p:nvPr/>
        </p:nvGrpSpPr>
        <p:grpSpPr>
          <a:xfrm>
            <a:off x="3560846" y="410747"/>
            <a:ext cx="1088673" cy="1481155"/>
            <a:chOff x="1046700" y="413812"/>
            <a:chExt cx="1088673" cy="1481155"/>
          </a:xfrm>
        </p:grpSpPr>
        <p:sp>
          <p:nvSpPr>
            <p:cNvPr id="235" name="Title 1"/>
            <p:cNvSpPr txBox="1">
              <a:spLocks/>
            </p:cNvSpPr>
            <p:nvPr/>
          </p:nvSpPr>
          <p:spPr>
            <a:xfrm>
              <a:off x="1046700" y="41381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1113194" y="12425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815040" y="124250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238" name="Title 1"/>
            <p:cNvSpPr txBox="1">
              <a:spLocks/>
            </p:cNvSpPr>
            <p:nvPr/>
          </p:nvSpPr>
          <p:spPr>
            <a:xfrm>
              <a:off x="1235687" y="133573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348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Inductors</a:t>
            </a:r>
            <a:endParaRPr lang="en-US" dirty="0"/>
          </a:p>
        </p:txBody>
      </p:sp>
      <p:cxnSp>
        <p:nvCxnSpPr>
          <p:cNvPr id="81" name="Straight Connector 80"/>
          <p:cNvCxnSpPr/>
          <p:nvPr/>
        </p:nvCxnSpPr>
        <p:spPr>
          <a:xfrm>
            <a:off x="4168092" y="982686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198246" y="2462084"/>
            <a:ext cx="441629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225235" y="113767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=</a:t>
            </a:r>
            <a:endParaRPr lang="en-US" sz="7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6225235" y="585305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?</a:t>
            </a:r>
            <a:endParaRPr lang="en-US" sz="7200" dirty="0">
              <a:solidFill>
                <a:srgbClr val="FF0000"/>
              </a:solidFill>
            </a:endParaRPr>
          </a:p>
        </p:txBody>
      </p:sp>
      <p:grpSp>
        <p:nvGrpSpPr>
          <p:cNvPr id="124" name="Group 175"/>
          <p:cNvGrpSpPr/>
          <p:nvPr/>
        </p:nvGrpSpPr>
        <p:grpSpPr>
          <a:xfrm>
            <a:off x="288554" y="982302"/>
            <a:ext cx="485775" cy="1488125"/>
            <a:chOff x="5172949" y="2484911"/>
            <a:chExt cx="485775" cy="1488125"/>
          </a:xfrm>
        </p:grpSpPr>
        <p:sp>
          <p:nvSpPr>
            <p:cNvPr id="125" name="Oval 124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7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itle 1"/>
          <p:cNvSpPr txBox="1">
            <a:spLocks/>
          </p:cNvSpPr>
          <p:nvPr/>
        </p:nvSpPr>
        <p:spPr>
          <a:xfrm>
            <a:off x="-249752" y="1506016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84" name="Group 183"/>
          <p:cNvGrpSpPr/>
          <p:nvPr/>
        </p:nvGrpSpPr>
        <p:grpSpPr>
          <a:xfrm>
            <a:off x="530648" y="858813"/>
            <a:ext cx="1359939" cy="1615579"/>
            <a:chOff x="530648" y="858813"/>
            <a:chExt cx="1359939" cy="1615579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530648" y="982686"/>
              <a:ext cx="121041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30648" y="2467149"/>
              <a:ext cx="121041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/>
            <p:cNvGrpSpPr/>
            <p:nvPr/>
          </p:nvGrpSpPr>
          <p:grpSpPr>
            <a:xfrm>
              <a:off x="1591532" y="982686"/>
              <a:ext cx="299055" cy="1491706"/>
              <a:chOff x="2599211" y="4506635"/>
              <a:chExt cx="378996" cy="1890454"/>
            </a:xfrm>
          </p:grpSpPr>
          <p:cxnSp>
            <p:nvCxnSpPr>
              <p:cNvPr id="88" name="Straight Connector 87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1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93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7" name="Arc 11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8" name="Arc 11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5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5" name="Arc 11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6" name="Arc 11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6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3" name="Arc 11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4" name="Arc 11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7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11" name="Arc 11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2" name="Arc 11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08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109" name="Arc 10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10" name="Arc 10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92" name="Straight Connector 91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0" name="Title 1"/>
            <p:cNvSpPr txBox="1">
              <a:spLocks/>
            </p:cNvSpPr>
            <p:nvPr/>
          </p:nvSpPr>
          <p:spPr>
            <a:xfrm rot="16200000">
              <a:off x="970894" y="1399339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31" name="Straight Arrow Connector 130"/>
            <p:cNvCxnSpPr/>
            <p:nvPr/>
          </p:nvCxnSpPr>
          <p:spPr>
            <a:xfrm rot="16200000" flipH="1" flipV="1">
              <a:off x="1507449" y="1317050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2" name="Title 1"/>
            <p:cNvSpPr txBox="1">
              <a:spLocks/>
            </p:cNvSpPr>
            <p:nvPr/>
          </p:nvSpPr>
          <p:spPr>
            <a:xfrm rot="16200000">
              <a:off x="1064097" y="93267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cxnSp>
        <p:nvCxnSpPr>
          <p:cNvPr id="186" name="Straight Connector 185"/>
          <p:cNvCxnSpPr/>
          <p:nvPr/>
        </p:nvCxnSpPr>
        <p:spPr>
          <a:xfrm>
            <a:off x="1741060" y="975443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741060" y="2459906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8" name="Group 82"/>
          <p:cNvGrpSpPr/>
          <p:nvPr/>
        </p:nvGrpSpPr>
        <p:grpSpPr>
          <a:xfrm>
            <a:off x="2761976" y="975440"/>
            <a:ext cx="378996" cy="1491705"/>
            <a:chOff x="2599211" y="4506635"/>
            <a:chExt cx="378996" cy="1890454"/>
          </a:xfrm>
        </p:grpSpPr>
        <p:cxnSp>
          <p:nvCxnSpPr>
            <p:cNvPr id="192" name="Straight Connector 191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3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95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08" name="Arc 2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Arc 2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6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06" name="Arc 2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Arc 2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7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4" name="Arc 20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5" name="Arc 20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8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02" name="Arc 20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Arc 20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9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00" name="Arc 19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1" name="Arc 20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94" name="Straight Connector 193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Title 1"/>
          <p:cNvSpPr txBox="1">
            <a:spLocks/>
          </p:cNvSpPr>
          <p:nvPr/>
        </p:nvSpPr>
        <p:spPr>
          <a:xfrm rot="16200000">
            <a:off x="2181306" y="1392096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90" name="Straight Arrow Connector 189"/>
          <p:cNvCxnSpPr/>
          <p:nvPr/>
        </p:nvCxnSpPr>
        <p:spPr>
          <a:xfrm rot="16200000" flipH="1" flipV="1">
            <a:off x="2717861" y="1309807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1" name="Title 1"/>
          <p:cNvSpPr txBox="1">
            <a:spLocks/>
          </p:cNvSpPr>
          <p:nvPr/>
        </p:nvSpPr>
        <p:spPr>
          <a:xfrm rot="16200000">
            <a:off x="2274509" y="925428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10" name="Straight Connector 209"/>
          <p:cNvCxnSpPr/>
          <p:nvPr/>
        </p:nvCxnSpPr>
        <p:spPr>
          <a:xfrm>
            <a:off x="2951472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2951472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2" name="Group 82"/>
          <p:cNvGrpSpPr/>
          <p:nvPr/>
        </p:nvGrpSpPr>
        <p:grpSpPr>
          <a:xfrm>
            <a:off x="3972388" y="976893"/>
            <a:ext cx="378996" cy="1491705"/>
            <a:chOff x="2599211" y="4506635"/>
            <a:chExt cx="378996" cy="1890454"/>
          </a:xfrm>
        </p:grpSpPr>
        <p:cxnSp>
          <p:nvCxnSpPr>
            <p:cNvPr id="213" name="Straight Connector 212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4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16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29" name="Arc 2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0" name="Arc 2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7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27" name="Arc 2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8" name="Arc 2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8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5" name="Arc 2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6" name="Arc 2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19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23" name="Arc 22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4" name="Arc 22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0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21" name="Arc 22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2" name="Arc 22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15" name="Straight Connector 214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Title 1"/>
          <p:cNvSpPr txBox="1">
            <a:spLocks/>
          </p:cNvSpPr>
          <p:nvPr/>
        </p:nvSpPr>
        <p:spPr>
          <a:xfrm rot="16200000">
            <a:off x="3391718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2" name="Straight Arrow Connector 231"/>
          <p:cNvCxnSpPr/>
          <p:nvPr/>
        </p:nvCxnSpPr>
        <p:spPr>
          <a:xfrm rot="16200000" flipH="1" flipV="1">
            <a:off x="3928273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3" name="Title 1"/>
          <p:cNvSpPr txBox="1">
            <a:spLocks/>
          </p:cNvSpPr>
          <p:nvPr/>
        </p:nvSpPr>
        <p:spPr>
          <a:xfrm rot="16200000">
            <a:off x="3484921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34" name="Straight Connector 233"/>
          <p:cNvCxnSpPr/>
          <p:nvPr/>
        </p:nvCxnSpPr>
        <p:spPr>
          <a:xfrm>
            <a:off x="4609721" y="976896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609721" y="2461359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6" name="Group 82"/>
          <p:cNvGrpSpPr/>
          <p:nvPr/>
        </p:nvGrpSpPr>
        <p:grpSpPr>
          <a:xfrm>
            <a:off x="5630637" y="976893"/>
            <a:ext cx="378996" cy="1491705"/>
            <a:chOff x="2599211" y="4506635"/>
            <a:chExt cx="378996" cy="1890454"/>
          </a:xfrm>
        </p:grpSpPr>
        <p:cxnSp>
          <p:nvCxnSpPr>
            <p:cNvPr id="237" name="Straight Connector 23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4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53" name="Arc 25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4" name="Arc 25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51" name="Arc 25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2" name="Arc 25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9" name="Arc 24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50" name="Arc 24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47" name="Arc 24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8" name="Arc 24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4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45" name="Arc 24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46" name="Arc 24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39" name="Straight Connector 23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5" name="Title 1"/>
          <p:cNvSpPr txBox="1">
            <a:spLocks/>
          </p:cNvSpPr>
          <p:nvPr/>
        </p:nvSpPr>
        <p:spPr>
          <a:xfrm rot="16200000">
            <a:off x="5049967" y="1393549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6" name="Straight Arrow Connector 255"/>
          <p:cNvCxnSpPr/>
          <p:nvPr/>
        </p:nvCxnSpPr>
        <p:spPr>
          <a:xfrm rot="16200000" flipH="1" flipV="1">
            <a:off x="5586522" y="1311260"/>
            <a:ext cx="2645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7" name="Title 1"/>
          <p:cNvSpPr txBox="1">
            <a:spLocks/>
          </p:cNvSpPr>
          <p:nvPr/>
        </p:nvSpPr>
        <p:spPr>
          <a:xfrm rot="16200000">
            <a:off x="5143170" y="92688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258" name="Straight Connector 257"/>
          <p:cNvCxnSpPr/>
          <p:nvPr/>
        </p:nvCxnSpPr>
        <p:spPr>
          <a:xfrm>
            <a:off x="7362061" y="925615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>
            <a:off x="7362061" y="2468598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0" name="Title 1"/>
          <p:cNvSpPr txBox="1">
            <a:spLocks/>
          </p:cNvSpPr>
          <p:nvPr/>
        </p:nvSpPr>
        <p:spPr>
          <a:xfrm rot="16200000">
            <a:off x="7680919" y="142128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equivalent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1" name="Title 1"/>
          <p:cNvSpPr txBox="1">
            <a:spLocks/>
          </p:cNvSpPr>
          <p:nvPr/>
        </p:nvSpPr>
        <p:spPr>
          <a:xfrm>
            <a:off x="6655904" y="1417487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noProof="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7119968" y="141411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itle 1"/>
          <p:cNvSpPr txBox="1">
            <a:spLocks/>
          </p:cNvSpPr>
          <p:nvPr/>
        </p:nvSpPr>
        <p:spPr>
          <a:xfrm>
            <a:off x="7243224" y="137531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+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4" name="Title 1"/>
          <p:cNvSpPr txBox="1">
            <a:spLocks/>
          </p:cNvSpPr>
          <p:nvPr/>
        </p:nvSpPr>
        <p:spPr>
          <a:xfrm>
            <a:off x="7243224" y="1634308"/>
            <a:ext cx="239263" cy="306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5" name="Straight Connector 264"/>
          <p:cNvCxnSpPr/>
          <p:nvPr/>
        </p:nvCxnSpPr>
        <p:spPr>
          <a:xfrm rot="5400000" flipH="1" flipV="1">
            <a:off x="7060152" y="2162789"/>
            <a:ext cx="6116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rot="5400000" flipH="1" flipV="1">
            <a:off x="7118607" y="1169865"/>
            <a:ext cx="4884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7" name="Group 266"/>
          <p:cNvGrpSpPr/>
          <p:nvPr/>
        </p:nvGrpSpPr>
        <p:grpSpPr>
          <a:xfrm>
            <a:off x="8399621" y="935566"/>
            <a:ext cx="299055" cy="1491706"/>
            <a:chOff x="2599211" y="4506635"/>
            <a:chExt cx="378996" cy="1890454"/>
          </a:xfrm>
        </p:grpSpPr>
        <p:cxnSp>
          <p:nvCxnSpPr>
            <p:cNvPr id="268" name="Straight Connector 26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7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284" name="Arc 28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5" name="Arc 28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282" name="Arc 28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3" name="Arc 28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280" name="Arc 27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1" name="Arc 28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278" name="Arc 27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9" name="Arc 27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276" name="Arc 27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77" name="Arc 27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70" name="Straight Connector 26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6" name="Straight Connector 285"/>
          <p:cNvCxnSpPr/>
          <p:nvPr/>
        </p:nvCxnSpPr>
        <p:spPr>
          <a:xfrm rot="5400000">
            <a:off x="8539934" y="2447935"/>
            <a:ext cx="4132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0546"/>
          </a:xfrm>
        </p:spPr>
        <p:txBody>
          <a:bodyPr/>
          <a:lstStyle/>
          <a:p>
            <a:r>
              <a:rPr lang="en-US" dirty="0" smtClean="0"/>
              <a:t>Example Inductor Problem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50079" y="2039893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735805" y="2263731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13912" y="890546"/>
            <a:ext cx="21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V(t).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2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24" name="Straight Connector 2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28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43" name="Arc 4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Arc 4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41" name="Arc 4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Arc 4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39" name="Arc 3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" name="Arc 3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37" name="Arc 3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Arc 3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35" name="Arc 3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Arc 3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26" name="Straight Connector 25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rot="5400000" flipH="1" flipV="1">
            <a:off x="2038106" y="1579756"/>
            <a:ext cx="1655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07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Inductor Problem #2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621522" y="1768448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35809" y="2782826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6362" y="890546"/>
            <a:ext cx="2053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(Students): Find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650080" y="2039892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/>
          <p:cNvCxnSpPr/>
          <p:nvPr/>
        </p:nvCxnSpPr>
        <p:spPr>
          <a:xfrm rot="5400000" flipH="1" flipV="1">
            <a:off x="3107492" y="1486454"/>
            <a:ext cx="10124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438144" y="1497002"/>
            <a:ext cx="3730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itle 1"/>
          <p:cNvSpPr txBox="1">
            <a:spLocks/>
          </p:cNvSpPr>
          <p:nvPr/>
        </p:nvSpPr>
        <p:spPr>
          <a:xfrm>
            <a:off x="3042353" y="700642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0" name="Title 1"/>
          <p:cNvSpPr txBox="1">
            <a:spLocks/>
          </p:cNvSpPr>
          <p:nvPr/>
        </p:nvSpPr>
        <p:spPr>
          <a:xfrm>
            <a:off x="7168896" y="1290934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1450175" y="1548280"/>
            <a:ext cx="1592178" cy="1491705"/>
            <a:chOff x="1450175" y="1548280"/>
            <a:chExt cx="1592178" cy="1491705"/>
          </a:xfrm>
        </p:grpSpPr>
        <p:grpSp>
          <p:nvGrpSpPr>
            <p:cNvPr id="38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43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71" name="Arc 7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2" name="Arc 7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8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69" name="Arc 6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Arc 6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9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61" name="Arc 6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8" name="Arc 6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0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55" name="Arc 5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7" name="Arc 56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1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52" name="Arc 51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4" name="Arc 5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41" name="Straight Connector 40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TextBox 72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75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3612915" y="1149906"/>
            <a:ext cx="2896655" cy="725031"/>
            <a:chOff x="5530850" y="3109645"/>
            <a:chExt cx="2896655" cy="512602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5530850" y="3109645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6108019" y="3622244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>
              <a:off x="5857125" y="3360540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>
              <a:off x="6434294" y="3360541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6685188" y="31096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7011463" y="3360542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262357" y="36222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7588632" y="3360543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7839526" y="3109648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697681" y="2227011"/>
            <a:ext cx="388983" cy="140562"/>
            <a:chOff x="5530850" y="3109645"/>
            <a:chExt cx="2896655" cy="512602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530850" y="3109645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108019" y="3622244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5857125" y="3360540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6434294" y="3360541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6685188" y="31096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>
              <a:off x="7011463" y="3360542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7262357" y="3622246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>
              <a:off x="7588632" y="3360543"/>
              <a:ext cx="512598" cy="10809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7839526" y="3109648"/>
              <a:ext cx="587979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25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Inductor Problem #3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757507" y="1864190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843233" y="2088028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0"/>
          </p:cNvCxnSpPr>
          <p:nvPr/>
        </p:nvCxnSpPr>
        <p:spPr>
          <a:xfrm rot="5400000" flipH="1" flipV="1">
            <a:off x="728950" y="1592745"/>
            <a:ext cx="54289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6" idx="4"/>
          </p:cNvCxnSpPr>
          <p:nvPr/>
        </p:nvCxnSpPr>
        <p:spPr>
          <a:xfrm rot="5400000">
            <a:off x="743237" y="2607123"/>
            <a:ext cx="51431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083" y="705880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999601" y="1321299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99601" y="2838404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 rot="16200000">
            <a:off x="-520344" y="1760545"/>
            <a:ext cx="192990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I(t)=I</a:t>
            </a:r>
            <a:r>
              <a:rPr lang="en-US" baseline="-250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en-US" dirty="0" smtClean="0">
                <a:solidFill>
                  <a:srgbClr val="FF3300"/>
                </a:solidFill>
                <a:latin typeface="Symbol" pitchFamily="18" charset="2"/>
                <a:cs typeface="Times New Roman" pitchFamily="18" charset="0"/>
              </a:rPr>
              <a:t>w</a:t>
            </a:r>
            <a:r>
              <a:rPr lang="en-US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t)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539312" y="1321299"/>
            <a:ext cx="1592178" cy="1491705"/>
            <a:chOff x="1450175" y="1548280"/>
            <a:chExt cx="1592178" cy="1491705"/>
          </a:xfrm>
        </p:grpSpPr>
        <p:grpSp>
          <p:nvGrpSpPr>
            <p:cNvPr id="25" name="Group 82"/>
            <p:cNvGrpSpPr/>
            <p:nvPr/>
          </p:nvGrpSpPr>
          <p:grpSpPr>
            <a:xfrm>
              <a:off x="1913089" y="1548280"/>
              <a:ext cx="378996" cy="1491705"/>
              <a:chOff x="2599211" y="4506635"/>
              <a:chExt cx="378996" cy="1890454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rot="5400000" flipH="1" flipV="1">
                <a:off x="2603799" y="4709816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4" name="Group 180"/>
              <p:cNvGrpSpPr/>
              <p:nvPr/>
            </p:nvGrpSpPr>
            <p:grpSpPr>
              <a:xfrm>
                <a:off x="2599211" y="4912998"/>
                <a:ext cx="378996" cy="1085343"/>
                <a:chOff x="4616934" y="4177587"/>
                <a:chExt cx="378996" cy="1085343"/>
              </a:xfrm>
            </p:grpSpPr>
            <p:grpSp>
              <p:nvGrpSpPr>
                <p:cNvPr id="36" name="Group 167"/>
                <p:cNvGrpSpPr/>
                <p:nvPr/>
              </p:nvGrpSpPr>
              <p:grpSpPr>
                <a:xfrm>
                  <a:off x="4616934" y="4177587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9" name="Arc 48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0" name="Arc 49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7" name="Group 168"/>
                <p:cNvGrpSpPr/>
                <p:nvPr/>
              </p:nvGrpSpPr>
              <p:grpSpPr>
                <a:xfrm>
                  <a:off x="4616934" y="4394081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7" name="Arc 46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8" name="Arc 47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8" name="Group 171"/>
                <p:cNvGrpSpPr/>
                <p:nvPr/>
              </p:nvGrpSpPr>
              <p:grpSpPr>
                <a:xfrm>
                  <a:off x="4616934" y="461057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5" name="Arc 44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6" name="Arc 45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39" name="Group 174"/>
                <p:cNvGrpSpPr/>
                <p:nvPr/>
              </p:nvGrpSpPr>
              <p:grpSpPr>
                <a:xfrm>
                  <a:off x="4616934" y="4827069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3" name="Arc 42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Arc 43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40" name="Group 177"/>
                <p:cNvGrpSpPr/>
                <p:nvPr/>
              </p:nvGrpSpPr>
              <p:grpSpPr>
                <a:xfrm>
                  <a:off x="4616934" y="5043565"/>
                  <a:ext cx="378996" cy="219365"/>
                  <a:chOff x="4300538" y="2481962"/>
                  <a:chExt cx="835818" cy="322898"/>
                </a:xfrm>
              </p:grpSpPr>
              <p:sp>
                <p:nvSpPr>
                  <p:cNvPr id="41" name="Arc 40"/>
                  <p:cNvSpPr/>
                  <p:nvPr/>
                </p:nvSpPr>
                <p:spPr>
                  <a:xfrm>
                    <a:off x="4300538" y="2493169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2" name="Arc 41"/>
                  <p:cNvSpPr/>
                  <p:nvPr/>
                </p:nvSpPr>
                <p:spPr>
                  <a:xfrm flipV="1">
                    <a:off x="4300538" y="2481962"/>
                    <a:ext cx="835818" cy="311691"/>
                  </a:xfrm>
                  <a:prstGeom prst="arc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603799" y="6193908"/>
                <a:ext cx="406362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TextBox 25"/>
            <p:cNvSpPr txBox="1"/>
            <p:nvPr/>
          </p:nvSpPr>
          <p:spPr>
            <a:xfrm rot="5400000">
              <a:off x="2370026" y="181554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392468" y="2494949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30" name="Title 1"/>
            <p:cNvSpPr txBox="1">
              <a:spLocks/>
            </p:cNvSpPr>
            <p:nvPr/>
          </p:nvSpPr>
          <p:spPr>
            <a:xfrm>
              <a:off x="2335401" y="2046521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32" name="Title 1"/>
            <p:cNvSpPr txBox="1">
              <a:spLocks/>
            </p:cNvSpPr>
            <p:nvPr/>
          </p:nvSpPr>
          <p:spPr>
            <a:xfrm rot="16200000">
              <a:off x="1241180" y="1871504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LR circuit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912" y="890546"/>
            <a:ext cx="1370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V(t), </a:t>
            </a:r>
            <a:r>
              <a:rPr lang="en-US" dirty="0" err="1" smtClean="0"/>
              <a:t>i</a:t>
            </a:r>
            <a:r>
              <a:rPr lang="en-US" dirty="0" smtClean="0"/>
              <a:t>(t)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892173" y="1497002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2173" y="3039985"/>
            <a:ext cx="121041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" name="Group 449"/>
          <p:cNvGrpSpPr/>
          <p:nvPr/>
        </p:nvGrpSpPr>
        <p:grpSpPr>
          <a:xfrm>
            <a:off x="306654" y="1497007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7" name="Group 82"/>
          <p:cNvGrpSpPr/>
          <p:nvPr/>
        </p:nvGrpSpPr>
        <p:grpSpPr>
          <a:xfrm>
            <a:off x="1913089" y="1548280"/>
            <a:ext cx="378996" cy="1491705"/>
            <a:chOff x="2599211" y="4506635"/>
            <a:chExt cx="378996" cy="1890454"/>
          </a:xfrm>
        </p:grpSpPr>
        <p:cxnSp>
          <p:nvCxnSpPr>
            <p:cNvPr id="38" name="Straight Connector 3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4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54" name="Arc 5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Arc 5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52" name="Arc 5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Arc 5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50" name="Arc 4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Arc 5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48" name="Arc 4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Arc 4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46" name="Arc 4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Arc 4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0" name="Straight Connector 3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 rot="5400000">
            <a:off x="2370026" y="1815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392468" y="2494949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2335401" y="2046521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 rot="16200000">
            <a:off x="1241180" y="187150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LR problem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6653" y="890546"/>
            <a:ext cx="457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(Students) Find V(t), given that V(t=0) = 5 Volts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2408" y="1566010"/>
            <a:ext cx="1210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7769" y="4567402"/>
            <a:ext cx="12898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449"/>
          <p:cNvGrpSpPr/>
          <p:nvPr/>
        </p:nvGrpSpPr>
        <p:grpSpPr>
          <a:xfrm>
            <a:off x="96889" y="1566015"/>
            <a:ext cx="670686" cy="1542982"/>
            <a:chOff x="785404" y="1743242"/>
            <a:chExt cx="670686" cy="1542982"/>
          </a:xfrm>
        </p:grpSpPr>
        <p:sp>
          <p:nvSpPr>
            <p:cNvPr id="2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/>
          <p:cNvSpPr txBox="1"/>
          <p:nvPr/>
        </p:nvSpPr>
        <p:spPr>
          <a:xfrm rot="5400000">
            <a:off x="3634150" y="183735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3656592" y="2834763"/>
            <a:ext cx="706952" cy="5592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kumimoji="0" lang="en-US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656592" y="418916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10" name="Group 449"/>
          <p:cNvGrpSpPr/>
          <p:nvPr/>
        </p:nvGrpSpPr>
        <p:grpSpPr>
          <a:xfrm>
            <a:off x="606888" y="1570086"/>
            <a:ext cx="670686" cy="1542982"/>
            <a:chOff x="785404" y="1743242"/>
            <a:chExt cx="670686" cy="1542982"/>
          </a:xfrm>
        </p:grpSpPr>
        <p:sp>
          <p:nvSpPr>
            <p:cNvPr id="60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r>
                <a:rPr lang="en-US" noProof="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k</a:t>
              </a:r>
              <a:r>
                <a:rPr lang="en-US" noProof="0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itchFamily="18" charset="2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6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62" name="Straight Connector 61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5" name="Straight Connector 74"/>
          <p:cNvCxnSpPr/>
          <p:nvPr/>
        </p:nvCxnSpPr>
        <p:spPr>
          <a:xfrm>
            <a:off x="1892820" y="1566009"/>
            <a:ext cx="14769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1895924" y="3061791"/>
            <a:ext cx="147388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-70895" y="381736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1895924" y="4567402"/>
            <a:ext cx="14707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" name="Group 82"/>
          <p:cNvGrpSpPr/>
          <p:nvPr/>
        </p:nvGrpSpPr>
        <p:grpSpPr>
          <a:xfrm>
            <a:off x="1706426" y="1570086"/>
            <a:ext cx="378996" cy="1491705"/>
            <a:chOff x="2599211" y="4506635"/>
            <a:chExt cx="378996" cy="1890454"/>
          </a:xfrm>
        </p:grpSpPr>
        <p:cxnSp>
          <p:nvCxnSpPr>
            <p:cNvPr id="74" name="Straight Connector 73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8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95" name="Arc 9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6" name="Arc 9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93" name="Arc 9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4" name="Arc 9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4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91" name="Arc 9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2" name="Arc 9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5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89" name="Arc 8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0" name="Arc 8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6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87" name="Arc 8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Arc 8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82"/>
          <p:cNvGrpSpPr/>
          <p:nvPr/>
        </p:nvGrpSpPr>
        <p:grpSpPr>
          <a:xfrm>
            <a:off x="3177211" y="1570086"/>
            <a:ext cx="378996" cy="1491705"/>
            <a:chOff x="2599211" y="4506635"/>
            <a:chExt cx="378996" cy="1890454"/>
          </a:xfrm>
        </p:grpSpPr>
        <p:cxnSp>
          <p:nvCxnSpPr>
            <p:cNvPr id="98" name="Straight Connector 97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9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01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14" name="Arc 113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Arc 114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12" name="Arc 111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Arc 112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10" name="Arc 109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Arc 110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08" name="Arc 107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Arc 108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5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06" name="Arc 105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7" name="Arc 106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oup 82"/>
          <p:cNvGrpSpPr/>
          <p:nvPr/>
        </p:nvGrpSpPr>
        <p:grpSpPr>
          <a:xfrm>
            <a:off x="3177211" y="3058699"/>
            <a:ext cx="378996" cy="1491705"/>
            <a:chOff x="2599211" y="4506635"/>
            <a:chExt cx="378996" cy="1890454"/>
          </a:xfrm>
        </p:grpSpPr>
        <p:cxnSp>
          <p:nvCxnSpPr>
            <p:cNvPr id="117" name="Straight Connector 116"/>
            <p:cNvCxnSpPr/>
            <p:nvPr/>
          </p:nvCxnSpPr>
          <p:spPr>
            <a:xfrm rot="5400000" flipH="1" flipV="1">
              <a:off x="2603799" y="4709816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180"/>
            <p:cNvGrpSpPr/>
            <p:nvPr/>
          </p:nvGrpSpPr>
          <p:grpSpPr>
            <a:xfrm>
              <a:off x="2599211" y="4912998"/>
              <a:ext cx="378996" cy="1085343"/>
              <a:chOff x="4616934" y="4177587"/>
              <a:chExt cx="378996" cy="1085343"/>
            </a:xfrm>
          </p:grpSpPr>
          <p:grpSp>
            <p:nvGrpSpPr>
              <p:cNvPr id="120" name="Group 167"/>
              <p:cNvGrpSpPr/>
              <p:nvPr/>
            </p:nvGrpSpPr>
            <p:grpSpPr>
              <a:xfrm>
                <a:off x="4616934" y="4177587"/>
                <a:ext cx="378996" cy="219365"/>
                <a:chOff x="4300538" y="2481962"/>
                <a:chExt cx="835818" cy="322898"/>
              </a:xfrm>
            </p:grpSpPr>
            <p:sp>
              <p:nvSpPr>
                <p:cNvPr id="133" name="Arc 132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Arc 133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1" name="Group 168"/>
              <p:cNvGrpSpPr/>
              <p:nvPr/>
            </p:nvGrpSpPr>
            <p:grpSpPr>
              <a:xfrm>
                <a:off x="4616934" y="4394081"/>
                <a:ext cx="378996" cy="219365"/>
                <a:chOff x="4300538" y="2481962"/>
                <a:chExt cx="835818" cy="322898"/>
              </a:xfrm>
            </p:grpSpPr>
            <p:sp>
              <p:nvSpPr>
                <p:cNvPr id="131" name="Arc 130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Arc 131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2" name="Group 171"/>
              <p:cNvGrpSpPr/>
              <p:nvPr/>
            </p:nvGrpSpPr>
            <p:grpSpPr>
              <a:xfrm>
                <a:off x="4616934" y="461057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9" name="Arc 128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0" name="Arc 129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3" name="Group 174"/>
              <p:cNvGrpSpPr/>
              <p:nvPr/>
            </p:nvGrpSpPr>
            <p:grpSpPr>
              <a:xfrm>
                <a:off x="4616934" y="4827069"/>
                <a:ext cx="378996" cy="219365"/>
                <a:chOff x="4300538" y="2481962"/>
                <a:chExt cx="835818" cy="322898"/>
              </a:xfrm>
            </p:grpSpPr>
            <p:sp>
              <p:nvSpPr>
                <p:cNvPr id="127" name="Arc 126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8" name="Arc 127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4" name="Group 177"/>
              <p:cNvGrpSpPr/>
              <p:nvPr/>
            </p:nvGrpSpPr>
            <p:grpSpPr>
              <a:xfrm>
                <a:off x="4616934" y="5043565"/>
                <a:ext cx="378996" cy="219365"/>
                <a:chOff x="4300538" y="2481962"/>
                <a:chExt cx="835818" cy="322898"/>
              </a:xfrm>
            </p:grpSpPr>
            <p:sp>
              <p:nvSpPr>
                <p:cNvPr id="125" name="Arc 124"/>
                <p:cNvSpPr/>
                <p:nvPr/>
              </p:nvSpPr>
              <p:spPr>
                <a:xfrm>
                  <a:off x="4300538" y="2493169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6" name="Arc 125"/>
                <p:cNvSpPr/>
                <p:nvPr/>
              </p:nvSpPr>
              <p:spPr>
                <a:xfrm flipV="1">
                  <a:off x="4300538" y="2481962"/>
                  <a:ext cx="835818" cy="311691"/>
                </a:xfrm>
                <a:prstGeom prst="arc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119" name="Straight Connector 118"/>
            <p:cNvCxnSpPr/>
            <p:nvPr/>
          </p:nvCxnSpPr>
          <p:spPr>
            <a:xfrm rot="5400000" flipH="1" flipV="1">
              <a:off x="2603799" y="6193908"/>
              <a:ext cx="40636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Title 1"/>
          <p:cNvSpPr txBox="1">
            <a:spLocks/>
          </p:cNvSpPr>
          <p:nvPr/>
        </p:nvSpPr>
        <p:spPr>
          <a:xfrm>
            <a:off x="996749" y="199267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6" name="Title 1"/>
          <p:cNvSpPr txBox="1">
            <a:spLocks/>
          </p:cNvSpPr>
          <p:nvPr/>
        </p:nvSpPr>
        <p:spPr>
          <a:xfrm>
            <a:off x="2510852" y="207045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7" name="Title 1"/>
          <p:cNvSpPr txBox="1">
            <a:spLocks/>
          </p:cNvSpPr>
          <p:nvPr/>
        </p:nvSpPr>
        <p:spPr>
          <a:xfrm>
            <a:off x="2510852" y="351848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Symbol" pitchFamily="18" charset="2"/>
                <a:cs typeface="Times New Roman" pitchFamily="18" charset="0"/>
              </a:rPr>
              <a:t>m</a:t>
            </a:r>
            <a:r>
              <a:rPr lang="en-US" noProof="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139" name="Straight Connector 138"/>
          <p:cNvCxnSpPr/>
          <p:nvPr/>
        </p:nvCxnSpPr>
        <p:spPr>
          <a:xfrm rot="16200000" flipV="1">
            <a:off x="438389" y="3803203"/>
            <a:ext cx="151733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11165" y="203675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99945" y="33998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524143" y="2505299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1190449" y="1656272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768165" y="734726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107611" y="119550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8229" y="2221417"/>
            <a:ext cx="2747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Watts [W] = Volt Amp [V-A]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07611" y="2753528"/>
            <a:ext cx="29595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Note: MKSA unit system:</a:t>
            </a:r>
            <a:br>
              <a:rPr lang="en-US" dirty="0" smtClean="0"/>
            </a:br>
            <a:r>
              <a:rPr lang="en-US" i="1" dirty="0" smtClean="0"/>
              <a:t>Meters Kilogram Second Amp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75117" y="4830792"/>
            <a:ext cx="211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Resistor:</a:t>
            </a:r>
          </a:p>
          <a:p>
            <a:r>
              <a:rPr lang="en-US" dirty="0" smtClean="0"/>
              <a:t>Energy lost to heat…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51223" y="4830792"/>
            <a:ext cx="3864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or capacitor:</a:t>
            </a:r>
          </a:p>
          <a:p>
            <a:r>
              <a:rPr lang="en-US" dirty="0" smtClean="0"/>
              <a:t>Energy </a:t>
            </a:r>
            <a:r>
              <a:rPr lang="en-US" i="1" dirty="0" smtClean="0">
                <a:solidFill>
                  <a:srgbClr val="FF0000"/>
                </a:solidFill>
              </a:rPr>
              <a:t>STORED</a:t>
            </a:r>
            <a:r>
              <a:rPr lang="en-US" dirty="0" smtClean="0"/>
              <a:t> and can be recovered…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Thevenin’s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1049" y="1337094"/>
            <a:ext cx="3416060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477109" y="1889185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77109" y="2743200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 txBox="1">
            <a:spLocks/>
          </p:cNvSpPr>
          <p:nvPr/>
        </p:nvSpPr>
        <p:spPr>
          <a:xfrm>
            <a:off x="4649426" y="682227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36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4942935" y="1337094"/>
            <a:ext cx="3620219" cy="2018581"/>
            <a:chOff x="4942935" y="1337094"/>
            <a:chExt cx="3620219" cy="2018581"/>
          </a:xfrm>
        </p:grpSpPr>
        <p:sp>
          <p:nvSpPr>
            <p:cNvPr id="5" name="Rectangle 4"/>
            <p:cNvSpPr/>
            <p:nvPr/>
          </p:nvSpPr>
          <p:spPr>
            <a:xfrm>
              <a:off x="6909758" y="1337094"/>
              <a:ext cx="1653396" cy="20185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Load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5460521" y="1826625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460521" y="268064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612921" y="2743200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612921" y="1889185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497152" y="152687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85932" y="288997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4942935" y="1526872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5378216" y="184387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85611" y="239112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43" name="Group 449"/>
          <p:cNvGrpSpPr/>
          <p:nvPr/>
        </p:nvGrpSpPr>
        <p:grpSpPr>
          <a:xfrm rot="5400000">
            <a:off x="2249152" y="3701496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439"/>
          <p:cNvGrpSpPr/>
          <p:nvPr/>
        </p:nvGrpSpPr>
        <p:grpSpPr>
          <a:xfrm>
            <a:off x="1570120" y="4826879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1695090" y="5472476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753423" y="4806090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852054" y="47505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>
            <a:endCxn id="96" idx="2"/>
          </p:cNvCxnSpPr>
          <p:nvPr/>
        </p:nvCxnSpPr>
        <p:spPr>
          <a:xfrm>
            <a:off x="1816113" y="5610752"/>
            <a:ext cx="369709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434539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4942935" y="4187394"/>
            <a:ext cx="3620219" cy="2018581"/>
            <a:chOff x="4942935" y="1337094"/>
            <a:chExt cx="3620219" cy="2018581"/>
          </a:xfrm>
        </p:grpSpPr>
        <p:sp>
          <p:nvSpPr>
            <p:cNvPr id="87" name="Rectangle 86"/>
            <p:cNvSpPr/>
            <p:nvPr/>
          </p:nvSpPr>
          <p:spPr>
            <a:xfrm>
              <a:off x="6909758" y="1337094"/>
              <a:ext cx="1653396" cy="20185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Load</a:t>
              </a:r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5460521" y="1826625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460521" y="268064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5612921" y="2743200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5612921" y="1889185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5497152" y="152687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485932" y="288997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 flipV="1">
              <a:off x="4942935" y="1526872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5378216" y="184387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385611" y="239112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cxnSp>
        <p:nvCxnSpPr>
          <p:cNvPr id="103" name="Straight Connector 102"/>
          <p:cNvCxnSpPr>
            <a:endCxn id="88" idx="2"/>
          </p:cNvCxnSpPr>
          <p:nvPr/>
        </p:nvCxnSpPr>
        <p:spPr>
          <a:xfrm>
            <a:off x="3094386" y="4739485"/>
            <a:ext cx="23661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3059"/>
            <a:ext cx="8229600" cy="777785"/>
          </a:xfrm>
        </p:spPr>
        <p:txBody>
          <a:bodyPr/>
          <a:lstStyle/>
          <a:p>
            <a:r>
              <a:rPr lang="en-US" dirty="0" smtClean="0"/>
              <a:t>Energy stored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27480" y="14716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16260" y="283471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pSp>
        <p:nvGrpSpPr>
          <p:cNvPr id="6" name="Group 11"/>
          <p:cNvGrpSpPr/>
          <p:nvPr/>
        </p:nvGrpSpPr>
        <p:grpSpPr>
          <a:xfrm rot="5400000">
            <a:off x="-59542" y="1940154"/>
            <a:ext cx="1831977" cy="795342"/>
            <a:chOff x="2009773" y="2063194"/>
            <a:chExt cx="1831977" cy="795342"/>
          </a:xfrm>
        </p:grpSpPr>
        <p:sp>
          <p:nvSpPr>
            <p:cNvPr id="3" name="Rectangle 2"/>
            <p:cNvSpPr/>
            <p:nvPr/>
          </p:nvSpPr>
          <p:spPr>
            <a:xfrm>
              <a:off x="2428874" y="2063194"/>
              <a:ext cx="993775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" name="Straight Connector 3"/>
            <p:cNvCxnSpPr/>
            <p:nvPr/>
          </p:nvCxnSpPr>
          <p:spPr>
            <a:xfrm rot="5400000" flipH="1" flipV="1">
              <a:off x="3508375" y="2525158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rot="10800000">
              <a:off x="3422650" y="2191783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2009774" y="2191785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676398" y="2525161"/>
              <a:ext cx="66675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 flipV="1">
            <a:off x="606764" y="1091127"/>
            <a:ext cx="517586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184480" y="169581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140789" y="919392"/>
            <a:ext cx="339737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 x </a:t>
            </a:r>
            <a:r>
              <a:rPr lang="en-US" sz="4400" i="1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i="1" baseline="-250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44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power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4130" name="Object 2"/>
          <p:cNvGraphicFramePr>
            <a:graphicFrameLocks noChangeAspect="1"/>
          </p:cNvGraphicFramePr>
          <p:nvPr/>
        </p:nvGraphicFramePr>
        <p:xfrm>
          <a:off x="2104396" y="2327528"/>
          <a:ext cx="34337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39" name="Equation" r:id="rId3" imgW="1257120" imgH="279360" progId="Equation.3">
                  <p:embed/>
                </p:oleObj>
              </mc:Choice>
              <mc:Fallback>
                <p:oleObj name="Equation" r:id="rId3" imgW="125712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4396" y="2327528"/>
                        <a:ext cx="3433763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04396" y="1840938"/>
            <a:ext cx="88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Energy:</a:t>
            </a:r>
            <a:endParaRPr lang="en-US" dirty="0"/>
          </a:p>
        </p:txBody>
      </p:sp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963378" y="3821502"/>
          <a:ext cx="5169769" cy="951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40" name="Equation" r:id="rId5" imgW="2286000" imgH="419040" progId="Equation.3">
                  <p:embed/>
                </p:oleObj>
              </mc:Choice>
              <mc:Fallback>
                <p:oleObj name="Equation" r:id="rId5" imgW="2286000" imgH="419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3378" y="3821502"/>
                        <a:ext cx="5169769" cy="951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996943" y="3452170"/>
            <a:ext cx="2550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Capacitor stored energy: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63378" y="4823770"/>
            <a:ext cx="2391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Inductor stored energy:</a:t>
            </a:r>
            <a:endParaRPr lang="en-US" dirty="0"/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951304" y="5221288"/>
          <a:ext cx="40798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141" name="Equation" r:id="rId7" imgW="1803240" imgH="393480" progId="Equation.3">
                  <p:embed/>
                </p:oleObj>
              </mc:Choice>
              <mc:Fallback>
                <p:oleObj name="Equation" r:id="rId7" imgW="18032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304" y="5221288"/>
                        <a:ext cx="4079875" cy="89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roup 81"/>
          <p:cNvGrpSpPr/>
          <p:nvPr/>
        </p:nvGrpSpPr>
        <p:grpSpPr>
          <a:xfrm>
            <a:off x="3613796" y="2543202"/>
            <a:ext cx="1376847" cy="1957096"/>
            <a:chOff x="3401176" y="2255626"/>
            <a:chExt cx="1376847" cy="1957096"/>
          </a:xfrm>
        </p:grpSpPr>
        <p:grpSp>
          <p:nvGrpSpPr>
            <p:cNvPr id="4" name="Group 45"/>
            <p:cNvGrpSpPr/>
            <p:nvPr/>
          </p:nvGrpSpPr>
          <p:grpSpPr>
            <a:xfrm>
              <a:off x="3488924" y="2255626"/>
              <a:ext cx="1289099" cy="1957096"/>
              <a:chOff x="6991230" y="2385199"/>
              <a:chExt cx="1289099" cy="195709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985055" y="2497527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973835" y="386063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5" name="Group 35"/>
              <p:cNvGrpSpPr/>
              <p:nvPr/>
            </p:nvGrpSpPr>
            <p:grpSpPr>
              <a:xfrm rot="5400000">
                <a:off x="6598033" y="2966075"/>
                <a:ext cx="1831977" cy="795342"/>
                <a:chOff x="2009773" y="2063194"/>
                <a:chExt cx="1831977" cy="795342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2428874" y="2063194"/>
                  <a:ext cx="993775" cy="257175"/>
                </a:xfrm>
                <a:prstGeom prst="rect">
                  <a:avLst/>
                </a:prstGeom>
                <a:solidFill>
                  <a:srgbClr val="FFC000"/>
                </a:solidFill>
                <a:ln w="1905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8" name="Straight Connector 37"/>
                <p:cNvCxnSpPr/>
                <p:nvPr/>
              </p:nvCxnSpPr>
              <p:spPr>
                <a:xfrm rot="5400000" flipH="1" flipV="1">
                  <a:off x="3508375" y="2525158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3422650" y="2191783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2009774" y="2191785"/>
                  <a:ext cx="4191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5400000" flipH="1" flipV="1">
                  <a:off x="1676398" y="2525161"/>
                  <a:ext cx="66675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Oval 43"/>
              <p:cNvSpPr/>
              <p:nvPr/>
            </p:nvSpPr>
            <p:spPr>
              <a:xfrm>
                <a:off x="6991230" y="2385199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991230" y="4217175"/>
                <a:ext cx="125120" cy="125120"/>
              </a:xfrm>
              <a:prstGeom prst="ellipse">
                <a:avLst/>
              </a:prstGeom>
              <a:noFill/>
              <a:ln w="19050" cmpd="sng">
                <a:solidFill>
                  <a:srgbClr val="FF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01176" y="233708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46060" y="379860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56255" y="1415541"/>
            <a:ext cx="1438274" cy="3146793"/>
            <a:chOff x="6156255" y="1415541"/>
            <a:chExt cx="1438274" cy="3146793"/>
          </a:xfrm>
        </p:grpSpPr>
        <p:sp>
          <p:nvSpPr>
            <p:cNvPr id="27" name="TextBox 26"/>
            <p:cNvSpPr txBox="1"/>
            <p:nvPr/>
          </p:nvSpPr>
          <p:spPr>
            <a:xfrm>
              <a:off x="7299255" y="2717566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88035" y="4080673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grpSp>
          <p:nvGrpSpPr>
            <p:cNvPr id="29" name="Group 28"/>
            <p:cNvGrpSpPr/>
            <p:nvPr/>
          </p:nvGrpSpPr>
          <p:grpSpPr>
            <a:xfrm rot="5400000">
              <a:off x="5912233" y="3186114"/>
              <a:ext cx="1831977" cy="795342"/>
              <a:chOff x="2009773" y="2063194"/>
              <a:chExt cx="1831977" cy="79534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2428874" y="2063194"/>
                <a:ext cx="993775" cy="257175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508375" y="2525158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10800000">
                <a:off x="3422650" y="2191783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0800000">
                <a:off x="2009774" y="2191785"/>
                <a:ext cx="4191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1676398" y="2525161"/>
                <a:ext cx="66675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 flipV="1">
              <a:off x="6578539" y="2337087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itle 1"/>
            <p:cNvSpPr txBox="1">
              <a:spLocks/>
            </p:cNvSpPr>
            <p:nvPr/>
          </p:nvSpPr>
          <p:spPr>
            <a:xfrm>
              <a:off x="6156255" y="1415541"/>
              <a:ext cx="1143000" cy="92154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4400" i="1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sz="4400" i="1" baseline="-25000" dirty="0" err="1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ab</a:t>
              </a:r>
              <a:endParaRPr kumimoji="0" lang="en-US" sz="440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6305430" y="2605238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305430" y="4437214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227967" y="26839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235362" y="4124833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104339" y="1611107"/>
            <a:ext cx="1584023" cy="2883058"/>
            <a:chOff x="647462" y="1416218"/>
            <a:chExt cx="1584023" cy="2883058"/>
          </a:xfrm>
        </p:grpSpPr>
        <p:grpSp>
          <p:nvGrpSpPr>
            <p:cNvPr id="59" name="Group 61"/>
            <p:cNvGrpSpPr/>
            <p:nvPr/>
          </p:nvGrpSpPr>
          <p:grpSpPr>
            <a:xfrm flipH="1">
              <a:off x="647462" y="1988417"/>
              <a:ext cx="1351398" cy="2310859"/>
              <a:chOff x="4717573" y="4200792"/>
              <a:chExt cx="1351398" cy="2310859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5758751" y="429927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</a:t>
                </a:r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762477" y="6142319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</a:t>
                </a:r>
                <a:endParaRPr lang="en-US" dirty="0"/>
              </a:p>
            </p:txBody>
          </p:sp>
          <p:grpSp>
            <p:nvGrpSpPr>
              <p:cNvPr id="63" name="Group 89"/>
              <p:cNvGrpSpPr/>
              <p:nvPr/>
            </p:nvGrpSpPr>
            <p:grpSpPr>
              <a:xfrm flipH="1">
                <a:off x="4838280" y="4432449"/>
                <a:ext cx="997934" cy="1957096"/>
                <a:chOff x="4838286" y="1493594"/>
                <a:chExt cx="997934" cy="1957096"/>
              </a:xfrm>
            </p:grpSpPr>
            <p:grpSp>
              <p:nvGrpSpPr>
                <p:cNvPr id="67" name="Group 28"/>
                <p:cNvGrpSpPr/>
                <p:nvPr/>
              </p:nvGrpSpPr>
              <p:grpSpPr>
                <a:xfrm rot="5400000">
                  <a:off x="4522560" y="2074478"/>
                  <a:ext cx="1831977" cy="795342"/>
                  <a:chOff x="2009773" y="2063194"/>
                  <a:chExt cx="1831977" cy="795342"/>
                </a:xfrm>
              </p:grpSpPr>
              <p:sp>
                <p:nvSpPr>
                  <p:cNvPr id="72" name="Rectangle 71"/>
                  <p:cNvSpPr/>
                  <p:nvPr/>
                </p:nvSpPr>
                <p:spPr>
                  <a:xfrm>
                    <a:off x="2428874" y="2063194"/>
                    <a:ext cx="993775" cy="257175"/>
                  </a:xfrm>
                  <a:prstGeom prst="rect">
                    <a:avLst/>
                  </a:prstGeom>
                  <a:solidFill>
                    <a:srgbClr val="FFC000"/>
                  </a:solidFill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 rot="5400000" flipH="1" flipV="1">
                    <a:off x="3508375" y="2525158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 rot="10800000">
                    <a:off x="3422650" y="2191783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 rot="10800000">
                    <a:off x="2009774" y="2191785"/>
                    <a:ext cx="41910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 flipV="1">
                    <a:off x="1676398" y="2525161"/>
                    <a:ext cx="666750" cy="0"/>
                  </a:xfrm>
                  <a:prstGeom prst="line">
                    <a:avLst/>
                  </a:prstGeom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Oval 67"/>
                <p:cNvSpPr/>
                <p:nvPr/>
              </p:nvSpPr>
              <p:spPr>
                <a:xfrm>
                  <a:off x="4915749" y="1493594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4915749" y="3325570"/>
                  <a:ext cx="125120" cy="125120"/>
                </a:xfrm>
                <a:prstGeom prst="ellipse">
                  <a:avLst/>
                </a:prstGeom>
                <a:noFill/>
                <a:ln w="19050" cmpd="sng">
                  <a:solidFill>
                    <a:srgbClr val="FF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838286" y="1572335"/>
                  <a:ext cx="3000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+</a:t>
                  </a:r>
                  <a:endParaRPr lang="en-US" dirty="0"/>
                </a:p>
              </p:txBody>
            </p:sp>
            <p:sp>
              <p:nvSpPr>
                <p:cNvPr id="71" name="TextBox 70"/>
                <p:cNvSpPr txBox="1"/>
                <p:nvPr/>
              </p:nvSpPr>
              <p:spPr>
                <a:xfrm>
                  <a:off x="4845681" y="3013189"/>
                  <a:ext cx="25519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-</a:t>
                  </a:r>
                  <a:endParaRPr lang="en-US" dirty="0"/>
                </a:p>
              </p:txBody>
            </p:sp>
          </p:grpSp>
          <p:grpSp>
            <p:nvGrpSpPr>
              <p:cNvPr id="64" name="Group 100"/>
              <p:cNvGrpSpPr/>
              <p:nvPr/>
            </p:nvGrpSpPr>
            <p:grpSpPr>
              <a:xfrm rot="16200000">
                <a:off x="4708082" y="4210283"/>
                <a:ext cx="517588" cy="498606"/>
                <a:chOff x="1835341" y="1760299"/>
                <a:chExt cx="517588" cy="49860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 rot="16200000" flipH="1">
                  <a:off x="2103627" y="2009603"/>
                  <a:ext cx="498602" cy="2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 flipV="1">
                  <a:off x="1835341" y="1760299"/>
                  <a:ext cx="517586" cy="3"/>
                </a:xfrm>
                <a:prstGeom prst="straightConnector1">
                  <a:avLst/>
                </a:prstGeom>
                <a:ln>
                  <a:tailEnd type="none"/>
                </a:ln>
              </p:spPr>
              <p:style>
                <a:lnRef idx="2">
                  <a:schemeClr val="accent2"/>
                </a:lnRef>
                <a:fillRef idx="0">
                  <a:schemeClr val="accent2"/>
                </a:fillRef>
                <a:effectRef idx="1">
                  <a:schemeClr val="accent2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0" name="Title 1"/>
            <p:cNvSpPr txBox="1">
              <a:spLocks/>
            </p:cNvSpPr>
            <p:nvPr/>
          </p:nvSpPr>
          <p:spPr>
            <a:xfrm>
              <a:off x="1142812" y="141621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I=5 A</a:t>
              </a:r>
              <a:endParaRPr kumimoji="0" lang="en-US" sz="2400" b="0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54"/>
          <p:cNvSpPr>
            <a:spLocks noGrp="1"/>
          </p:cNvSpPr>
          <p:nvPr>
            <p:ph type="title"/>
          </p:nvPr>
        </p:nvSpPr>
        <p:spPr>
          <a:xfrm>
            <a:off x="356880" y="-114300"/>
            <a:ext cx="8229600" cy="1143000"/>
          </a:xfrm>
        </p:spPr>
        <p:txBody>
          <a:bodyPr/>
          <a:lstStyle/>
          <a:p>
            <a:r>
              <a:rPr lang="en-US" dirty="0" smtClean="0"/>
              <a:t>Symbol library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1600200" y="1187122"/>
            <a:ext cx="485775" cy="1371599"/>
            <a:chOff x="600075" y="1458273"/>
            <a:chExt cx="485775" cy="1371599"/>
          </a:xfrm>
        </p:grpSpPr>
        <p:sp>
          <p:nvSpPr>
            <p:cNvPr id="77" name="Oval 76"/>
            <p:cNvSpPr/>
            <p:nvPr/>
          </p:nvSpPr>
          <p:spPr>
            <a:xfrm>
              <a:off x="600075" y="1915473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Arrow Connector 77"/>
            <p:cNvCxnSpPr/>
            <p:nvPr/>
          </p:nvCxnSpPr>
          <p:spPr>
            <a:xfrm rot="5400000" flipH="1" flipV="1">
              <a:off x="685801" y="213931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77" idx="0"/>
            </p:cNvCxnSpPr>
            <p:nvPr/>
          </p:nvCxnSpPr>
          <p:spPr>
            <a:xfrm rot="16200000" flipV="1">
              <a:off x="613966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77" idx="4"/>
            </p:cNvCxnSpPr>
            <p:nvPr/>
          </p:nvCxnSpPr>
          <p:spPr>
            <a:xfrm rot="16200000" flipH="1">
              <a:off x="628651" y="2615559"/>
              <a:ext cx="428625" cy="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2507552" y="1077111"/>
            <a:ext cx="402824" cy="1472873"/>
            <a:chOff x="2110935" y="1536949"/>
            <a:chExt cx="402824" cy="1472873"/>
          </a:xfrm>
        </p:grpSpPr>
        <p:sp>
          <p:nvSpPr>
            <p:cNvPr id="67" name="Rectangle 66"/>
            <p:cNvSpPr/>
            <p:nvPr/>
          </p:nvSpPr>
          <p:spPr>
            <a:xfrm rot="2700000">
              <a:off x="2110935" y="2066370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2189612" y="199414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3" name="Title 1"/>
            <p:cNvSpPr txBox="1">
              <a:spLocks/>
            </p:cNvSpPr>
            <p:nvPr/>
          </p:nvSpPr>
          <p:spPr>
            <a:xfrm>
              <a:off x="2189612" y="2253139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V="1">
              <a:off x="2080246" y="1765152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V="1">
              <a:off x="2081040" y="2780825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462364" y="1077111"/>
            <a:ext cx="402824" cy="1472873"/>
            <a:chOff x="3409473" y="1458273"/>
            <a:chExt cx="402824" cy="1472873"/>
          </a:xfrm>
        </p:grpSpPr>
        <p:sp>
          <p:nvSpPr>
            <p:cNvPr id="85" name="Rectangle 84"/>
            <p:cNvSpPr/>
            <p:nvPr/>
          </p:nvSpPr>
          <p:spPr>
            <a:xfrm rot="2700000">
              <a:off x="3409473" y="1987694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 rot="16200000" flipV="1">
              <a:off x="3378784" y="1686476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6200000" flipV="1">
              <a:off x="3379578" y="2702149"/>
              <a:ext cx="457200" cy="79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rot="5400000" flipH="1" flipV="1">
              <a:off x="3449031" y="2203521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8" name="Group 28"/>
          <p:cNvGrpSpPr/>
          <p:nvPr/>
        </p:nvGrpSpPr>
        <p:grpSpPr>
          <a:xfrm>
            <a:off x="5046590" y="682283"/>
            <a:ext cx="485775" cy="1889957"/>
            <a:chOff x="1576218" y="1143005"/>
            <a:chExt cx="485775" cy="1889957"/>
          </a:xfrm>
        </p:grpSpPr>
        <p:sp>
          <p:nvSpPr>
            <p:cNvPr id="19" name="Oval 18"/>
            <p:cNvSpPr/>
            <p:nvPr/>
          </p:nvSpPr>
          <p:spPr>
            <a:xfrm>
              <a:off x="1576218" y="1804991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itle 1"/>
            <p:cNvSpPr txBox="1">
              <a:spLocks/>
            </p:cNvSpPr>
            <p:nvPr/>
          </p:nvSpPr>
          <p:spPr>
            <a:xfrm>
              <a:off x="1699474" y="176619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1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21" name="Title 1"/>
            <p:cNvSpPr txBox="1">
              <a:spLocks/>
            </p:cNvSpPr>
            <p:nvPr/>
          </p:nvSpPr>
          <p:spPr>
            <a:xfrm>
              <a:off x="1699474" y="2025186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448007" y="2658760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488112" y="1473998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5883031" y="660027"/>
            <a:ext cx="485775" cy="1889957"/>
            <a:chOff x="6295456" y="1352289"/>
            <a:chExt cx="485775" cy="1889957"/>
          </a:xfrm>
        </p:grpSpPr>
        <p:sp>
          <p:nvSpPr>
            <p:cNvPr id="26" name="Oval 25"/>
            <p:cNvSpPr/>
            <p:nvPr/>
          </p:nvSpPr>
          <p:spPr>
            <a:xfrm>
              <a:off x="6295456" y="2014275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368806" y="2136451"/>
              <a:ext cx="345281" cy="192881"/>
            </a:xfrm>
            <a:custGeom>
              <a:avLst/>
              <a:gdLst>
                <a:gd name="connsiteX0" fmla="*/ 0 w 707231"/>
                <a:gd name="connsiteY0" fmla="*/ 471487 h 732234"/>
                <a:gd name="connsiteX1" fmla="*/ 235744 w 707231"/>
                <a:gd name="connsiteY1" fmla="*/ 21431 h 732234"/>
                <a:gd name="connsiteX2" fmla="*/ 364331 w 707231"/>
                <a:gd name="connsiteY2" fmla="*/ 342900 h 732234"/>
                <a:gd name="connsiteX3" fmla="*/ 535781 w 707231"/>
                <a:gd name="connsiteY3" fmla="*/ 728662 h 732234"/>
                <a:gd name="connsiteX4" fmla="*/ 707231 w 707231"/>
                <a:gd name="connsiteY4" fmla="*/ 321469 h 732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07231" h="732234">
                  <a:moveTo>
                    <a:pt x="0" y="471487"/>
                  </a:moveTo>
                  <a:cubicBezTo>
                    <a:pt x="87511" y="257174"/>
                    <a:pt x="175022" y="42862"/>
                    <a:pt x="235744" y="21431"/>
                  </a:cubicBezTo>
                  <a:cubicBezTo>
                    <a:pt x="296466" y="0"/>
                    <a:pt x="314325" y="225028"/>
                    <a:pt x="364331" y="342900"/>
                  </a:cubicBezTo>
                  <a:cubicBezTo>
                    <a:pt x="414337" y="460772"/>
                    <a:pt x="478631" y="732234"/>
                    <a:pt x="535781" y="728662"/>
                  </a:cubicBezTo>
                  <a:cubicBezTo>
                    <a:pt x="592931" y="725090"/>
                    <a:pt x="650081" y="523279"/>
                    <a:pt x="707231" y="321469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 flipH="1" flipV="1">
              <a:off x="6167245" y="2868044"/>
              <a:ext cx="742196" cy="620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6207350" y="1683282"/>
              <a:ext cx="66198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6428317" y="1690495"/>
            <a:ext cx="1073614" cy="214249"/>
            <a:chOff x="457201" y="2514600"/>
            <a:chExt cx="9144001" cy="1824765"/>
          </a:xfrm>
        </p:grpSpPr>
        <p:cxnSp>
          <p:nvCxnSpPr>
            <p:cNvPr id="45" name="Straight Connector 44"/>
            <p:cNvCxnSpPr/>
            <p:nvPr/>
          </p:nvCxnSpPr>
          <p:spPr>
            <a:xfrm rot="5400000" flipH="1" flipV="1">
              <a:off x="22900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0800000">
              <a:off x="457201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1143001" y="2743201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756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41188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2044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0800000">
              <a:off x="8686802" y="3429001"/>
              <a:ext cx="9144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5947638" y="2971802"/>
              <a:ext cx="1820726" cy="9143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5033239" y="2971801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6862039" y="2967763"/>
              <a:ext cx="1820725" cy="914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8001002" y="3649526"/>
              <a:ext cx="9144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343400" y="956012"/>
            <a:ext cx="257175" cy="1488124"/>
            <a:chOff x="3382667" y="1835079"/>
            <a:chExt cx="257175" cy="1488124"/>
          </a:xfrm>
        </p:grpSpPr>
        <p:sp>
          <p:nvSpPr>
            <p:cNvPr id="59" name="Rectangle 58"/>
            <p:cNvSpPr/>
            <p:nvPr/>
          </p:nvSpPr>
          <p:spPr>
            <a:xfrm rot="5400000">
              <a:off x="3198914" y="2437933"/>
              <a:ext cx="624682" cy="257175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 flipH="1" flipV="1">
              <a:off x="3289081" y="3101032"/>
              <a:ext cx="444342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3301702" y="2044629"/>
              <a:ext cx="4191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Straight Connector 62"/>
          <p:cNvCxnSpPr/>
          <p:nvPr/>
        </p:nvCxnSpPr>
        <p:spPr>
          <a:xfrm rot="5400000" flipH="1" flipV="1">
            <a:off x="6629400" y="1870412"/>
            <a:ext cx="1371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7848600" y="1004385"/>
            <a:ext cx="160687" cy="1414811"/>
            <a:chOff x="4491655" y="3124200"/>
            <a:chExt cx="160687" cy="1414811"/>
          </a:xfrm>
        </p:grpSpPr>
        <p:grpSp>
          <p:nvGrpSpPr>
            <p:cNvPr id="65" name="Group 52"/>
            <p:cNvGrpSpPr/>
            <p:nvPr/>
          </p:nvGrpSpPr>
          <p:grpSpPr>
            <a:xfrm rot="5400000">
              <a:off x="4169395" y="3751260"/>
              <a:ext cx="805211" cy="160687"/>
              <a:chOff x="457201" y="2514600"/>
              <a:chExt cx="9144001" cy="1824765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2900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10800000">
                <a:off x="457201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 flipH="1" flipV="1">
                <a:off x="1143001" y="2743201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13756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 flipH="1" flipV="1">
                <a:off x="41188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16200000" flipH="1">
                <a:off x="32044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10800000">
                <a:off x="8686802" y="3429001"/>
                <a:ext cx="9144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5947638" y="2971802"/>
                <a:ext cx="1820726" cy="914399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16200000" flipH="1">
                <a:off x="5033239" y="2971801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16200000" flipH="1">
                <a:off x="6862039" y="2967763"/>
                <a:ext cx="1820725" cy="9144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 flipH="1" flipV="1">
                <a:off x="8001002" y="3649526"/>
                <a:ext cx="914400" cy="4572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Straight Connector 65"/>
            <p:cNvCxnSpPr/>
            <p:nvPr/>
          </p:nvCxnSpPr>
          <p:spPr>
            <a:xfrm rot="5400000" flipH="1" flipV="1">
              <a:off x="4419421" y="3276600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4420132" y="4386611"/>
              <a:ext cx="30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914400" y="934314"/>
            <a:ext cx="485775" cy="1509822"/>
            <a:chOff x="6422231" y="1545173"/>
            <a:chExt cx="485775" cy="1509822"/>
          </a:xfrm>
        </p:grpSpPr>
        <p:sp>
          <p:nvSpPr>
            <p:cNvPr id="96" name="Oval 95"/>
            <p:cNvSpPr/>
            <p:nvPr/>
          </p:nvSpPr>
          <p:spPr>
            <a:xfrm rot="10800000">
              <a:off x="6422231" y="2059908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7" name="Group 126"/>
            <p:cNvGrpSpPr/>
            <p:nvPr/>
          </p:nvGrpSpPr>
          <p:grpSpPr>
            <a:xfrm>
              <a:off x="6664324" y="1545173"/>
              <a:ext cx="1588" cy="1509822"/>
              <a:chOff x="6664324" y="1545173"/>
              <a:chExt cx="1588" cy="1509822"/>
            </a:xfrm>
          </p:grpSpPr>
          <p:cxnSp>
            <p:nvCxnSpPr>
              <p:cNvPr id="98" name="Straight Arrow Connector 97"/>
              <p:cNvCxnSpPr/>
              <p:nvPr/>
            </p:nvCxnSpPr>
            <p:spPr>
              <a:xfrm rot="16200000" flipH="1" flipV="1">
                <a:off x="6507955" y="2320257"/>
                <a:ext cx="314325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96" idx="0"/>
              </p:cNvCxnSpPr>
              <p:nvPr/>
            </p:nvCxnSpPr>
            <p:spPr>
              <a:xfrm rot="5400000">
                <a:off x="6410462" y="2800339"/>
                <a:ext cx="50931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96" idx="4"/>
              </p:cNvCxnSpPr>
              <p:nvPr/>
            </p:nvCxnSpPr>
            <p:spPr>
              <a:xfrm rot="5400000" flipH="1" flipV="1">
                <a:off x="6407751" y="1802541"/>
                <a:ext cx="514735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0" name="Group 89"/>
          <p:cNvGrpSpPr/>
          <p:nvPr/>
        </p:nvGrpSpPr>
        <p:grpSpPr>
          <a:xfrm>
            <a:off x="5470606" y="2356186"/>
            <a:ext cx="485775" cy="1488125"/>
            <a:chOff x="5172949" y="2484911"/>
            <a:chExt cx="485775" cy="1488125"/>
          </a:xfrm>
        </p:grpSpPr>
        <p:sp>
          <p:nvSpPr>
            <p:cNvPr id="93" name="Oval 92"/>
            <p:cNvSpPr/>
            <p:nvPr/>
          </p:nvSpPr>
          <p:spPr>
            <a:xfrm>
              <a:off x="5172949" y="2945982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Title 1"/>
            <p:cNvSpPr txBox="1">
              <a:spLocks/>
            </p:cNvSpPr>
            <p:nvPr/>
          </p:nvSpPr>
          <p:spPr>
            <a:xfrm>
              <a:off x="5296205" y="290718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01" name="Title 1"/>
            <p:cNvSpPr txBox="1">
              <a:spLocks/>
            </p:cNvSpPr>
            <p:nvPr/>
          </p:nvSpPr>
          <p:spPr>
            <a:xfrm>
              <a:off x="5296205" y="3166177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5148301" y="3702397"/>
              <a:ext cx="541279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5185301" y="2715447"/>
              <a:ext cx="46107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 103"/>
          <p:cNvGrpSpPr/>
          <p:nvPr/>
        </p:nvGrpSpPr>
        <p:grpSpPr>
          <a:xfrm>
            <a:off x="2290981" y="2665091"/>
            <a:ext cx="828170" cy="1665051"/>
            <a:chOff x="3877909" y="2302750"/>
            <a:chExt cx="828170" cy="1665051"/>
          </a:xfrm>
        </p:grpSpPr>
        <p:grpSp>
          <p:nvGrpSpPr>
            <p:cNvPr id="105" name="Group 5"/>
            <p:cNvGrpSpPr/>
            <p:nvPr/>
          </p:nvGrpSpPr>
          <p:grpSpPr>
            <a:xfrm>
              <a:off x="3877917" y="2427870"/>
              <a:ext cx="160687" cy="1414811"/>
              <a:chOff x="4491663" y="3124200"/>
              <a:chExt cx="160687" cy="1414811"/>
            </a:xfrm>
          </p:grpSpPr>
          <p:grpSp>
            <p:nvGrpSpPr>
              <p:cNvPr id="111" name="Group 52"/>
              <p:cNvGrpSpPr/>
              <p:nvPr/>
            </p:nvGrpSpPr>
            <p:grpSpPr>
              <a:xfrm rot="5400000">
                <a:off x="4169401" y="3751260"/>
                <a:ext cx="805211" cy="160687"/>
                <a:chOff x="457201" y="2514600"/>
                <a:chExt cx="9144001" cy="1824765"/>
              </a:xfrm>
            </p:grpSpPr>
            <p:cxnSp>
              <p:nvCxnSpPr>
                <p:cNvPr id="114" name="Straight Connector 113"/>
                <p:cNvCxnSpPr/>
                <p:nvPr/>
              </p:nvCxnSpPr>
              <p:spPr>
                <a:xfrm rot="5400000" flipH="1" flipV="1">
                  <a:off x="22900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0800000">
                  <a:off x="457201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1143001" y="2743201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 rot="16200000" flipH="1">
                  <a:off x="13756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 rot="5400000" flipH="1" flipV="1">
                  <a:off x="41188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 rot="16200000" flipH="1">
                  <a:off x="32044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 rot="10800000">
                  <a:off x="8686802" y="3429001"/>
                  <a:ext cx="9144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/>
                <p:nvPr/>
              </p:nvCxnSpPr>
              <p:spPr>
                <a:xfrm rot="5400000" flipH="1" flipV="1">
                  <a:off x="5947638" y="2971802"/>
                  <a:ext cx="1820726" cy="914399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 rot="16200000" flipH="1">
                  <a:off x="5033239" y="2971801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6862039" y="2967763"/>
                  <a:ext cx="1820725" cy="9144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8001002" y="3649526"/>
                  <a:ext cx="914400" cy="45720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Straight Connector 111"/>
              <p:cNvCxnSpPr/>
              <p:nvPr/>
            </p:nvCxnSpPr>
            <p:spPr>
              <a:xfrm rot="5400000" flipH="1" flipV="1">
                <a:off x="4419421" y="3276600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8"/>
              <p:cNvCxnSpPr/>
              <p:nvPr/>
            </p:nvCxnSpPr>
            <p:spPr>
              <a:xfrm rot="5400000" flipH="1" flipV="1">
                <a:off x="4420132" y="4386611"/>
                <a:ext cx="3048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Oval 105"/>
            <p:cNvSpPr/>
            <p:nvPr/>
          </p:nvSpPr>
          <p:spPr>
            <a:xfrm>
              <a:off x="3905189" y="230275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3896230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/>
            <p:nvPr/>
          </p:nvCxnSpPr>
          <p:spPr>
            <a:xfrm flipH="1" flipV="1">
              <a:off x="4038600" y="3256055"/>
              <a:ext cx="60491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4350206" y="3549368"/>
              <a:ext cx="58662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4580959" y="3842681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736164" y="4516374"/>
            <a:ext cx="719567" cy="1684990"/>
            <a:chOff x="736520" y="1601230"/>
            <a:chExt cx="719567" cy="1684990"/>
          </a:xfrm>
        </p:grpSpPr>
        <p:grpSp>
          <p:nvGrpSpPr>
            <p:cNvPr id="126" name="Group 525"/>
            <p:cNvGrpSpPr/>
            <p:nvPr/>
          </p:nvGrpSpPr>
          <p:grpSpPr>
            <a:xfrm rot="16200000">
              <a:off x="662664" y="1675088"/>
              <a:ext cx="706952" cy="559236"/>
              <a:chOff x="5620837" y="2038275"/>
              <a:chExt cx="706952" cy="559236"/>
            </a:xfrm>
          </p:grpSpPr>
          <p:cxnSp>
            <p:nvCxnSpPr>
              <p:cNvPr id="141" name="Straight Arrow Connector 140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2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27" name="Group 449"/>
            <p:cNvGrpSpPr/>
            <p:nvPr/>
          </p:nvGrpSpPr>
          <p:grpSpPr>
            <a:xfrm>
              <a:off x="785404" y="1743240"/>
              <a:ext cx="670684" cy="1542982"/>
              <a:chOff x="785404" y="1743240"/>
              <a:chExt cx="670684" cy="1542982"/>
            </a:xfrm>
          </p:grpSpPr>
          <p:sp>
            <p:nvSpPr>
              <p:cNvPr id="128" name="Title 1"/>
              <p:cNvSpPr txBox="1">
                <a:spLocks/>
              </p:cNvSpPr>
              <p:nvPr/>
            </p:nvSpPr>
            <p:spPr>
              <a:xfrm rot="16200000">
                <a:off x="576409" y="2163701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 smtClean="0">
                    <a:solidFill>
                      <a:srgbClr val="00B050"/>
                    </a:solidFill>
                    <a:latin typeface="Symbol" pitchFamily="18" charset="2"/>
                    <a:cs typeface="Times New Roman" pitchFamily="18" charset="0"/>
                  </a:rPr>
                  <a:t>W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  <p:grpSp>
            <p:nvGrpSpPr>
              <p:cNvPr id="129" name="Group 405"/>
              <p:cNvGrpSpPr/>
              <p:nvPr/>
            </p:nvGrpSpPr>
            <p:grpSpPr>
              <a:xfrm rot="5400000">
                <a:off x="604254" y="2434387"/>
                <a:ext cx="1542982" cy="160687"/>
                <a:chOff x="1809818" y="1385407"/>
                <a:chExt cx="1542982" cy="160687"/>
              </a:xfrm>
            </p:grpSpPr>
            <p:cxnSp>
              <p:nvCxnSpPr>
                <p:cNvPr id="130" name="Straight Connector 129"/>
                <p:cNvCxnSpPr/>
                <p:nvPr/>
              </p:nvCxnSpPr>
              <p:spPr>
                <a:xfrm rot="5400000" flipH="1" flipV="1">
                  <a:off x="2340101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5400000" flipH="1" flipV="1">
                  <a:off x="2239094" y="140553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 rot="16200000" flipH="1">
                  <a:off x="2259580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 rot="5400000" flipH="1" flipV="1">
                  <a:off x="2501143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 rot="16200000" flipH="1">
                  <a:off x="2420622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 rot="10800000">
                  <a:off x="2903394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 rot="5400000" flipH="1" flipV="1">
                  <a:off x="2662185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/>
                <p:nvPr/>
              </p:nvCxnSpPr>
              <p:spPr>
                <a:xfrm rot="16200000" flipH="1">
                  <a:off x="2581664" y="1425668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 rot="16200000" flipH="1">
                  <a:off x="2742706" y="1425312"/>
                  <a:ext cx="160331" cy="8052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5400000" flipH="1" flipV="1">
                  <a:off x="2843002" y="1485347"/>
                  <a:ext cx="80521" cy="40261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10800000">
                  <a:off x="1809818" y="1465928"/>
                  <a:ext cx="449406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143" name="Straight Connector 142"/>
          <p:cNvCxnSpPr/>
          <p:nvPr/>
        </p:nvCxnSpPr>
        <p:spPr>
          <a:xfrm>
            <a:off x="1376277" y="4650175"/>
            <a:ext cx="723432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375565" y="6193157"/>
            <a:ext cx="71588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2971800" y="4650175"/>
            <a:ext cx="969184" cy="1542982"/>
            <a:chOff x="2971800" y="1743238"/>
            <a:chExt cx="969184" cy="1542982"/>
          </a:xfrm>
        </p:grpSpPr>
        <p:sp>
          <p:nvSpPr>
            <p:cNvPr id="146" name="Oval 145"/>
            <p:cNvSpPr/>
            <p:nvPr/>
          </p:nvSpPr>
          <p:spPr>
            <a:xfrm>
              <a:off x="3455209" y="2286129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Arrow Connector 146"/>
            <p:cNvCxnSpPr/>
            <p:nvPr/>
          </p:nvCxnSpPr>
          <p:spPr>
            <a:xfrm rot="5400000" flipH="1" flipV="1">
              <a:off x="3540935" y="2509967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46" idx="0"/>
            </p:cNvCxnSpPr>
            <p:nvPr/>
          </p:nvCxnSpPr>
          <p:spPr>
            <a:xfrm rot="5400000" flipH="1" flipV="1">
              <a:off x="3426652" y="2014684"/>
              <a:ext cx="54289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46" idx="4"/>
            </p:cNvCxnSpPr>
            <p:nvPr/>
          </p:nvCxnSpPr>
          <p:spPr>
            <a:xfrm rot="5400000">
              <a:off x="3440939" y="3029062"/>
              <a:ext cx="51431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itle 1"/>
            <p:cNvSpPr txBox="1">
              <a:spLocks/>
            </p:cNvSpPr>
            <p:nvPr/>
          </p:nvSpPr>
          <p:spPr>
            <a:xfrm rot="16200000">
              <a:off x="2762805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A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3810000" y="4650175"/>
            <a:ext cx="955385" cy="1542983"/>
            <a:chOff x="3810000" y="1743238"/>
            <a:chExt cx="955385" cy="1542983"/>
          </a:xfrm>
        </p:grpSpPr>
        <p:sp>
          <p:nvSpPr>
            <p:cNvPr id="152" name="Rectangle 151"/>
            <p:cNvSpPr/>
            <p:nvPr/>
          </p:nvSpPr>
          <p:spPr>
            <a:xfrm rot="2700000">
              <a:off x="4362561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Title 1"/>
            <p:cNvSpPr txBox="1">
              <a:spLocks/>
            </p:cNvSpPr>
            <p:nvPr/>
          </p:nvSpPr>
          <p:spPr>
            <a:xfrm>
              <a:off x="4441238" y="223549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1600" b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0" lang="en-US" sz="16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54" name="Title 1"/>
            <p:cNvSpPr txBox="1">
              <a:spLocks/>
            </p:cNvSpPr>
            <p:nvPr/>
          </p:nvSpPr>
          <p:spPr>
            <a:xfrm>
              <a:off x="4441238" y="249448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sz="24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0" lang="en-US" sz="24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cxnSp>
          <p:nvCxnSpPr>
            <p:cNvPr id="155" name="Straight Connector 154"/>
            <p:cNvCxnSpPr/>
            <p:nvPr/>
          </p:nvCxnSpPr>
          <p:spPr>
            <a:xfrm rot="5400000" flipH="1" flipV="1">
              <a:off x="4314742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 rot="5400000" flipH="1" flipV="1">
              <a:off x="43131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Title 1"/>
            <p:cNvSpPr txBox="1">
              <a:spLocks/>
            </p:cNvSpPr>
            <p:nvPr/>
          </p:nvSpPr>
          <p:spPr>
            <a:xfrm rot="16200000">
              <a:off x="3601005" y="215914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4724400" y="4650175"/>
            <a:ext cx="995797" cy="1542983"/>
            <a:chOff x="4724400" y="1743238"/>
            <a:chExt cx="995797" cy="1542983"/>
          </a:xfrm>
        </p:grpSpPr>
        <p:sp>
          <p:nvSpPr>
            <p:cNvPr id="159" name="Rectangle 158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0" name="Straight Connector 159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3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i</a:t>
              </a:r>
              <a:r>
                <a:rPr lang="en-US" baseline="-250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1676400" y="4507137"/>
            <a:ext cx="994846" cy="1686020"/>
            <a:chOff x="1676400" y="1600200"/>
            <a:chExt cx="994846" cy="1686020"/>
          </a:xfrm>
        </p:grpSpPr>
        <p:grpSp>
          <p:nvGrpSpPr>
            <p:cNvPr id="165" name="Group 451"/>
            <p:cNvGrpSpPr/>
            <p:nvPr/>
          </p:nvGrpSpPr>
          <p:grpSpPr>
            <a:xfrm>
              <a:off x="1676400" y="1743238"/>
              <a:ext cx="994846" cy="1542982"/>
              <a:chOff x="1676400" y="1743238"/>
              <a:chExt cx="994846" cy="1542982"/>
            </a:xfrm>
          </p:grpSpPr>
          <p:grpSp>
            <p:nvGrpSpPr>
              <p:cNvPr id="169" name="Group 450"/>
              <p:cNvGrpSpPr/>
              <p:nvPr/>
            </p:nvGrpSpPr>
            <p:grpSpPr>
              <a:xfrm>
                <a:off x="2185471" y="1743238"/>
                <a:ext cx="485775" cy="1542982"/>
                <a:chOff x="2185471" y="1743238"/>
                <a:chExt cx="485775" cy="1542982"/>
              </a:xfrm>
            </p:grpSpPr>
            <p:grpSp>
              <p:nvGrpSpPr>
                <p:cNvPr id="171" name="Group 439"/>
                <p:cNvGrpSpPr/>
                <p:nvPr/>
              </p:nvGrpSpPr>
              <p:grpSpPr>
                <a:xfrm>
                  <a:off x="2185471" y="2192942"/>
                  <a:ext cx="485775" cy="565091"/>
                  <a:chOff x="3259914" y="2192942"/>
                  <a:chExt cx="485775" cy="565091"/>
                </a:xfrm>
              </p:grpSpPr>
              <p:sp>
                <p:nvSpPr>
                  <p:cNvPr id="174" name="Oval 173"/>
                  <p:cNvSpPr/>
                  <p:nvPr/>
                </p:nvSpPr>
                <p:spPr>
                  <a:xfrm>
                    <a:off x="3259914" y="2231737"/>
                    <a:ext cx="485775" cy="485775"/>
                  </a:xfrm>
                  <a:prstGeom prst="ellipse">
                    <a:avLst/>
                  </a:prstGeom>
                  <a:solidFill>
                    <a:srgbClr val="FFC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5" name="Title 1"/>
                  <p:cNvSpPr txBox="1">
                    <a:spLocks/>
                  </p:cNvSpPr>
                  <p:nvPr/>
                </p:nvSpPr>
                <p:spPr>
                  <a:xfrm>
                    <a:off x="3383170" y="219294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rmAutofit fontScale="92500" lnSpcReduction="20000"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+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176" name="Title 1"/>
                  <p:cNvSpPr txBox="1">
                    <a:spLocks/>
                  </p:cNvSpPr>
                  <p:nvPr/>
                </p:nvSpPr>
                <p:spPr>
                  <a:xfrm>
                    <a:off x="3383170" y="2451932"/>
                    <a:ext cx="239263" cy="306101"/>
                  </a:xfrm>
                  <a:prstGeom prst="rect">
                    <a:avLst/>
                  </a:prstGeom>
                </p:spPr>
                <p:txBody>
                  <a:bodyPr vert="horz" lIns="91440" tIns="45720" rIns="91440" bIns="45720" rtlCol="0" anchor="ctr">
                    <a:noAutofit/>
                  </a:bodyPr>
                  <a:lstStyle/>
                  <a:p>
                    <a:pPr lvl="0" algn="ctr">
                      <a:spcBef>
                        <a:spcPct val="0"/>
                      </a:spcBef>
                    </a:pP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-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p:txBody>
              </p:sp>
            </p:grpSp>
            <p:cxnSp>
              <p:nvCxnSpPr>
                <p:cNvPr id="172" name="Straight Connector 171"/>
                <p:cNvCxnSpPr/>
                <p:nvPr/>
              </p:nvCxnSpPr>
              <p:spPr>
                <a:xfrm rot="5400000" flipH="1" flipV="1">
                  <a:off x="2147110" y="3001867"/>
                  <a:ext cx="568707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 rot="5400000" flipH="1" flipV="1">
                  <a:off x="2184109" y="1987488"/>
                  <a:ext cx="488500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0" name="Title 1"/>
              <p:cNvSpPr txBox="1">
                <a:spLocks/>
              </p:cNvSpPr>
              <p:nvPr/>
            </p:nvSpPr>
            <p:spPr>
              <a:xfrm rot="16200000">
                <a:off x="1467405" y="2116590"/>
                <a:ext cx="1088673" cy="670683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3 V</a:t>
                </a:r>
                <a:endParaRPr kumimoji="0" lang="en-US" b="0" u="none" strike="noStrike" kern="1200" cap="none" spc="0" normalizeH="0" baseline="-2500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grpSp>
          <p:nvGrpSpPr>
            <p:cNvPr id="166" name="Group 525"/>
            <p:cNvGrpSpPr/>
            <p:nvPr/>
          </p:nvGrpSpPr>
          <p:grpSpPr>
            <a:xfrm rot="16200000">
              <a:off x="1675635" y="1674058"/>
              <a:ext cx="706952" cy="559236"/>
              <a:chOff x="5620837" y="2038275"/>
              <a:chExt cx="706952" cy="559236"/>
            </a:xfrm>
          </p:grpSpPr>
          <p:cxnSp>
            <p:nvCxnSpPr>
              <p:cNvPr id="167" name="Straight Arrow Connector 166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8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i="1" baseline="-25000" dirty="0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</p:grpSp>
      <p:grpSp>
        <p:nvGrpSpPr>
          <p:cNvPr id="177" name="Group 525"/>
          <p:cNvGrpSpPr/>
          <p:nvPr/>
        </p:nvGrpSpPr>
        <p:grpSpPr>
          <a:xfrm rot="16200000">
            <a:off x="3812342" y="4646109"/>
            <a:ext cx="706952" cy="559236"/>
            <a:chOff x="5620837" y="2038275"/>
            <a:chExt cx="706952" cy="559236"/>
          </a:xfrm>
        </p:grpSpPr>
        <p:cxnSp>
          <p:nvCxnSpPr>
            <p:cNvPr id="178" name="Straight Arrow Connector 177"/>
            <p:cNvCxnSpPr/>
            <p:nvPr/>
          </p:nvCxnSpPr>
          <p:spPr>
            <a:xfrm rot="10800000" flipH="1">
              <a:off x="5797097" y="2539225"/>
              <a:ext cx="264501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79" name="Title 1"/>
            <p:cNvSpPr txBox="1">
              <a:spLocks/>
            </p:cNvSpPr>
            <p:nvPr/>
          </p:nvSpPr>
          <p:spPr>
            <a:xfrm>
              <a:off x="5620837" y="2038275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i</a:t>
              </a:r>
              <a:r>
                <a:rPr lang="en-US" i="1" baseline="-25000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6582154" y="2891022"/>
            <a:ext cx="1466092" cy="1615790"/>
            <a:chOff x="1276675" y="1417638"/>
            <a:chExt cx="1466092" cy="1615790"/>
          </a:xfrm>
        </p:grpSpPr>
        <p:cxnSp>
          <p:nvCxnSpPr>
            <p:cNvPr id="181" name="Straight Connector 180"/>
            <p:cNvCxnSpPr/>
            <p:nvPr/>
          </p:nvCxnSpPr>
          <p:spPr>
            <a:xfrm rot="10800000" flipH="1" flipV="1">
              <a:off x="1533160" y="2180653"/>
              <a:ext cx="56870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0800000" flipH="1" flipV="1">
              <a:off x="2254267" y="2177549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itle 1"/>
            <p:cNvSpPr txBox="1">
              <a:spLocks/>
            </p:cNvSpPr>
            <p:nvPr/>
          </p:nvSpPr>
          <p:spPr>
            <a:xfrm>
              <a:off x="1617051" y="1417638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525"/>
            <p:cNvGrpSpPr/>
            <p:nvPr/>
          </p:nvGrpSpPr>
          <p:grpSpPr>
            <a:xfrm>
              <a:off x="1276675" y="1498686"/>
              <a:ext cx="706952" cy="559236"/>
              <a:chOff x="5620837" y="2038275"/>
              <a:chExt cx="706952" cy="559236"/>
            </a:xfrm>
          </p:grpSpPr>
          <p:cxnSp>
            <p:nvCxnSpPr>
              <p:cNvPr id="190" name="Straight Arrow Connector 189"/>
              <p:cNvCxnSpPr/>
              <p:nvPr/>
            </p:nvCxnSpPr>
            <p:spPr>
              <a:xfrm rot="10800000" flipH="1">
                <a:off x="5797097" y="2539225"/>
                <a:ext cx="264501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91" name="Title 1"/>
              <p:cNvSpPr txBox="1">
                <a:spLocks/>
              </p:cNvSpPr>
              <p:nvPr/>
            </p:nvSpPr>
            <p:spPr>
              <a:xfrm>
                <a:off x="5620837" y="2038275"/>
                <a:ext cx="706952" cy="55923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pPr lvl="0" algn="ctr">
                  <a:spcBef>
                    <a:spcPct val="0"/>
                  </a:spcBef>
                </a:pPr>
                <a:r>
                  <a:rPr lang="en-US" i="1" dirty="0" err="1" smtClean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endParaRPr kumimoji="0" lang="en-US" b="0" i="1" u="none" strike="noStrike" kern="1200" cap="none" spc="0" normalizeH="0" baseline="-2500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j-ea"/>
                  <a:cs typeface="Times New Roman" pitchFamily="18" charset="0"/>
                </a:endParaRPr>
              </a:p>
            </p:txBody>
          </p:sp>
        </p:grpSp>
        <p:cxnSp>
          <p:nvCxnSpPr>
            <p:cNvPr id="185" name="Straight Connector 184"/>
            <p:cNvCxnSpPr/>
            <p:nvPr/>
          </p:nvCxnSpPr>
          <p:spPr>
            <a:xfrm rot="16200000" flipH="1" flipV="1">
              <a:off x="18576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 flipV="1">
              <a:off x="2010017" y="2192087"/>
              <a:ext cx="4885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TextBox 186"/>
            <p:cNvSpPr txBox="1"/>
            <p:nvPr/>
          </p:nvSpPr>
          <p:spPr>
            <a:xfrm>
              <a:off x="1683545" y="2380965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2385391" y="2380965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  <p:sp>
          <p:nvSpPr>
            <p:cNvPr id="189" name="Title 1"/>
            <p:cNvSpPr txBox="1">
              <a:spLocks/>
            </p:cNvSpPr>
            <p:nvPr/>
          </p:nvSpPr>
          <p:spPr>
            <a:xfrm>
              <a:off x="1806038" y="2474192"/>
              <a:ext cx="706952" cy="55923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i="1" dirty="0" smtClean="0">
                  <a:solidFill>
                    <a:srgbClr val="FF33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endParaRPr kumimoji="0" lang="en-US" b="0" i="1" u="none" strike="noStrike" kern="120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endParaRPr lang="en-US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214851" y="1337094"/>
            <a:ext cx="1382723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97575" y="1889185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97575" y="2743200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80987" y="182662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80987" y="26806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617618" y="152687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6398" y="28899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498682" y="1843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506077" y="239112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 rot="5400000">
            <a:off x="1155578" y="3701496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39"/>
          <p:cNvGrpSpPr/>
          <p:nvPr/>
        </p:nvGrpSpPr>
        <p:grpSpPr>
          <a:xfrm>
            <a:off x="476546" y="4826879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601516" y="5472476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659849" y="4806090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-241520" y="47505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722539" y="5610752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21872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249082" y="46710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49082" y="552505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285713" y="437128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274493" y="57343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166777" y="46882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174172" y="523553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pSp>
        <p:nvGrpSpPr>
          <p:cNvPr id="125" name="Group 449"/>
          <p:cNvGrpSpPr/>
          <p:nvPr/>
        </p:nvGrpSpPr>
        <p:grpSpPr>
          <a:xfrm>
            <a:off x="2729403" y="1386840"/>
            <a:ext cx="670686" cy="1542982"/>
            <a:chOff x="785404" y="1743242"/>
            <a:chExt cx="670686" cy="1542982"/>
          </a:xfrm>
        </p:grpSpPr>
        <p:sp>
          <p:nvSpPr>
            <p:cNvPr id="12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60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27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2" name="Straight Connector 141"/>
          <p:cNvCxnSpPr/>
          <p:nvPr/>
        </p:nvCxnSpPr>
        <p:spPr>
          <a:xfrm>
            <a:off x="1788250" y="2921611"/>
            <a:ext cx="42239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 rot="10800000">
            <a:off x="4037319" y="1378629"/>
            <a:ext cx="995797" cy="1542983"/>
            <a:chOff x="4724400" y="1743238"/>
            <a:chExt cx="995797" cy="1542983"/>
          </a:xfrm>
        </p:grpSpPr>
        <p:sp>
          <p:nvSpPr>
            <p:cNvPr id="157" name="Rectangle 156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1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63" name="Group 451"/>
          <p:cNvGrpSpPr/>
          <p:nvPr/>
        </p:nvGrpSpPr>
        <p:grpSpPr>
          <a:xfrm>
            <a:off x="1036291" y="1378629"/>
            <a:ext cx="994846" cy="1542982"/>
            <a:chOff x="1676400" y="1743238"/>
            <a:chExt cx="994846" cy="1542982"/>
          </a:xfrm>
        </p:grpSpPr>
        <p:grpSp>
          <p:nvGrpSpPr>
            <p:cNvPr id="16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169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72" name="Oval 17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30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182" name="Group 449"/>
          <p:cNvGrpSpPr/>
          <p:nvPr/>
        </p:nvGrpSpPr>
        <p:grpSpPr>
          <a:xfrm rot="5400000">
            <a:off x="2224392" y="354251"/>
            <a:ext cx="670688" cy="1542982"/>
            <a:chOff x="785404" y="1743244"/>
            <a:chExt cx="670688" cy="1542982"/>
          </a:xfrm>
        </p:grpSpPr>
        <p:sp>
          <p:nvSpPr>
            <p:cNvPr id="18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84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/>
          <p:cNvCxnSpPr/>
          <p:nvPr/>
        </p:nvCxnSpPr>
        <p:spPr>
          <a:xfrm>
            <a:off x="3319569" y="1386839"/>
            <a:ext cx="2692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6024869" y="132796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6024869" y="2859642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6061500" y="102821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6050280" y="306898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5942564" y="13452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949959" y="257012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7" name="TextBox 206"/>
          <p:cNvSpPr txBox="1"/>
          <p:nvPr/>
        </p:nvSpPr>
        <p:spPr>
          <a:xfrm>
            <a:off x="3323833" y="158769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8" name="TextBox 207"/>
          <p:cNvSpPr txBox="1"/>
          <p:nvPr/>
        </p:nvSpPr>
        <p:spPr>
          <a:xfrm>
            <a:off x="3331228" y="231764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 rot="5400000">
            <a:off x="3042089" y="1863250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34750" y="605732"/>
            <a:ext cx="3787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the </a:t>
            </a:r>
            <a:r>
              <a:rPr lang="en-US" sz="1200" dirty="0" err="1" smtClean="0"/>
              <a:t>Thevenin</a:t>
            </a:r>
            <a:r>
              <a:rPr lang="en-US" sz="1200" dirty="0" smtClean="0"/>
              <a:t> &amp; Norton equivalent circuit of the circuit below with respect to terminals a and b: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230" y="0"/>
            <a:ext cx="8229600" cy="790398"/>
          </a:xfrm>
        </p:spPr>
        <p:txBody>
          <a:bodyPr/>
          <a:lstStyle/>
          <a:p>
            <a:r>
              <a:rPr lang="en-US" dirty="0" smtClean="0"/>
              <a:t>Alternate method to find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r>
              <a:rPr lang="en-US" dirty="0" smtClean="0"/>
              <a:t>: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>
            <a:off x="2729403" y="1028211"/>
            <a:ext cx="670686" cy="1542982"/>
            <a:chOff x="785404" y="1743242"/>
            <a:chExt cx="670686" cy="1542982"/>
          </a:xfrm>
        </p:grpSpPr>
        <p:sp>
          <p:nvSpPr>
            <p:cNvPr id="126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60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4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2" name="Straight Connector 141"/>
          <p:cNvCxnSpPr/>
          <p:nvPr/>
        </p:nvCxnSpPr>
        <p:spPr>
          <a:xfrm>
            <a:off x="1788250" y="2562982"/>
            <a:ext cx="42239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155"/>
          <p:cNvGrpSpPr/>
          <p:nvPr/>
        </p:nvGrpSpPr>
        <p:grpSpPr>
          <a:xfrm rot="10800000">
            <a:off x="4037319" y="1020000"/>
            <a:ext cx="995797" cy="1542983"/>
            <a:chOff x="4724400" y="1743238"/>
            <a:chExt cx="995797" cy="1542983"/>
          </a:xfrm>
        </p:grpSpPr>
        <p:sp>
          <p:nvSpPr>
            <p:cNvPr id="157" name="Rectangle 156"/>
            <p:cNvSpPr/>
            <p:nvPr/>
          </p:nvSpPr>
          <p:spPr>
            <a:xfrm rot="2700000">
              <a:off x="5317373" y="2307713"/>
              <a:ext cx="402824" cy="402824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/>
            <p:cNvCxnSpPr/>
            <p:nvPr/>
          </p:nvCxnSpPr>
          <p:spPr>
            <a:xfrm rot="5400000" flipH="1" flipV="1">
              <a:off x="5269554" y="1989365"/>
              <a:ext cx="492254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/>
            <p:nvPr/>
          </p:nvCxnSpPr>
          <p:spPr>
            <a:xfrm rot="5400000" flipH="1" flipV="1">
              <a:off x="5269553" y="3040093"/>
              <a:ext cx="4922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/>
            <p:nvPr/>
          </p:nvCxnSpPr>
          <p:spPr>
            <a:xfrm rot="5400000" flipH="1" flipV="1">
              <a:off x="5356931" y="2523540"/>
              <a:ext cx="3143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1" name="Title 1"/>
            <p:cNvSpPr txBox="1">
              <a:spLocks/>
            </p:cNvSpPr>
            <p:nvPr/>
          </p:nvSpPr>
          <p:spPr>
            <a:xfrm rot="16200000">
              <a:off x="4515405" y="2168322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6" name="Group 451"/>
          <p:cNvGrpSpPr/>
          <p:nvPr/>
        </p:nvGrpSpPr>
        <p:grpSpPr>
          <a:xfrm>
            <a:off x="1036291" y="1020000"/>
            <a:ext cx="994846" cy="1542982"/>
            <a:chOff x="1676400" y="1743238"/>
            <a:chExt cx="994846" cy="1542982"/>
          </a:xfrm>
        </p:grpSpPr>
        <p:grpSp>
          <p:nvGrpSpPr>
            <p:cNvPr id="7" name="Group 450"/>
            <p:cNvGrpSpPr/>
            <p:nvPr/>
          </p:nvGrpSpPr>
          <p:grpSpPr>
            <a:xfrm>
              <a:off x="2185471" y="1743238"/>
              <a:ext cx="485775" cy="1542982"/>
              <a:chOff x="2185471" y="1743238"/>
              <a:chExt cx="485775" cy="1542982"/>
            </a:xfrm>
          </p:grpSpPr>
          <p:grpSp>
            <p:nvGrpSpPr>
              <p:cNvPr id="8" name="Group 439"/>
              <p:cNvGrpSpPr/>
              <p:nvPr/>
            </p:nvGrpSpPr>
            <p:grpSpPr>
              <a:xfrm>
                <a:off x="2185471" y="2192942"/>
                <a:ext cx="485775" cy="565091"/>
                <a:chOff x="3259914" y="2192942"/>
                <a:chExt cx="485775" cy="565091"/>
              </a:xfrm>
            </p:grpSpPr>
            <p:sp>
              <p:nvSpPr>
                <p:cNvPr id="172" name="Oval 171"/>
                <p:cNvSpPr/>
                <p:nvPr/>
              </p:nvSpPr>
              <p:spPr>
                <a:xfrm>
                  <a:off x="3259914" y="2231737"/>
                  <a:ext cx="485775" cy="485775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Title 1"/>
                <p:cNvSpPr txBox="1">
                  <a:spLocks/>
                </p:cNvSpPr>
                <p:nvPr/>
              </p:nvSpPr>
              <p:spPr>
                <a:xfrm>
                  <a:off x="3383170" y="219294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rmAutofit fontScale="92500" lnSpcReduction="20000"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+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74" name="Title 1"/>
                <p:cNvSpPr txBox="1">
                  <a:spLocks/>
                </p:cNvSpPr>
                <p:nvPr/>
              </p:nvSpPr>
              <p:spPr>
                <a:xfrm>
                  <a:off x="3383170" y="2451932"/>
                  <a:ext cx="239263" cy="306101"/>
                </a:xfrm>
                <a:prstGeom prst="rect">
                  <a:avLst/>
                </a:prstGeom>
              </p:spPr>
              <p:txBody>
                <a:bodyPr vert="horz" lIns="91440" tIns="45720" rIns="91440" bIns="45720" rtlCol="0" anchor="ctr">
                  <a:noAutofit/>
                </a:bodyPr>
                <a:lstStyle/>
                <a:p>
                  <a:pPr lvl="0" algn="ctr">
                    <a:spcBef>
                      <a:spcPct val="0"/>
                    </a:spcBef>
                  </a:pPr>
                  <a:r>
                    <a:rPr lang="en-US" dirty="0" smtClean="0">
                      <a:solidFill>
                        <a:srgbClr val="FF0000"/>
                      </a:solidFill>
                    </a:rPr>
                    <a:t>-</a:t>
                  </a:r>
                  <a:endParaRPr lang="en-US" dirty="0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170" name="Straight Connector 169"/>
              <p:cNvCxnSpPr/>
              <p:nvPr/>
            </p:nvCxnSpPr>
            <p:spPr>
              <a:xfrm rot="5400000" flipH="1" flipV="1">
                <a:off x="2147110" y="3001867"/>
                <a:ext cx="568707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 flipH="1" flipV="1">
                <a:off x="2184109" y="1987488"/>
                <a:ext cx="4885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8" name="Title 1"/>
            <p:cNvSpPr txBox="1">
              <a:spLocks/>
            </p:cNvSpPr>
            <p:nvPr/>
          </p:nvSpPr>
          <p:spPr>
            <a:xfrm rot="16200000">
              <a:off x="1467405" y="2116590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30 V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</p:grpSp>
      <p:grpSp>
        <p:nvGrpSpPr>
          <p:cNvPr id="9" name="Group 449"/>
          <p:cNvGrpSpPr/>
          <p:nvPr/>
        </p:nvGrpSpPr>
        <p:grpSpPr>
          <a:xfrm rot="5400000">
            <a:off x="2224392" y="-4378"/>
            <a:ext cx="670688" cy="1542982"/>
            <a:chOff x="785404" y="1743244"/>
            <a:chExt cx="670688" cy="1542982"/>
          </a:xfrm>
        </p:grpSpPr>
        <p:sp>
          <p:nvSpPr>
            <p:cNvPr id="183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12 </a:t>
              </a:r>
              <a:r>
                <a:rPr lang="en-US" dirty="0" smtClean="0">
                  <a:solidFill>
                    <a:srgbClr val="00B05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10" name="Group 405"/>
            <p:cNvGrpSpPr/>
            <p:nvPr/>
          </p:nvGrpSpPr>
          <p:grpSpPr>
            <a:xfrm rot="5400000">
              <a:off x="604258" y="2434391"/>
              <a:ext cx="1542982" cy="160687"/>
              <a:chOff x="1809818" y="1385407"/>
              <a:chExt cx="1542982" cy="160687"/>
            </a:xfrm>
          </p:grpSpPr>
          <p:cxnSp>
            <p:nvCxnSpPr>
              <p:cNvPr id="185" name="Straight Connector 184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99" name="Straight Connector 198"/>
          <p:cNvCxnSpPr/>
          <p:nvPr/>
        </p:nvCxnSpPr>
        <p:spPr>
          <a:xfrm>
            <a:off x="3319569" y="1028210"/>
            <a:ext cx="269261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6024869" y="96933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6024869" y="2501013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extBox 202"/>
          <p:cNvSpPr txBox="1"/>
          <p:nvPr/>
        </p:nvSpPr>
        <p:spPr>
          <a:xfrm>
            <a:off x="6061500" y="669581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4" name="TextBox 203"/>
          <p:cNvSpPr txBox="1"/>
          <p:nvPr/>
        </p:nvSpPr>
        <p:spPr>
          <a:xfrm>
            <a:off x="6050280" y="27103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05" name="TextBox 204"/>
          <p:cNvSpPr txBox="1"/>
          <p:nvPr/>
        </p:nvSpPr>
        <p:spPr>
          <a:xfrm>
            <a:off x="5942564" y="98658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5949959" y="221149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7" name="TextBox 206"/>
          <p:cNvSpPr txBox="1"/>
          <p:nvPr/>
        </p:nvSpPr>
        <p:spPr>
          <a:xfrm>
            <a:off x="3323833" y="12290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208" name="TextBox 207"/>
          <p:cNvSpPr txBox="1"/>
          <p:nvPr/>
        </p:nvSpPr>
        <p:spPr>
          <a:xfrm>
            <a:off x="3331228" y="1959016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sp>
        <p:nvSpPr>
          <p:cNvPr id="209" name="Title 1"/>
          <p:cNvSpPr txBox="1">
            <a:spLocks/>
          </p:cNvSpPr>
          <p:nvPr/>
        </p:nvSpPr>
        <p:spPr>
          <a:xfrm rot="5400000">
            <a:off x="3042089" y="150462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166874" y="2848851"/>
            <a:ext cx="454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Find </a:t>
            </a:r>
            <a:r>
              <a:rPr lang="en-US" sz="1200" dirty="0" err="1" smtClean="0"/>
              <a:t>R</a:t>
            </a:r>
            <a:r>
              <a:rPr lang="en-US" sz="1200" baseline="-25000" dirty="0" err="1" smtClean="0"/>
              <a:t>ab</a:t>
            </a:r>
            <a:r>
              <a:rPr lang="en-US" sz="1200" dirty="0" smtClean="0"/>
              <a:t> when all independent sources turned off. (Voltage sources become shorts, current sources become opens).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Norton’s Theorem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61049" y="1337094"/>
            <a:ext cx="3416060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477109" y="1889185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77109" y="2743200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itle 1"/>
          <p:cNvSpPr txBox="1">
            <a:spLocks/>
          </p:cNvSpPr>
          <p:nvPr/>
        </p:nvSpPr>
        <p:spPr>
          <a:xfrm>
            <a:off x="4649426" y="682227"/>
            <a:ext cx="1143000" cy="921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i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kumimoji="0" lang="en-US" sz="360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3" name="Group 84"/>
          <p:cNvGrpSpPr/>
          <p:nvPr/>
        </p:nvGrpSpPr>
        <p:grpSpPr>
          <a:xfrm>
            <a:off x="4942935" y="1337094"/>
            <a:ext cx="3620219" cy="2018581"/>
            <a:chOff x="4942935" y="1337094"/>
            <a:chExt cx="3620219" cy="2018581"/>
          </a:xfrm>
        </p:grpSpPr>
        <p:sp>
          <p:nvSpPr>
            <p:cNvPr id="5" name="Rectangle 4"/>
            <p:cNvSpPr/>
            <p:nvPr/>
          </p:nvSpPr>
          <p:spPr>
            <a:xfrm>
              <a:off x="6909758" y="1337094"/>
              <a:ext cx="1653396" cy="20185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Load</a:t>
              </a:r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5460521" y="1826625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460521" y="268064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5612921" y="2743200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612921" y="1889185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497152" y="152687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85932" y="288997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V="1">
              <a:off x="4942935" y="1526872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5378216" y="184387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85611" y="239112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cxnSp>
        <p:nvCxnSpPr>
          <p:cNvPr id="81" name="Straight Connector 80"/>
          <p:cNvCxnSpPr>
            <a:endCxn id="96" idx="2"/>
          </p:cNvCxnSpPr>
          <p:nvPr/>
        </p:nvCxnSpPr>
        <p:spPr>
          <a:xfrm>
            <a:off x="1786552" y="5610752"/>
            <a:ext cx="37266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434539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grpSp>
        <p:nvGrpSpPr>
          <p:cNvPr id="11" name="Group 85"/>
          <p:cNvGrpSpPr/>
          <p:nvPr/>
        </p:nvGrpSpPr>
        <p:grpSpPr>
          <a:xfrm>
            <a:off x="4942935" y="4187394"/>
            <a:ext cx="3620219" cy="2018581"/>
            <a:chOff x="4942935" y="1337094"/>
            <a:chExt cx="3620219" cy="2018581"/>
          </a:xfrm>
        </p:grpSpPr>
        <p:sp>
          <p:nvSpPr>
            <p:cNvPr id="87" name="Rectangle 86"/>
            <p:cNvSpPr/>
            <p:nvPr/>
          </p:nvSpPr>
          <p:spPr>
            <a:xfrm>
              <a:off x="6909758" y="1337094"/>
              <a:ext cx="1653396" cy="201858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Load</a:t>
              </a:r>
              <a:endParaRPr lang="en-US" dirty="0"/>
            </a:p>
          </p:txBody>
        </p:sp>
        <p:sp>
          <p:nvSpPr>
            <p:cNvPr id="88" name="Oval 87"/>
            <p:cNvSpPr/>
            <p:nvPr/>
          </p:nvSpPr>
          <p:spPr>
            <a:xfrm>
              <a:off x="5460521" y="1826625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5460521" y="2680640"/>
              <a:ext cx="125120" cy="125120"/>
            </a:xfrm>
            <a:prstGeom prst="ellipse">
              <a:avLst/>
            </a:prstGeom>
            <a:noFill/>
            <a:ln w="19050" cmpd="sng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>
              <a:off x="5612921" y="2743200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5612921" y="1889185"/>
              <a:ext cx="1296837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5497152" y="1526872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485932" y="2889979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cxnSp>
          <p:nvCxnSpPr>
            <p:cNvPr id="94" name="Straight Arrow Connector 93"/>
            <p:cNvCxnSpPr/>
            <p:nvPr/>
          </p:nvCxnSpPr>
          <p:spPr>
            <a:xfrm flipV="1">
              <a:off x="4942935" y="1526872"/>
              <a:ext cx="51758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5378216" y="1843877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+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385611" y="2391120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</a:t>
              </a:r>
              <a:endParaRPr lang="en-US" dirty="0"/>
            </a:p>
          </p:txBody>
        </p:sp>
      </p:grpSp>
      <p:cxnSp>
        <p:nvCxnSpPr>
          <p:cNvPr id="103" name="Straight Connector 102"/>
          <p:cNvCxnSpPr>
            <a:endCxn id="88" idx="2"/>
          </p:cNvCxnSpPr>
          <p:nvPr/>
        </p:nvCxnSpPr>
        <p:spPr>
          <a:xfrm>
            <a:off x="1788141" y="4739485"/>
            <a:ext cx="36723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itle 1"/>
          <p:cNvSpPr txBox="1">
            <a:spLocks/>
          </p:cNvSpPr>
          <p:nvPr/>
        </p:nvSpPr>
        <p:spPr>
          <a:xfrm rot="16200000">
            <a:off x="1870122" y="48311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 rot="10800000" flipH="1" flipV="1">
            <a:off x="2589117" y="4980830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0800000" flipH="1" flipV="1">
            <a:off x="2669283" y="4860048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589117" y="4900309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 flipV="1">
            <a:off x="2589117" y="5141872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589117" y="5061351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2616016" y="5557486"/>
            <a:ext cx="10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H="1" flipV="1">
            <a:off x="2589117" y="5302914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2589117" y="5222393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2589473" y="5383435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H="1" flipV="1">
            <a:off x="2589473" y="5463956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2612511" y="4803276"/>
            <a:ext cx="113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1544458" y="4920066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Arrow Connector 84"/>
          <p:cNvCxnSpPr/>
          <p:nvPr/>
        </p:nvCxnSpPr>
        <p:spPr>
          <a:xfrm rot="5400000" flipH="1" flipV="1">
            <a:off x="1630184" y="5143904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4" idx="0"/>
          </p:cNvCxnSpPr>
          <p:nvPr/>
        </p:nvCxnSpPr>
        <p:spPr>
          <a:xfrm rot="5400000" flipH="1" flipV="1">
            <a:off x="1700565" y="4833285"/>
            <a:ext cx="1735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84" idx="4"/>
          </p:cNvCxnSpPr>
          <p:nvPr/>
        </p:nvCxnSpPr>
        <p:spPr>
          <a:xfrm rot="16200000" flipH="1">
            <a:off x="1684890" y="5508296"/>
            <a:ext cx="20491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itle 1"/>
          <p:cNvSpPr txBox="1">
            <a:spLocks/>
          </p:cNvSpPr>
          <p:nvPr/>
        </p:nvSpPr>
        <p:spPr>
          <a:xfrm rot="16200000">
            <a:off x="852054" y="4797638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Finding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endParaRPr lang="en-US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214851" y="1337094"/>
            <a:ext cx="1382723" cy="201858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Linear two-terminal circuit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597575" y="1889185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97575" y="2743200"/>
            <a:ext cx="9834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80987" y="182662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580987" y="26806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617618" y="152687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6398" y="288997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498682" y="18438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506077" y="2391120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grpSp>
        <p:nvGrpSpPr>
          <p:cNvPr id="3" name="Group 449"/>
          <p:cNvGrpSpPr/>
          <p:nvPr/>
        </p:nvGrpSpPr>
        <p:grpSpPr>
          <a:xfrm rot="5400000">
            <a:off x="1155578" y="3701496"/>
            <a:ext cx="670686" cy="1542982"/>
            <a:chOff x="785404" y="1743242"/>
            <a:chExt cx="670686" cy="1542982"/>
          </a:xfrm>
        </p:grpSpPr>
        <p:sp>
          <p:nvSpPr>
            <p:cNvPr id="44" name="Title 1"/>
            <p:cNvSpPr txBox="1">
              <a:spLocks/>
            </p:cNvSpPr>
            <p:nvPr/>
          </p:nvSpPr>
          <p:spPr>
            <a:xfrm rot="16200000">
              <a:off x="576409" y="2163701"/>
              <a:ext cx="1088673" cy="67068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en-US" baseline="-250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</a:t>
              </a:r>
              <a:endParaRPr kumimoji="0" lang="en-US" b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grpSp>
          <p:nvGrpSpPr>
            <p:cNvPr id="5" name="Group 405"/>
            <p:cNvGrpSpPr/>
            <p:nvPr/>
          </p:nvGrpSpPr>
          <p:grpSpPr>
            <a:xfrm rot="5400000">
              <a:off x="604256" y="2434389"/>
              <a:ext cx="1542982" cy="160687"/>
              <a:chOff x="1809818" y="1385407"/>
              <a:chExt cx="1542982" cy="160687"/>
            </a:xfrm>
          </p:grpSpPr>
          <p:cxnSp>
            <p:nvCxnSpPr>
              <p:cNvPr id="46" name="Straight Connector 45"/>
              <p:cNvCxnSpPr/>
              <p:nvPr/>
            </p:nvCxnSpPr>
            <p:spPr>
              <a:xfrm rot="5400000" flipH="1" flipV="1">
                <a:off x="2340101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 flipH="1" flipV="1">
                <a:off x="2239094" y="140553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2259580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5400000" flipH="1" flipV="1">
                <a:off x="2501143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6200000" flipH="1">
                <a:off x="2420622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2903394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 flipH="1" flipV="1">
                <a:off x="2662185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6200000" flipH="1">
                <a:off x="2581664" y="1425668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2742706" y="1425312"/>
                <a:ext cx="160331" cy="8052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5400000" flipH="1" flipV="1">
                <a:off x="2843002" y="1485347"/>
                <a:ext cx="80521" cy="40261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rot="10800000">
                <a:off x="1809818" y="1465928"/>
                <a:ext cx="44940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439"/>
          <p:cNvGrpSpPr/>
          <p:nvPr/>
        </p:nvGrpSpPr>
        <p:grpSpPr>
          <a:xfrm>
            <a:off x="476546" y="4826879"/>
            <a:ext cx="485775" cy="565091"/>
            <a:chOff x="3259914" y="2192942"/>
            <a:chExt cx="485775" cy="565091"/>
          </a:xfrm>
        </p:grpSpPr>
        <p:sp>
          <p:nvSpPr>
            <p:cNvPr id="75" name="Oval 74"/>
            <p:cNvSpPr/>
            <p:nvPr/>
          </p:nvSpPr>
          <p:spPr>
            <a:xfrm>
              <a:off x="3259914" y="2231737"/>
              <a:ext cx="485775" cy="485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itle 1"/>
            <p:cNvSpPr txBox="1">
              <a:spLocks/>
            </p:cNvSpPr>
            <p:nvPr/>
          </p:nvSpPr>
          <p:spPr>
            <a:xfrm>
              <a:off x="3383170" y="219294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92500" lnSpcReduction="20000"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+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itle 1"/>
            <p:cNvSpPr txBox="1">
              <a:spLocks/>
            </p:cNvSpPr>
            <p:nvPr/>
          </p:nvSpPr>
          <p:spPr>
            <a:xfrm>
              <a:off x="3383170" y="2451932"/>
              <a:ext cx="239263" cy="3061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lvl="0" algn="ctr">
                <a:spcBef>
                  <a:spcPct val="0"/>
                </a:spcBef>
              </a:pPr>
              <a:r>
                <a:rPr lang="en-US" dirty="0" smtClean="0">
                  <a:solidFill>
                    <a:srgbClr val="FF0000"/>
                  </a:solidFill>
                </a:rPr>
                <a:t>-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3" name="Straight Connector 72"/>
          <p:cNvCxnSpPr/>
          <p:nvPr/>
        </p:nvCxnSpPr>
        <p:spPr>
          <a:xfrm rot="5400000" flipH="1" flipV="1">
            <a:off x="601516" y="5472476"/>
            <a:ext cx="2420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659849" y="4806090"/>
            <a:ext cx="119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itle 1"/>
          <p:cNvSpPr txBox="1">
            <a:spLocks/>
          </p:cNvSpPr>
          <p:nvPr/>
        </p:nvSpPr>
        <p:spPr>
          <a:xfrm rot="16200000">
            <a:off x="-241520" y="4750527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722539" y="5610752"/>
            <a:ext cx="153987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21872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2249082" y="4671040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249082" y="5525055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285713" y="4371287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274493" y="57343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166777" y="46882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174172" y="523553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4079696" y="5644215"/>
            <a:ext cx="1828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081285" y="4772948"/>
            <a:ext cx="18265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 rot="16200000">
            <a:off x="4163266" y="4864564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rot="10800000" flipH="1" flipV="1">
            <a:off x="4882261" y="5014293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 flipH="1" flipV="1">
            <a:off x="4962427" y="4893511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4882261" y="4933772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 flipV="1">
            <a:off x="4882261" y="5175335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882261" y="5094814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4909160" y="5590949"/>
            <a:ext cx="1065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 flipH="1" flipV="1">
            <a:off x="4882261" y="5336377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882261" y="5255856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4882617" y="5416898"/>
            <a:ext cx="160331" cy="805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H="1" flipV="1">
            <a:off x="4882617" y="5497419"/>
            <a:ext cx="80521" cy="40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 flipH="1" flipV="1">
            <a:off x="4905655" y="4836739"/>
            <a:ext cx="1135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3837602" y="4953529"/>
            <a:ext cx="485775" cy="485775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 rot="5400000" flipH="1" flipV="1">
            <a:off x="3923328" y="5177367"/>
            <a:ext cx="3143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0"/>
          </p:cNvCxnSpPr>
          <p:nvPr/>
        </p:nvCxnSpPr>
        <p:spPr>
          <a:xfrm rot="5400000" flipH="1" flipV="1">
            <a:off x="3993709" y="4866748"/>
            <a:ext cx="1735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9" idx="4"/>
          </p:cNvCxnSpPr>
          <p:nvPr/>
        </p:nvCxnSpPr>
        <p:spPr>
          <a:xfrm rot="16200000" flipH="1">
            <a:off x="3978034" y="5541759"/>
            <a:ext cx="204913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Title 1"/>
          <p:cNvSpPr txBox="1">
            <a:spLocks/>
          </p:cNvSpPr>
          <p:nvPr/>
        </p:nvSpPr>
        <p:spPr>
          <a:xfrm rot="16200000">
            <a:off x="3145198" y="4831101"/>
            <a:ext cx="1088673" cy="6706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kumimoji="0" lang="en-US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837602" y="3583646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Equivalent to:</a:t>
            </a:r>
            <a:endParaRPr lang="en-US" dirty="0"/>
          </a:p>
        </p:txBody>
      </p:sp>
      <p:sp>
        <p:nvSpPr>
          <p:cNvPr id="89" name="Oval 88"/>
          <p:cNvSpPr/>
          <p:nvPr/>
        </p:nvSpPr>
        <p:spPr>
          <a:xfrm>
            <a:off x="5871250" y="4719789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871250" y="5573804"/>
            <a:ext cx="125120" cy="125120"/>
          </a:xfrm>
          <a:prstGeom prst="ellipse">
            <a:avLst/>
          </a:prstGeom>
          <a:noFill/>
          <a:ln w="1905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5907881" y="442003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5896661" y="578314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5788945" y="47370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6340" y="528428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1214</Words>
  <Application>Microsoft Macintosh PowerPoint</Application>
  <PresentationFormat>On-screen Show (4:3)</PresentationFormat>
  <Paragraphs>540</Paragraphs>
  <Slides>42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Office Theme</vt:lpstr>
      <vt:lpstr>Equation</vt:lpstr>
      <vt:lpstr>EECS 70A: Network Analysis</vt:lpstr>
      <vt:lpstr>Today’s Agenda</vt:lpstr>
      <vt:lpstr>Compartmentalization: Need for simplicity</vt:lpstr>
      <vt:lpstr>Thevenin’s Theorem</vt:lpstr>
      <vt:lpstr>Finding Vth, Rth</vt:lpstr>
      <vt:lpstr>Example</vt:lpstr>
      <vt:lpstr>Alternate method to find Rth:</vt:lpstr>
      <vt:lpstr>Norton’s Theorem</vt:lpstr>
      <vt:lpstr>Finding Vth, Rth</vt:lpstr>
      <vt:lpstr>Example</vt:lpstr>
      <vt:lpstr>Example</vt:lpstr>
      <vt:lpstr>PowerPoint Presentation</vt:lpstr>
      <vt:lpstr>“Baby” monster problem</vt:lpstr>
      <vt:lpstr>Source/load</vt:lpstr>
      <vt:lpstr>Source/load</vt:lpstr>
      <vt:lpstr>Power</vt:lpstr>
      <vt:lpstr>Questions?</vt:lpstr>
      <vt:lpstr>Capacitors</vt:lpstr>
      <vt:lpstr>“High-K Dielectric”</vt:lpstr>
      <vt:lpstr>Time dependence</vt:lpstr>
      <vt:lpstr>Example Capacitor Problem</vt:lpstr>
      <vt:lpstr>One-bit memory</vt:lpstr>
      <vt:lpstr>1 Bit Read/Write</vt:lpstr>
      <vt:lpstr>Example Problem #2</vt:lpstr>
      <vt:lpstr>RC circuit</vt:lpstr>
      <vt:lpstr>DRAM vs. SRAM</vt:lpstr>
      <vt:lpstr>Example Capacitor Problem #2</vt:lpstr>
      <vt:lpstr>Parallel Capacitors</vt:lpstr>
      <vt:lpstr>Series Capacitors</vt:lpstr>
      <vt:lpstr>Example problem #4</vt:lpstr>
      <vt:lpstr>Inductors</vt:lpstr>
      <vt:lpstr>Series Inductors</vt:lpstr>
      <vt:lpstr>Parallel Inductors</vt:lpstr>
      <vt:lpstr>Example Inductor Problem</vt:lpstr>
      <vt:lpstr>Example Inductor Problem #2</vt:lpstr>
      <vt:lpstr>Example Inductor Problem #3</vt:lpstr>
      <vt:lpstr>LR circuit</vt:lpstr>
      <vt:lpstr>Example LR problem</vt:lpstr>
      <vt:lpstr>Power</vt:lpstr>
      <vt:lpstr>Energy stored</vt:lpstr>
      <vt:lpstr>Symbol library</vt:lpstr>
      <vt:lpstr>Symbol library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70A: Network Analysis</dc:title>
  <dc:creator>First Last</dc:creator>
  <cp:lastModifiedBy>Peter Burke</cp:lastModifiedBy>
  <cp:revision>911</cp:revision>
  <dcterms:created xsi:type="dcterms:W3CDTF">2010-03-26T00:11:49Z</dcterms:created>
  <dcterms:modified xsi:type="dcterms:W3CDTF">2014-03-31T19:35:53Z</dcterms:modified>
</cp:coreProperties>
</file>