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6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12" r:id="rId3"/>
    <p:sldId id="409" r:id="rId4"/>
    <p:sldId id="401" r:id="rId5"/>
    <p:sldId id="441" r:id="rId6"/>
    <p:sldId id="439" r:id="rId7"/>
    <p:sldId id="475" r:id="rId8"/>
    <p:sldId id="435" r:id="rId9"/>
    <p:sldId id="438" r:id="rId10"/>
    <p:sldId id="442" r:id="rId11"/>
    <p:sldId id="434" r:id="rId12"/>
    <p:sldId id="440" r:id="rId13"/>
    <p:sldId id="444" r:id="rId14"/>
    <p:sldId id="432" r:id="rId15"/>
    <p:sldId id="433" r:id="rId16"/>
    <p:sldId id="408" r:id="rId17"/>
    <p:sldId id="402" r:id="rId18"/>
    <p:sldId id="445" r:id="rId19"/>
    <p:sldId id="446" r:id="rId20"/>
    <p:sldId id="448" r:id="rId21"/>
    <p:sldId id="461" r:id="rId22"/>
    <p:sldId id="449" r:id="rId23"/>
    <p:sldId id="460" r:id="rId24"/>
    <p:sldId id="456" r:id="rId25"/>
    <p:sldId id="458" r:id="rId26"/>
    <p:sldId id="459" r:id="rId27"/>
    <p:sldId id="462" r:id="rId28"/>
    <p:sldId id="451" r:id="rId29"/>
    <p:sldId id="463" r:id="rId30"/>
    <p:sldId id="464" r:id="rId31"/>
    <p:sldId id="453" r:id="rId32"/>
    <p:sldId id="465" r:id="rId33"/>
    <p:sldId id="466" r:id="rId34"/>
    <p:sldId id="467" r:id="rId35"/>
    <p:sldId id="469" r:id="rId36"/>
    <p:sldId id="472" r:id="rId37"/>
    <p:sldId id="470" r:id="rId38"/>
    <p:sldId id="471" r:id="rId39"/>
    <p:sldId id="473" r:id="rId40"/>
    <p:sldId id="474" r:id="rId41"/>
    <p:sldId id="283" r:id="rId42"/>
    <p:sldId id="291" r:id="rId4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110" d="100"/>
          <a:sy n="110" d="100"/>
        </p:scale>
        <p:origin x="-6928" y="-2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1" Type="http://schemas.openxmlformats.org/officeDocument/2006/relationships/image" Target="../media/image5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62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72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intel.com/technology/45nm/hafnium.htm?iid=tech_45nm+body_animation_hafniu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warepin.com/wp-content/uploads/2010/01/what-common-types-of-computer-hardware-are-2.jpg" TargetMode="External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</a:p>
        </p:txBody>
      </p:sp>
      <p:sp>
        <p:nvSpPr>
          <p:cNvPr id="5" name="Rectangle 4"/>
          <p:cNvSpPr/>
          <p:nvPr/>
        </p:nvSpPr>
        <p:spPr>
          <a:xfrm>
            <a:off x="4883603" y="0"/>
            <a:ext cx="207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>
            <a:off x="2729403" y="1386840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921611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55"/>
          <p:cNvGrpSpPr/>
          <p:nvPr/>
        </p:nvGrpSpPr>
        <p:grpSpPr>
          <a:xfrm rot="10800000">
            <a:off x="4037319" y="1378629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1"/>
          <p:cNvGrpSpPr/>
          <p:nvPr/>
        </p:nvGrpSpPr>
        <p:grpSpPr>
          <a:xfrm>
            <a:off x="1036291" y="1378629"/>
            <a:ext cx="994846" cy="1542982"/>
            <a:chOff x="1676400" y="1743238"/>
            <a:chExt cx="994846" cy="1542982"/>
          </a:xfrm>
        </p:grpSpPr>
        <p:grpSp>
          <p:nvGrpSpPr>
            <p:cNvPr id="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" name="Group 449"/>
          <p:cNvGrpSpPr/>
          <p:nvPr/>
        </p:nvGrpSpPr>
        <p:grpSpPr>
          <a:xfrm rot="5400000">
            <a:off x="2224392" y="354251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386839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13279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8596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10282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30689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13452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57012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5876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231764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86325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4750" y="605732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80456" y="914400"/>
            <a:ext cx="525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Thevenin</a:t>
            </a:r>
            <a:r>
              <a:rPr lang="en-US" dirty="0" smtClean="0"/>
              <a:t> &amp; Norton equivalent circuit: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-79810" y="548856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343813" y="550396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298572" y="548063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345613" y="546251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800106" y="-465523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946496" y="1054346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012878" y="-469191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476708" y="1052774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845977" y="1051939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340226" y="-452692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570830" y="-466224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49"/>
          <p:cNvGrpSpPr/>
          <p:nvPr/>
        </p:nvGrpSpPr>
        <p:grpSpPr>
          <a:xfrm>
            <a:off x="-79810" y="2079802"/>
            <a:ext cx="670683" cy="1542982"/>
            <a:chOff x="785404" y="1743238"/>
            <a:chExt cx="670683" cy="1542982"/>
          </a:xfrm>
        </p:grpSpPr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449"/>
          <p:cNvGrpSpPr/>
          <p:nvPr/>
        </p:nvGrpSpPr>
        <p:grpSpPr>
          <a:xfrm rot="5400000">
            <a:off x="957852" y="2601931"/>
            <a:ext cx="670683" cy="1542982"/>
            <a:chOff x="785404" y="1743238"/>
            <a:chExt cx="670683" cy="1542982"/>
          </a:xfrm>
        </p:grpSpPr>
        <p:sp>
          <p:nvSpPr>
            <p:cNvPr id="14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452"/>
          <p:cNvGrpSpPr/>
          <p:nvPr/>
        </p:nvGrpSpPr>
        <p:grpSpPr>
          <a:xfrm rot="5400000">
            <a:off x="2341882" y="2612280"/>
            <a:ext cx="969184" cy="1542982"/>
            <a:chOff x="2971800" y="1743238"/>
            <a:chExt cx="969184" cy="1542982"/>
          </a:xfrm>
        </p:grpSpPr>
        <p:sp>
          <p:nvSpPr>
            <p:cNvPr id="169" name="Oval 16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6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449"/>
          <p:cNvGrpSpPr/>
          <p:nvPr/>
        </p:nvGrpSpPr>
        <p:grpSpPr>
          <a:xfrm>
            <a:off x="1457203" y="2084471"/>
            <a:ext cx="670683" cy="1542982"/>
            <a:chOff x="785404" y="1743238"/>
            <a:chExt cx="670683" cy="1542982"/>
          </a:xfrm>
        </p:grpSpPr>
        <p:sp>
          <p:nvSpPr>
            <p:cNvPr id="1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3506168" y="2080659"/>
            <a:ext cx="670683" cy="1542982"/>
            <a:chOff x="785404" y="1743238"/>
            <a:chExt cx="670683" cy="1542982"/>
          </a:xfrm>
        </p:grpSpPr>
        <p:sp>
          <p:nvSpPr>
            <p:cNvPr id="18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3855452" y="2600631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449"/>
          <p:cNvGrpSpPr/>
          <p:nvPr/>
        </p:nvGrpSpPr>
        <p:grpSpPr>
          <a:xfrm rot="10800000">
            <a:off x="5058707" y="2077967"/>
            <a:ext cx="670683" cy="1542982"/>
            <a:chOff x="785404" y="1743238"/>
            <a:chExt cx="670683" cy="1542982"/>
          </a:xfrm>
        </p:grpSpPr>
        <p:sp>
          <p:nvSpPr>
            <p:cNvPr id="2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449"/>
          <p:cNvGrpSpPr/>
          <p:nvPr/>
        </p:nvGrpSpPr>
        <p:grpSpPr>
          <a:xfrm rot="10800000">
            <a:off x="5055411" y="3619359"/>
            <a:ext cx="670683" cy="1542982"/>
            <a:chOff x="785404" y="1743238"/>
            <a:chExt cx="670683" cy="1542982"/>
          </a:xfrm>
        </p:grpSpPr>
        <p:sp>
          <p:nvSpPr>
            <p:cNvPr id="2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451"/>
          <p:cNvGrpSpPr/>
          <p:nvPr/>
        </p:nvGrpSpPr>
        <p:grpSpPr>
          <a:xfrm rot="5400000">
            <a:off x="5415207" y="1051894"/>
            <a:ext cx="994846" cy="1542982"/>
            <a:chOff x="1676400" y="1743238"/>
            <a:chExt cx="994846" cy="1542982"/>
          </a:xfrm>
        </p:grpSpPr>
        <p:grpSp>
          <p:nvGrpSpPr>
            <p:cNvPr id="39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40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53"/>
          <p:cNvGrpSpPr/>
          <p:nvPr/>
        </p:nvGrpSpPr>
        <p:grpSpPr>
          <a:xfrm rot="5400000">
            <a:off x="786661" y="4144363"/>
            <a:ext cx="955385" cy="1542983"/>
            <a:chOff x="3810000" y="1743238"/>
            <a:chExt cx="955385" cy="1542983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2" name="Group 449"/>
          <p:cNvGrpSpPr/>
          <p:nvPr/>
        </p:nvGrpSpPr>
        <p:grpSpPr>
          <a:xfrm>
            <a:off x="-85757" y="3623100"/>
            <a:ext cx="670683" cy="1542982"/>
            <a:chOff x="785404" y="1743238"/>
            <a:chExt cx="670683" cy="1542982"/>
          </a:xfrm>
        </p:grpSpPr>
        <p:sp>
          <p:nvSpPr>
            <p:cNvPr id="25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49"/>
          <p:cNvGrpSpPr/>
          <p:nvPr/>
        </p:nvGrpSpPr>
        <p:grpSpPr>
          <a:xfrm>
            <a:off x="1463213" y="3637074"/>
            <a:ext cx="670683" cy="1542982"/>
            <a:chOff x="785404" y="1743238"/>
            <a:chExt cx="670683" cy="1542982"/>
          </a:xfrm>
        </p:grpSpPr>
        <p:sp>
          <p:nvSpPr>
            <p:cNvPr id="26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2"/>
          <p:cNvGrpSpPr/>
          <p:nvPr/>
        </p:nvGrpSpPr>
        <p:grpSpPr>
          <a:xfrm rot="5400000">
            <a:off x="2341632" y="4170976"/>
            <a:ext cx="969184" cy="1542982"/>
            <a:chOff x="2971800" y="1743238"/>
            <a:chExt cx="969184" cy="1542982"/>
          </a:xfrm>
        </p:grpSpPr>
        <p:sp>
          <p:nvSpPr>
            <p:cNvPr id="281" name="Oval 28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8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8" name="Group 449"/>
          <p:cNvGrpSpPr/>
          <p:nvPr/>
        </p:nvGrpSpPr>
        <p:grpSpPr>
          <a:xfrm rot="10800000">
            <a:off x="3507984" y="3629084"/>
            <a:ext cx="670683" cy="1542982"/>
            <a:chOff x="785404" y="1743238"/>
            <a:chExt cx="670683" cy="1542982"/>
          </a:xfrm>
        </p:grpSpPr>
        <p:sp>
          <p:nvSpPr>
            <p:cNvPr id="28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0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449"/>
          <p:cNvGrpSpPr/>
          <p:nvPr/>
        </p:nvGrpSpPr>
        <p:grpSpPr>
          <a:xfrm rot="5400000">
            <a:off x="4019685" y="4162649"/>
            <a:ext cx="670683" cy="1542982"/>
            <a:chOff x="785404" y="1743238"/>
            <a:chExt cx="670683" cy="1542982"/>
          </a:xfrm>
        </p:grpSpPr>
        <p:sp>
          <p:nvSpPr>
            <p:cNvPr id="30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452"/>
          <p:cNvGrpSpPr/>
          <p:nvPr/>
        </p:nvGrpSpPr>
        <p:grpSpPr>
          <a:xfrm rot="10800000">
            <a:off x="6450016" y="2077922"/>
            <a:ext cx="969184" cy="1542982"/>
            <a:chOff x="2971800" y="1743238"/>
            <a:chExt cx="969184" cy="1542982"/>
          </a:xfrm>
        </p:grpSpPr>
        <p:sp>
          <p:nvSpPr>
            <p:cNvPr id="315" name="Oval 314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5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449"/>
          <p:cNvGrpSpPr/>
          <p:nvPr/>
        </p:nvGrpSpPr>
        <p:grpSpPr>
          <a:xfrm rot="10800000">
            <a:off x="6613524" y="545234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449"/>
          <p:cNvGrpSpPr/>
          <p:nvPr/>
        </p:nvGrpSpPr>
        <p:grpSpPr>
          <a:xfrm rot="10800000">
            <a:off x="6614737" y="3629096"/>
            <a:ext cx="670683" cy="1542982"/>
            <a:chOff x="785404" y="1743238"/>
            <a:chExt cx="670683" cy="1542982"/>
          </a:xfrm>
        </p:grpSpPr>
        <p:sp>
          <p:nvSpPr>
            <p:cNvPr id="33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449"/>
          <p:cNvGrpSpPr/>
          <p:nvPr/>
        </p:nvGrpSpPr>
        <p:grpSpPr>
          <a:xfrm rot="5400000">
            <a:off x="5576949" y="2602160"/>
            <a:ext cx="670683" cy="1542982"/>
            <a:chOff x="785404" y="1743238"/>
            <a:chExt cx="670683" cy="1542982"/>
          </a:xfrm>
        </p:grpSpPr>
        <p:sp>
          <p:nvSpPr>
            <p:cNvPr id="34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1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449"/>
          <p:cNvGrpSpPr/>
          <p:nvPr/>
        </p:nvGrpSpPr>
        <p:grpSpPr>
          <a:xfrm rot="5400000">
            <a:off x="5581948" y="4162299"/>
            <a:ext cx="670683" cy="1542982"/>
            <a:chOff x="785404" y="1743238"/>
            <a:chExt cx="670683" cy="1542982"/>
          </a:xfrm>
        </p:grpSpPr>
        <p:sp>
          <p:nvSpPr>
            <p:cNvPr id="36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3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449"/>
          <p:cNvGrpSpPr/>
          <p:nvPr/>
        </p:nvGrpSpPr>
        <p:grpSpPr>
          <a:xfrm rot="10800000">
            <a:off x="5057550" y="5167691"/>
            <a:ext cx="670683" cy="1542982"/>
            <a:chOff x="785404" y="1743238"/>
            <a:chExt cx="670683" cy="1542982"/>
          </a:xfrm>
        </p:grpSpPr>
        <p:sp>
          <p:nvSpPr>
            <p:cNvPr id="37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5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79" name="Straight Connector 37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449"/>
          <p:cNvGrpSpPr/>
          <p:nvPr/>
        </p:nvGrpSpPr>
        <p:grpSpPr>
          <a:xfrm rot="10800000">
            <a:off x="3505655" y="5172138"/>
            <a:ext cx="670683" cy="1542982"/>
            <a:chOff x="785404" y="1743238"/>
            <a:chExt cx="670683" cy="1542982"/>
          </a:xfrm>
        </p:grpSpPr>
        <p:sp>
          <p:nvSpPr>
            <p:cNvPr id="43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7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36" name="Straight Connector 43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449"/>
          <p:cNvGrpSpPr/>
          <p:nvPr/>
        </p:nvGrpSpPr>
        <p:grpSpPr>
          <a:xfrm rot="5400000">
            <a:off x="7086983" y="-467360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449"/>
          <p:cNvGrpSpPr/>
          <p:nvPr/>
        </p:nvGrpSpPr>
        <p:grpSpPr>
          <a:xfrm rot="10800000">
            <a:off x="8101101" y="544098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451"/>
          <p:cNvGrpSpPr/>
          <p:nvPr/>
        </p:nvGrpSpPr>
        <p:grpSpPr>
          <a:xfrm rot="5400000">
            <a:off x="6918094" y="1051849"/>
            <a:ext cx="994846" cy="1542982"/>
            <a:chOff x="1676400" y="1743238"/>
            <a:chExt cx="994846" cy="1542982"/>
          </a:xfrm>
        </p:grpSpPr>
        <p:grpSp>
          <p:nvGrpSpPr>
            <p:cNvPr id="111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17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19" name="Group 452"/>
          <p:cNvGrpSpPr/>
          <p:nvPr/>
        </p:nvGrpSpPr>
        <p:grpSpPr>
          <a:xfrm rot="10800000">
            <a:off x="7938615" y="2077877"/>
            <a:ext cx="969184" cy="1542982"/>
            <a:chOff x="2971800" y="1743238"/>
            <a:chExt cx="969184" cy="1542982"/>
          </a:xfrm>
        </p:grpSpPr>
        <p:sp>
          <p:nvSpPr>
            <p:cNvPr id="489" name="Oval 48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stCxn id="48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stCxn id="48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1" name="Group 449"/>
          <p:cNvGrpSpPr/>
          <p:nvPr/>
        </p:nvGrpSpPr>
        <p:grpSpPr>
          <a:xfrm rot="10800000">
            <a:off x="8097889" y="5178815"/>
            <a:ext cx="670683" cy="1542982"/>
            <a:chOff x="785404" y="1743238"/>
            <a:chExt cx="670683" cy="1542982"/>
          </a:xfrm>
        </p:grpSpPr>
        <p:sp>
          <p:nvSpPr>
            <p:cNvPr id="4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449"/>
          <p:cNvGrpSpPr/>
          <p:nvPr/>
        </p:nvGrpSpPr>
        <p:grpSpPr>
          <a:xfrm rot="5400000">
            <a:off x="7095821" y="4159023"/>
            <a:ext cx="670683" cy="1542982"/>
            <a:chOff x="785404" y="1743238"/>
            <a:chExt cx="670683" cy="1542982"/>
          </a:xfrm>
        </p:grpSpPr>
        <p:sp>
          <p:nvSpPr>
            <p:cNvPr id="5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7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11" name="Straight Connector 5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449"/>
          <p:cNvGrpSpPr/>
          <p:nvPr/>
        </p:nvGrpSpPr>
        <p:grpSpPr>
          <a:xfrm rot="5400000">
            <a:off x="7089064" y="2599692"/>
            <a:ext cx="670683" cy="1542982"/>
            <a:chOff x="785404" y="1743238"/>
            <a:chExt cx="670683" cy="1542982"/>
          </a:xfrm>
        </p:grpSpPr>
        <p:sp>
          <p:nvSpPr>
            <p:cNvPr id="5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1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oup 449"/>
          <p:cNvGrpSpPr/>
          <p:nvPr/>
        </p:nvGrpSpPr>
        <p:grpSpPr>
          <a:xfrm rot="10800000">
            <a:off x="8102622" y="3640791"/>
            <a:ext cx="670683" cy="1542982"/>
            <a:chOff x="785404" y="1743238"/>
            <a:chExt cx="670683" cy="1542982"/>
          </a:xfrm>
        </p:grpSpPr>
        <p:sp>
          <p:nvSpPr>
            <p:cNvPr id="53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Group 452"/>
          <p:cNvGrpSpPr/>
          <p:nvPr/>
        </p:nvGrpSpPr>
        <p:grpSpPr>
          <a:xfrm rot="5400000">
            <a:off x="2322744" y="5706821"/>
            <a:ext cx="969184" cy="1542982"/>
            <a:chOff x="2971800" y="1743238"/>
            <a:chExt cx="969184" cy="1542982"/>
          </a:xfrm>
        </p:grpSpPr>
        <p:sp>
          <p:nvSpPr>
            <p:cNvPr id="551" name="Oval 55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2" name="Straight Arrow Connector 55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5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5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5" name="Group 449"/>
          <p:cNvGrpSpPr/>
          <p:nvPr/>
        </p:nvGrpSpPr>
        <p:grpSpPr>
          <a:xfrm>
            <a:off x="-79521" y="5165828"/>
            <a:ext cx="670683" cy="1542982"/>
            <a:chOff x="785404" y="1743238"/>
            <a:chExt cx="670683" cy="1542982"/>
          </a:xfrm>
        </p:grpSpPr>
        <p:sp>
          <p:nvSpPr>
            <p:cNvPr id="5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449"/>
          <p:cNvGrpSpPr/>
          <p:nvPr/>
        </p:nvGrpSpPr>
        <p:grpSpPr>
          <a:xfrm rot="5400000">
            <a:off x="932170" y="5694003"/>
            <a:ext cx="670683" cy="1542982"/>
            <a:chOff x="785404" y="1743238"/>
            <a:chExt cx="670683" cy="1542982"/>
          </a:xfrm>
        </p:grpSpPr>
        <p:sp>
          <p:nvSpPr>
            <p:cNvPr id="57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580" name="Straight Connector 57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449"/>
          <p:cNvGrpSpPr/>
          <p:nvPr/>
        </p:nvGrpSpPr>
        <p:grpSpPr>
          <a:xfrm>
            <a:off x="1463617" y="5177830"/>
            <a:ext cx="670683" cy="1542982"/>
            <a:chOff x="785404" y="1743238"/>
            <a:chExt cx="670683" cy="1542982"/>
          </a:xfrm>
        </p:grpSpPr>
        <p:sp>
          <p:nvSpPr>
            <p:cNvPr id="59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594" name="Straight Connector 59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452"/>
          <p:cNvGrpSpPr/>
          <p:nvPr/>
        </p:nvGrpSpPr>
        <p:grpSpPr>
          <a:xfrm rot="5400000">
            <a:off x="3858582" y="5706078"/>
            <a:ext cx="969184" cy="1542982"/>
            <a:chOff x="2971800" y="1743238"/>
            <a:chExt cx="969184" cy="1542982"/>
          </a:xfrm>
        </p:grpSpPr>
        <p:sp>
          <p:nvSpPr>
            <p:cNvPr id="606" name="Oval 60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7" name="Straight Arrow Connector 60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60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60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2" name="Group 449"/>
          <p:cNvGrpSpPr/>
          <p:nvPr/>
        </p:nvGrpSpPr>
        <p:grpSpPr>
          <a:xfrm rot="10800000">
            <a:off x="6612691" y="5162692"/>
            <a:ext cx="670683" cy="1542982"/>
            <a:chOff x="785404" y="1743238"/>
            <a:chExt cx="670683" cy="1542982"/>
          </a:xfrm>
        </p:grpSpPr>
        <p:sp>
          <p:nvSpPr>
            <p:cNvPr id="61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8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614" name="Straight Connector 61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449"/>
          <p:cNvGrpSpPr/>
          <p:nvPr/>
        </p:nvGrpSpPr>
        <p:grpSpPr>
          <a:xfrm rot="5400000">
            <a:off x="5541098" y="5699360"/>
            <a:ext cx="670683" cy="1542982"/>
            <a:chOff x="785404" y="1743238"/>
            <a:chExt cx="670683" cy="1542982"/>
          </a:xfrm>
        </p:grpSpPr>
        <p:sp>
          <p:nvSpPr>
            <p:cNvPr id="6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2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28" name="Straight Connector 6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449"/>
          <p:cNvGrpSpPr/>
          <p:nvPr/>
        </p:nvGrpSpPr>
        <p:grpSpPr>
          <a:xfrm rot="5400000">
            <a:off x="7083521" y="5696093"/>
            <a:ext cx="670700" cy="1542982"/>
            <a:chOff x="785404" y="1743256"/>
            <a:chExt cx="670700" cy="1542982"/>
          </a:xfrm>
        </p:grpSpPr>
        <p:sp>
          <p:nvSpPr>
            <p:cNvPr id="64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6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42" name="Straight Connector 64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7" name="Group 525"/>
          <p:cNvGrpSpPr/>
          <p:nvPr/>
        </p:nvGrpSpPr>
        <p:grpSpPr>
          <a:xfrm rot="16200000">
            <a:off x="-202257" y="431618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56" name="TextBox 655"/>
          <p:cNvSpPr txBox="1"/>
          <p:nvPr/>
        </p:nvSpPr>
        <p:spPr>
          <a:xfrm>
            <a:off x="3015042" y="-51716"/>
            <a:ext cx="564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(Monster HW problem: Part 2):Find the </a:t>
            </a:r>
            <a:r>
              <a:rPr lang="en-US" sz="800" dirty="0" err="1" smtClean="0"/>
              <a:t>Thevenin</a:t>
            </a:r>
            <a:r>
              <a:rPr lang="en-US" sz="800" dirty="0" smtClean="0"/>
              <a:t> &amp; Norton equivalent circuit of the circuit below with respect to terminals a and b:</a:t>
            </a:r>
          </a:p>
          <a:p>
            <a:endParaRPr lang="en-US" sz="800" dirty="0"/>
          </a:p>
        </p:txBody>
      </p:sp>
      <p:sp>
        <p:nvSpPr>
          <p:cNvPr id="591" name="Oval 590"/>
          <p:cNvSpPr/>
          <p:nvPr/>
        </p:nvSpPr>
        <p:spPr>
          <a:xfrm>
            <a:off x="8604277" y="48559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604277" y="199441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640908" y="1858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8629688" y="22037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521972" y="479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529367" y="170489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183131" y="563609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149090" y="2078138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51184" y="1323903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474807" y="1325443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429566" y="1323110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476607" y="1321298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931100" y="309524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1077490" y="1829393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143872" y="305856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607702" y="1827821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976971" y="1826986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471220" y="322355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701824" y="308823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51"/>
          <p:cNvGrpSpPr/>
          <p:nvPr/>
        </p:nvGrpSpPr>
        <p:grpSpPr>
          <a:xfrm rot="5400000">
            <a:off x="5546201" y="1826941"/>
            <a:ext cx="994846" cy="1542982"/>
            <a:chOff x="1676400" y="1743238"/>
            <a:chExt cx="994846" cy="1542982"/>
          </a:xfrm>
        </p:grpSpPr>
        <p:grpSp>
          <p:nvGrpSpPr>
            <p:cNvPr id="23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24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5" name="Group 449"/>
          <p:cNvGrpSpPr/>
          <p:nvPr/>
        </p:nvGrpSpPr>
        <p:grpSpPr>
          <a:xfrm rot="10800000">
            <a:off x="6744518" y="1320281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449"/>
          <p:cNvGrpSpPr/>
          <p:nvPr/>
        </p:nvGrpSpPr>
        <p:grpSpPr>
          <a:xfrm rot="5400000">
            <a:off x="7217977" y="307687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8232095" y="1319145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7049088" y="1826896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525"/>
          <p:cNvGrpSpPr/>
          <p:nvPr/>
        </p:nvGrpSpPr>
        <p:grpSpPr>
          <a:xfrm rot="16200000">
            <a:off x="-71263" y="1206665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591" name="Oval 590"/>
          <p:cNvSpPr/>
          <p:nvPr/>
        </p:nvSpPr>
        <p:spPr>
          <a:xfrm>
            <a:off x="8735271" y="126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735271" y="276945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771902" y="9608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652966" y="1255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660361" y="247993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314125" y="1338656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280084" y="2853185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7" name="TextBox 626"/>
          <p:cNvSpPr txBox="1"/>
          <p:nvPr/>
        </p:nvSpPr>
        <p:spPr>
          <a:xfrm>
            <a:off x="-13709" y="451597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  <p:sp>
        <p:nvSpPr>
          <p:cNvPr id="187" name="Title 186"/>
          <p:cNvSpPr>
            <a:spLocks noGrp="1"/>
          </p:cNvSpPr>
          <p:nvPr>
            <p:ph type="title"/>
          </p:nvPr>
        </p:nvSpPr>
        <p:spPr>
          <a:xfrm>
            <a:off x="2449474" y="-94020"/>
            <a:ext cx="5063577" cy="7032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“Baby” monster problem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5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6" name="Equation" r:id="rId3" imgW="1587240" imgH="431640" progId="Equation.3">
                  <p:embed/>
                </p:oleObj>
              </mc:Choice>
              <mc:Fallback>
                <p:oleObj name="Equation" r:id="rId3" imgW="1587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787227"/>
                        <a:ext cx="2209800" cy="60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7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4027821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8" name="Equation" r:id="rId7" imgW="901440" imgH="228600" progId="Equation.3">
                  <p:embed/>
                </p:oleObj>
              </mc:Choice>
              <mc:Fallback>
                <p:oleObj name="Equation" r:id="rId7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5150029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5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0" name="Equation" r:id="rId4" imgW="1587240" imgH="431640" progId="Equation.3">
                  <p:embed/>
                </p:oleObj>
              </mc:Choice>
              <mc:Fallback>
                <p:oleObj name="Equation" r:id="rId4" imgW="1587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787227"/>
                        <a:ext cx="2209800" cy="60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1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4027821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2" name="Equation" r:id="rId8" imgW="901440" imgH="228600" progId="Equation.3">
                  <p:embed/>
                </p:oleObj>
              </mc:Choice>
              <mc:Fallback>
                <p:oleObj name="Equation" r:id="rId8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5150029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grpSp>
        <p:nvGrpSpPr>
          <p:cNvPr id="4" name="Group 449"/>
          <p:cNvGrpSpPr/>
          <p:nvPr/>
        </p:nvGrpSpPr>
        <p:grpSpPr>
          <a:xfrm rot="5400000">
            <a:off x="1664649" y="706852"/>
            <a:ext cx="670686" cy="1542982"/>
            <a:chOff x="785404" y="1743242"/>
            <a:chExt cx="670686" cy="154298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439"/>
          <p:cNvGrpSpPr/>
          <p:nvPr/>
        </p:nvGrpSpPr>
        <p:grpSpPr>
          <a:xfrm>
            <a:off x="985617" y="1832235"/>
            <a:ext cx="485775" cy="565091"/>
            <a:chOff x="3259914" y="2192942"/>
            <a:chExt cx="485775" cy="565091"/>
          </a:xfrm>
        </p:grpSpPr>
        <p:sp>
          <p:nvSpPr>
            <p:cNvPr id="19" name="Oval 18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5400000" flipH="1" flipV="1">
            <a:off x="1110587" y="2477832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1168920" y="1811446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 rot="16200000">
            <a:off x="267551" y="17558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31610" y="2616108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758153" y="167639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58153" y="25304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94784" y="13766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75848" y="16936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83243" y="224089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555291" y="186235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55292" y="1745974"/>
            <a:ext cx="160687" cy="864249"/>
            <a:chOff x="4882261" y="4779967"/>
            <a:chExt cx="160687" cy="864249"/>
          </a:xfrm>
        </p:grpSpPr>
        <p:cxnSp>
          <p:nvCxnSpPr>
            <p:cNvPr id="32" name="Straight Connector 31"/>
            <p:cNvCxnSpPr/>
            <p:nvPr/>
          </p:nvCxnSpPr>
          <p:spPr>
            <a:xfrm rot="10800000" flipH="1" flipV="1">
              <a:off x="4882261" y="5014293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H="1" flipV="1">
              <a:off x="4962427" y="4893511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882261" y="493377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H="1" flipV="1">
              <a:off x="4882261" y="5175335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882261" y="5094814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909160" y="5590949"/>
              <a:ext cx="1065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H="1" flipV="1">
              <a:off x="4882261" y="5336377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882261" y="5255856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882617" y="541689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 flipH="1" flipV="1">
              <a:off x="4882617" y="5497419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905655" y="4836739"/>
              <a:ext cx="11354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10800000">
            <a:off x="2938441" y="1733168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937730" y="2635561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378994" y="1980300"/>
            <a:ext cx="535781" cy="402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900613" y="1376643"/>
            <a:ext cx="397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means R</a:t>
            </a:r>
            <a:r>
              <a:rPr lang="en-US" baseline="-25000" dirty="0" smtClean="0"/>
              <a:t>L</a:t>
            </a:r>
            <a:r>
              <a:rPr lang="en-US" dirty="0" smtClean="0"/>
              <a:t> variable (e.g. by a knob)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6678" y="2958584"/>
            <a:ext cx="274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delivered to load = 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5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63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0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7" y="929980"/>
                        <a:ext cx="1584702" cy="652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1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582211"/>
                        <a:ext cx="1321751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2" name="Equation" r:id="rId7" imgW="1320480" imgH="241200" progId="Equation.3">
                  <p:embed/>
                </p:oleObj>
              </mc:Choice>
              <mc:Fallback>
                <p:oleObj name="Equation" r:id="rId7" imgW="1320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469" y="3190348"/>
                        <a:ext cx="36179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3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569" y="3895198"/>
                        <a:ext cx="1320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4" name="Equation" r:id="rId11" imgW="482400" imgH="177480" progId="Equation.3">
                  <p:embed/>
                </p:oleObj>
              </mc:Choice>
              <mc:Fallback>
                <p:oleObj name="Equation" r:id="rId11" imgW="4824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761" y="4893180"/>
                        <a:ext cx="897400" cy="332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5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02" y="5366811"/>
                        <a:ext cx="8255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“High-K Dielectric”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8657" y="14984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http://www.intel.com/technology/45nm/hafnium.htm?iid=tech_45nm+body_animation_hafnium</a:t>
            </a:r>
            <a:endParaRPr lang="en-US" dirty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915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 theorem</a:t>
            </a:r>
          </a:p>
          <a:p>
            <a:r>
              <a:rPr lang="en-US" dirty="0" smtClean="0"/>
              <a:t>Power transfer</a:t>
            </a:r>
          </a:p>
          <a:p>
            <a:r>
              <a:rPr lang="en-US" dirty="0" smtClean="0"/>
              <a:t>Capacitors</a:t>
            </a:r>
          </a:p>
          <a:p>
            <a:r>
              <a:rPr lang="en-US" dirty="0" smtClean="0"/>
              <a:t>Inductors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410862" y="1009816"/>
          <a:ext cx="1117654" cy="46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8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862" y="1009816"/>
                        <a:ext cx="1117654" cy="460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5" name="Object 3"/>
          <p:cNvGraphicFramePr>
            <a:graphicFrameLocks noChangeAspect="1"/>
          </p:cNvGraphicFramePr>
          <p:nvPr/>
        </p:nvGraphicFramePr>
        <p:xfrm>
          <a:off x="2883619" y="985780"/>
          <a:ext cx="1791747" cy="76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9" name="Equation" r:id="rId5" imgW="927000" imgH="393480" progId="Equation.3">
                  <p:embed/>
                </p:oleObj>
              </mc:Choice>
              <mc:Fallback>
                <p:oleObj name="Equation" r:id="rId5" imgW="927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19" y="985780"/>
                        <a:ext cx="1791747" cy="763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558" y="1749287"/>
            <a:ext cx="29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q, V,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 can depend on time !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19084" y="2487951"/>
          <a:ext cx="1804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0" name="Equation" r:id="rId7" imgW="799920" imgH="203040" progId="Equation.3">
                  <p:embed/>
                </p:oleObj>
              </mc:Choice>
              <mc:Fallback>
                <p:oleObj name="Equation" r:id="rId7" imgW="7999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084" y="2487951"/>
                        <a:ext cx="18049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6176" y="2118619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Implicit:</a:t>
            </a: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901194" y="2387244"/>
          <a:ext cx="2864450" cy="81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1" name="Equation" r:id="rId9" imgW="1384200" imgH="393480" progId="Equation.3">
                  <p:embed/>
                </p:oleObj>
              </mc:Choice>
              <mc:Fallback>
                <p:oleObj name="Equation" r:id="rId9" imgW="1384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194" y="2387244"/>
                        <a:ext cx="2864450" cy="817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5558" y="3514477"/>
            <a:ext cx="542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not always write (t), but it is assumed from now on.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196176" y="4062413"/>
          <a:ext cx="43354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2" name="Equation" r:id="rId11" imgW="2095200" imgH="393480" progId="Equation.3">
                  <p:embed/>
                </p:oleObj>
              </mc:Choice>
              <mc:Fallback>
                <p:oleObj name="Equation" r:id="rId11" imgW="2095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176" y="4062413"/>
                        <a:ext cx="4335463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02802" y="5035550"/>
          <a:ext cx="21288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3" name="Equation" r:id="rId13" imgW="1028520" imgH="279360" progId="Equation.3">
                  <p:embed/>
                </p:oleObj>
              </mc:Choice>
              <mc:Fallback>
                <p:oleObj name="Equation" r:id="rId13" imgW="102852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802" y="5035550"/>
                        <a:ext cx="212883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Capacitor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One-bit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1168" y="406772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/>
              <a:t>http://i.cmpnet.com/eet/news/07/11/DC1502_UTH_samsung.gif</a:t>
            </a:r>
            <a:endParaRPr lang="en-US" sz="1050" dirty="0"/>
          </a:p>
        </p:txBody>
      </p:sp>
      <p:pic>
        <p:nvPicPr>
          <p:cNvPr id="280578" name="Picture 2" descr="http://i.cmpnet.com/eet/news/07/11/DC1502_UTH_samsu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8272"/>
            <a:ext cx="4781550" cy="3219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42432" y="1821485"/>
            <a:ext cx="285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dimensions:</a:t>
            </a:r>
          </a:p>
          <a:p>
            <a:r>
              <a:rPr lang="en-US" dirty="0" smtClean="0"/>
              <a:t>0.1 micron x 0.1 micron area</a:t>
            </a:r>
          </a:p>
          <a:p>
            <a:r>
              <a:rPr lang="en-US" dirty="0" smtClean="0"/>
              <a:t>10 nm thickness.</a:t>
            </a:r>
          </a:p>
          <a:p>
            <a:r>
              <a:rPr lang="en-US" dirty="0" smtClean="0"/>
              <a:t>What is C?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Bit Read/Write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6556" y="1062775"/>
            <a:ext cx="2028441" cy="1542982"/>
            <a:chOff x="1013912" y="1497002"/>
            <a:chExt cx="2028441" cy="1542982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 rot="10800000">
            <a:off x="1580241" y="2605758"/>
            <a:ext cx="336181" cy="225224"/>
          </a:xfrm>
          <a:prstGeom prst="triangl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4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90870" y="2188148"/>
            <a:ext cx="402606" cy="160687"/>
            <a:chOff x="3545969" y="1475083"/>
            <a:chExt cx="402606" cy="160687"/>
          </a:xfrm>
        </p:grpSpPr>
        <p:cxnSp>
          <p:nvCxnSpPr>
            <p:cNvPr id="42" name="Straight Connector 4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614503" y="1131793"/>
            <a:ext cx="2939915" cy="733594"/>
            <a:chOff x="3545969" y="1475083"/>
            <a:chExt cx="402606" cy="160687"/>
          </a:xfrm>
        </p:grpSpPr>
        <p:cxnSp>
          <p:nvCxnSpPr>
            <p:cNvPr id="62" name="Straight Connector 6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vs. SRAM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Capacitor Problem #2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64282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21340" y="1321299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6856" y="1791295"/>
            <a:ext cx="333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brick image.</a:t>
            </a:r>
          </a:p>
          <a:p>
            <a:r>
              <a:rPr lang="en-US" dirty="0" smtClean="0"/>
              <a:t>And ask class to show their own…</a:t>
            </a:r>
          </a:p>
          <a:p>
            <a:r>
              <a:rPr lang="en-US" dirty="0" smtClean="0"/>
              <a:t>Demo: Computer?</a:t>
            </a:r>
            <a:endParaRPr lang="en-US" dirty="0"/>
          </a:p>
        </p:txBody>
      </p:sp>
      <p:pic>
        <p:nvPicPr>
          <p:cNvPr id="4" name="Picture 18" descr="http://www.warepin.com/wp-content/uploads/2010/01/what-common-types-of-computer-hardware-are-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" y="1680439"/>
            <a:ext cx="4982488" cy="4463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Compartmentalization:</a:t>
            </a:r>
            <a:br>
              <a:rPr lang="en-US" dirty="0" smtClean="0"/>
            </a:br>
            <a:r>
              <a:rPr lang="en-US" dirty="0" smtClean="0"/>
              <a:t>Need for simplicity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5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57200" y="2301626"/>
                        <a:ext cx="1560197" cy="1079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4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6" name="Equation" r:id="rId5" imgW="685800" imgH="419040" progId="Equation.3">
                  <p:embed/>
                </p:oleObj>
              </mc:Choice>
              <mc:Fallback>
                <p:oleObj name="Equation" r:id="rId5" imgW="685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132" y="1095674"/>
                        <a:ext cx="1965070" cy="1205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7" name="Equation" r:id="rId7" imgW="1752480" imgH="393480" progId="Equation.3">
                  <p:embed/>
                </p:oleObj>
              </mc:Choice>
              <mc:Fallback>
                <p:oleObj name="Equation" r:id="rId7" imgW="17524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37487" y="4436828"/>
                        <a:ext cx="4786313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4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9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8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2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7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Inductor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21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V(t).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24" name="Straight Connector 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43" name="Arc 4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41" name="Arc 4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39" name="Arc 3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2038106" y="1579756"/>
            <a:ext cx="165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05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50175" y="1548280"/>
            <a:ext cx="1592178" cy="1491705"/>
            <a:chOff x="1450175" y="1548280"/>
            <a:chExt cx="1592178" cy="1491705"/>
          </a:xfrm>
        </p:grpSpPr>
        <p:grpSp>
          <p:nvGrpSpPr>
            <p:cNvPr id="38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4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71" name="Arc 7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Arc 6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1" name="Arc 6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Arc 6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5" name="Arc 5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12915" y="1149906"/>
            <a:ext cx="2896655" cy="725031"/>
            <a:chOff x="5530850" y="3109645"/>
            <a:chExt cx="2896655" cy="512602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7681" y="2227011"/>
            <a:ext cx="388983" cy="140562"/>
            <a:chOff x="5530850" y="3109645"/>
            <a:chExt cx="2896655" cy="51260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38404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39312" y="1321299"/>
            <a:ext cx="1592178" cy="1491705"/>
            <a:chOff x="1450175" y="1548280"/>
            <a:chExt cx="1592178" cy="1491705"/>
          </a:xfrm>
        </p:grpSpPr>
        <p:grpSp>
          <p:nvGrpSpPr>
            <p:cNvPr id="25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36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Arc 4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7" name="Arc 4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5" name="Arc 4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3" name="Arc 4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1" name="Arc 4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Arc 4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4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10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Thevenin’s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1049" y="1337094"/>
            <a:ext cx="3416060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77109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7109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4649426" y="682227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36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942935" y="1337094"/>
            <a:ext cx="3620219" cy="2018581"/>
            <a:chOff x="4942935" y="1337094"/>
            <a:chExt cx="3620219" cy="2018581"/>
          </a:xfrm>
        </p:grpSpPr>
        <p:sp>
          <p:nvSpPr>
            <p:cNvPr id="5" name="Rectangle 4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43" name="Group 449"/>
          <p:cNvGrpSpPr/>
          <p:nvPr/>
        </p:nvGrpSpPr>
        <p:grpSpPr>
          <a:xfrm rot="5400000">
            <a:off x="2249152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439"/>
          <p:cNvGrpSpPr/>
          <p:nvPr/>
        </p:nvGrpSpPr>
        <p:grpSpPr>
          <a:xfrm>
            <a:off x="1570120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1695090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753423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852054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>
            <a:endCxn id="96" idx="2"/>
          </p:cNvCxnSpPr>
          <p:nvPr/>
        </p:nvCxnSpPr>
        <p:spPr>
          <a:xfrm>
            <a:off x="1816113" y="5610752"/>
            <a:ext cx="3697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34539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942935" y="4187394"/>
            <a:ext cx="3620219" cy="2018581"/>
            <a:chOff x="4942935" y="1337094"/>
            <a:chExt cx="3620219" cy="2018581"/>
          </a:xfrm>
        </p:grpSpPr>
        <p:sp>
          <p:nvSpPr>
            <p:cNvPr id="87" name="Rectangle 86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103" name="Straight Connector 102"/>
          <p:cNvCxnSpPr>
            <a:endCxn id="88" idx="2"/>
          </p:cNvCxnSpPr>
          <p:nvPr/>
        </p:nvCxnSpPr>
        <p:spPr>
          <a:xfrm>
            <a:off x="3094386" y="4739485"/>
            <a:ext cx="23661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9"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396" y="2327528"/>
                        <a:ext cx="343376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0" name="Equation" r:id="rId5" imgW="2286000" imgH="419040" progId="Equation.3">
                  <p:embed/>
                </p:oleObj>
              </mc:Choice>
              <mc:Fallback>
                <p:oleObj name="Equation" r:id="rId5" imgW="22860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78" y="3821502"/>
                        <a:ext cx="5169769" cy="951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1" name="Equation" r:id="rId7" imgW="1803240" imgH="393480" progId="Equation.3">
                  <p:embed/>
                </p:oleObj>
              </mc:Choice>
              <mc:Fallback>
                <p:oleObj name="Equation" r:id="rId7" imgW="1803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304" y="5221288"/>
                        <a:ext cx="4079875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25" name="Group 449"/>
          <p:cNvGrpSpPr/>
          <p:nvPr/>
        </p:nvGrpSpPr>
        <p:grpSpPr>
          <a:xfrm>
            <a:off x="2729403" y="1386840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27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921611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 rot="10800000">
            <a:off x="4037319" y="1378629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3" name="Group 451"/>
          <p:cNvGrpSpPr/>
          <p:nvPr/>
        </p:nvGrpSpPr>
        <p:grpSpPr>
          <a:xfrm>
            <a:off x="1036291" y="1378629"/>
            <a:ext cx="994846" cy="1542982"/>
            <a:chOff x="1676400" y="1743238"/>
            <a:chExt cx="994846" cy="1542982"/>
          </a:xfrm>
        </p:grpSpPr>
        <p:grpSp>
          <p:nvGrpSpPr>
            <p:cNvPr id="16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6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2" name="Group 449"/>
          <p:cNvGrpSpPr/>
          <p:nvPr/>
        </p:nvGrpSpPr>
        <p:grpSpPr>
          <a:xfrm rot="5400000">
            <a:off x="2224392" y="354251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386839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13279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8596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10282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30689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13452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57012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5876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231764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86325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4750" y="605732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30" y="0"/>
            <a:ext cx="8229600" cy="790398"/>
          </a:xfrm>
        </p:spPr>
        <p:txBody>
          <a:bodyPr/>
          <a:lstStyle/>
          <a:p>
            <a:r>
              <a:rPr lang="en-US" dirty="0" smtClean="0"/>
              <a:t>Alternate method to find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>
            <a:off x="2729403" y="1028211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562982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55"/>
          <p:cNvGrpSpPr/>
          <p:nvPr/>
        </p:nvGrpSpPr>
        <p:grpSpPr>
          <a:xfrm rot="10800000">
            <a:off x="4037319" y="1020000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1"/>
          <p:cNvGrpSpPr/>
          <p:nvPr/>
        </p:nvGrpSpPr>
        <p:grpSpPr>
          <a:xfrm>
            <a:off x="1036291" y="1020000"/>
            <a:ext cx="994846" cy="1542982"/>
            <a:chOff x="1676400" y="1743238"/>
            <a:chExt cx="994846" cy="1542982"/>
          </a:xfrm>
        </p:grpSpPr>
        <p:grpSp>
          <p:nvGrpSpPr>
            <p:cNvPr id="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" name="Group 449"/>
          <p:cNvGrpSpPr/>
          <p:nvPr/>
        </p:nvGrpSpPr>
        <p:grpSpPr>
          <a:xfrm rot="5400000">
            <a:off x="2224392" y="-4378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028210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9693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50101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6695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27103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9865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21149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2290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195901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5046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6874" y="2848851"/>
            <a:ext cx="454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</a:t>
            </a:r>
            <a:r>
              <a:rPr lang="en-US" sz="1200" dirty="0" err="1" smtClean="0"/>
              <a:t>R</a:t>
            </a:r>
            <a:r>
              <a:rPr lang="en-US" sz="1200" baseline="-25000" dirty="0" err="1" smtClean="0"/>
              <a:t>ab</a:t>
            </a:r>
            <a:r>
              <a:rPr lang="en-US" sz="1200" dirty="0" smtClean="0"/>
              <a:t> when all independent sources turned off. (Voltage sources become shorts, current sources become opens).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Norton’s Theorem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1049" y="1337094"/>
            <a:ext cx="3416060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77109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7109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4649426" y="682227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36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84"/>
          <p:cNvGrpSpPr/>
          <p:nvPr/>
        </p:nvGrpSpPr>
        <p:grpSpPr>
          <a:xfrm>
            <a:off x="4942935" y="1337094"/>
            <a:ext cx="3620219" cy="2018581"/>
            <a:chOff x="4942935" y="1337094"/>
            <a:chExt cx="3620219" cy="2018581"/>
          </a:xfrm>
        </p:grpSpPr>
        <p:sp>
          <p:nvSpPr>
            <p:cNvPr id="5" name="Rectangle 4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endCxn id="96" idx="2"/>
          </p:cNvCxnSpPr>
          <p:nvPr/>
        </p:nvCxnSpPr>
        <p:spPr>
          <a:xfrm>
            <a:off x="1786552" y="5610752"/>
            <a:ext cx="3726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34539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grpSp>
        <p:nvGrpSpPr>
          <p:cNvPr id="11" name="Group 85"/>
          <p:cNvGrpSpPr/>
          <p:nvPr/>
        </p:nvGrpSpPr>
        <p:grpSpPr>
          <a:xfrm>
            <a:off x="4942935" y="4187394"/>
            <a:ext cx="3620219" cy="2018581"/>
            <a:chOff x="4942935" y="1337094"/>
            <a:chExt cx="3620219" cy="2018581"/>
          </a:xfrm>
        </p:grpSpPr>
        <p:sp>
          <p:nvSpPr>
            <p:cNvPr id="87" name="Rectangle 86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103" name="Straight Connector 102"/>
          <p:cNvCxnSpPr>
            <a:endCxn id="88" idx="2"/>
          </p:cNvCxnSpPr>
          <p:nvPr/>
        </p:nvCxnSpPr>
        <p:spPr>
          <a:xfrm>
            <a:off x="1788141" y="4739485"/>
            <a:ext cx="3672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 txBox="1">
            <a:spLocks/>
          </p:cNvSpPr>
          <p:nvPr/>
        </p:nvSpPr>
        <p:spPr>
          <a:xfrm rot="16200000">
            <a:off x="1870122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10800000" flipH="1" flipV="1">
            <a:off x="2589117" y="498083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 flipH="1" flipV="1">
            <a:off x="2669283" y="4860048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589117" y="490030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2589117" y="51418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589117" y="506135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616016" y="5557486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2589117" y="53029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589117" y="52223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2589473" y="53834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2589473" y="546395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612511" y="4803276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544458" y="4920066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rot="5400000" flipH="1" flipV="1">
            <a:off x="1630184" y="5143904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0"/>
          </p:cNvCxnSpPr>
          <p:nvPr/>
        </p:nvCxnSpPr>
        <p:spPr>
          <a:xfrm rot="5400000" flipH="1" flipV="1">
            <a:off x="1700565" y="4833285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4" idx="4"/>
          </p:cNvCxnSpPr>
          <p:nvPr/>
        </p:nvCxnSpPr>
        <p:spPr>
          <a:xfrm rot="16200000" flipH="1">
            <a:off x="1684890" y="5508296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itle 1"/>
          <p:cNvSpPr txBox="1">
            <a:spLocks/>
          </p:cNvSpPr>
          <p:nvPr/>
        </p:nvSpPr>
        <p:spPr>
          <a:xfrm rot="16200000">
            <a:off x="852054" y="47976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79696" y="5644215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1285" y="4772948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4163266" y="48645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4882261" y="50142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4962427" y="4893511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882261" y="49337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4882261" y="51753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882261" y="50948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909160" y="5590949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4882261" y="533637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882261" y="5255856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82617" y="541689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4882617" y="5497419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905655" y="4836739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837602" y="495352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923328" y="5177367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3993709" y="4866748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3978034" y="5541759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3145198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3760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871250" y="471978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71250" y="557380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907881" y="44200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96661" y="57831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788945" y="4737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6340" y="52842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1214</Words>
  <Application>Microsoft Macintosh PowerPoint</Application>
  <PresentationFormat>On-screen Show (4:3)</PresentationFormat>
  <Paragraphs>540</Paragraphs>
  <Slides>42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EECS 70A: Network Analysis</vt:lpstr>
      <vt:lpstr>Today’s Agenda</vt:lpstr>
      <vt:lpstr>Compartmentalization: Need for simplicity</vt:lpstr>
      <vt:lpstr>Thevenin’s Theorem</vt:lpstr>
      <vt:lpstr>Finding Vth, Rth</vt:lpstr>
      <vt:lpstr>Example</vt:lpstr>
      <vt:lpstr>Alternate method to find Rth:</vt:lpstr>
      <vt:lpstr>Norton’s Theorem</vt:lpstr>
      <vt:lpstr>Finding Vth, Rth</vt:lpstr>
      <vt:lpstr>Example</vt:lpstr>
      <vt:lpstr>Example</vt:lpstr>
      <vt:lpstr>PowerPoint Presentation</vt:lpstr>
      <vt:lpstr>“Baby” monster problem</vt:lpstr>
      <vt:lpstr>Source/load</vt:lpstr>
      <vt:lpstr>Source/load</vt:lpstr>
      <vt:lpstr>Power</vt:lpstr>
      <vt:lpstr>Questions?</vt:lpstr>
      <vt:lpstr>Capacitors</vt:lpstr>
      <vt:lpstr>“High-K Dielectric”</vt:lpstr>
      <vt:lpstr>Time dependence</vt:lpstr>
      <vt:lpstr>Example Capacitor Problem</vt:lpstr>
      <vt:lpstr>One-bit memory</vt:lpstr>
      <vt:lpstr>1 Bit Read/Write</vt:lpstr>
      <vt:lpstr>Example Problem #2</vt:lpstr>
      <vt:lpstr>RC circuit</vt:lpstr>
      <vt:lpstr>DRAM vs. SRAM</vt:lpstr>
      <vt:lpstr>Example Capacitor Problem #2</vt:lpstr>
      <vt:lpstr>Parallel Capacitors</vt:lpstr>
      <vt:lpstr>Series Capacitors</vt:lpstr>
      <vt:lpstr>Example problem #4</vt:lpstr>
      <vt:lpstr>Inductors</vt:lpstr>
      <vt:lpstr>Series Inductors</vt:lpstr>
      <vt:lpstr>Parallel Inductors</vt:lpstr>
      <vt:lpstr>Example Inductor Problem</vt:lpstr>
      <vt:lpstr>Example Inductor Problem #2</vt:lpstr>
      <vt:lpstr>Example Inductor Problem #3</vt:lpstr>
      <vt:lpstr>LR circuit</vt:lpstr>
      <vt:lpstr>Example LR problem</vt:lpstr>
      <vt:lpstr>Power</vt:lpstr>
      <vt:lpstr>Energy stored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911</cp:revision>
  <dcterms:created xsi:type="dcterms:W3CDTF">2010-03-26T00:11:49Z</dcterms:created>
  <dcterms:modified xsi:type="dcterms:W3CDTF">2014-03-31T19:35:53Z</dcterms:modified>
</cp:coreProperties>
</file>