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notesSlides/notesSlide2.xml" ContentType="application/vnd.openxmlformats-officedocument.presentationml.notesSlide+xml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475" r:id="rId3"/>
    <p:sldId id="445" r:id="rId4"/>
    <p:sldId id="446" r:id="rId5"/>
    <p:sldId id="448" r:id="rId6"/>
    <p:sldId id="461" r:id="rId7"/>
    <p:sldId id="449" r:id="rId8"/>
    <p:sldId id="460" r:id="rId9"/>
    <p:sldId id="456" r:id="rId10"/>
    <p:sldId id="458" r:id="rId11"/>
    <p:sldId id="459" r:id="rId12"/>
    <p:sldId id="462" r:id="rId13"/>
    <p:sldId id="451" r:id="rId14"/>
    <p:sldId id="463" r:id="rId15"/>
    <p:sldId id="464" r:id="rId16"/>
    <p:sldId id="453" r:id="rId17"/>
    <p:sldId id="465" r:id="rId18"/>
    <p:sldId id="466" r:id="rId19"/>
    <p:sldId id="467" r:id="rId20"/>
    <p:sldId id="469" r:id="rId21"/>
    <p:sldId id="472" r:id="rId22"/>
    <p:sldId id="470" r:id="rId23"/>
    <p:sldId id="471" r:id="rId24"/>
    <p:sldId id="473" r:id="rId25"/>
    <p:sldId id="474" r:id="rId26"/>
    <p:sldId id="283" r:id="rId27"/>
    <p:sldId id="291" r:id="rId2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7" autoAdjust="0"/>
    <p:restoredTop sz="94343" autoAdjust="0"/>
  </p:normalViewPr>
  <p:slideViewPr>
    <p:cSldViewPr snapToGrid="0" snapToObjects="1">
      <p:cViewPr>
        <p:scale>
          <a:sx n="110" d="100"/>
          <a:sy n="110" d="100"/>
        </p:scale>
        <p:origin x="-6720" y="-2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-3522" y="-102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5" Type="http://schemas.openxmlformats.org/officeDocument/2006/relationships/image" Target="../media/image10.wmf"/><Relationship Id="rId6" Type="http://schemas.openxmlformats.org/officeDocument/2006/relationships/image" Target="../media/image11.wmf"/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4" Type="http://schemas.openxmlformats.org/officeDocument/2006/relationships/image" Target="../media/image16.wmf"/><Relationship Id="rId5" Type="http://schemas.openxmlformats.org/officeDocument/2006/relationships/image" Target="../media/image17.wmf"/><Relationship Id="rId6" Type="http://schemas.openxmlformats.org/officeDocument/2006/relationships/image" Target="../media/image18.wmf"/><Relationship Id="rId1" Type="http://schemas.openxmlformats.org/officeDocument/2006/relationships/image" Target="../media/image6.wmf"/><Relationship Id="rId2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Relationship Id="rId2" Type="http://schemas.openxmlformats.org/officeDocument/2006/relationships/image" Target="../media/image21.wmf"/><Relationship Id="rId3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Relationship Id="rId2" Type="http://schemas.openxmlformats.org/officeDocument/2006/relationships/image" Target="../media/image24.wmf"/><Relationship Id="rId3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2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/>
          <a:lstStyle>
            <a:lvl1pPr algn="r">
              <a:defRPr sz="1300"/>
            </a:lvl1pPr>
          </a:lstStyle>
          <a:p>
            <a:fld id="{05B7173A-86B1-4F76-8A79-299130E6DC91}" type="datetimeFigureOut">
              <a:rPr lang="en-US" smtClean="0"/>
              <a:pPr/>
              <a:t>3/4/14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 anchor="b"/>
          <a:lstStyle>
            <a:lvl1pPr algn="r">
              <a:defRPr sz="13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9034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2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/>
          <a:lstStyle>
            <a:lvl1pPr algn="r">
              <a:defRPr sz="1300"/>
            </a:lvl1pPr>
          </a:lstStyle>
          <a:p>
            <a:fld id="{A3813B29-E825-4092-A924-7C57488C9D00}" type="datetimeFigureOut">
              <a:rPr lang="en-US" smtClean="0"/>
              <a:pPr/>
              <a:t>3/4/14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2313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99" tIns="48501" rIns="96999" bIns="4850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6999" tIns="48501" rIns="96999" bIns="485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 anchor="b"/>
          <a:lstStyle>
            <a:lvl1pPr algn="r">
              <a:defRPr sz="13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552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2014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P. J. Burke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" y="6651557"/>
            <a:ext cx="672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AC7840-B0D4-4BC2-A896-84E1991018A4}" type="datetime1">
              <a: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3/4/14</a:t>
            </a:fld>
            <a:endParaRPr lang="en-US" sz="800" kern="1200" baseline="0" dirty="0" smtClean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20.w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21.wmf"/><Relationship Id="rId7" Type="http://schemas.openxmlformats.org/officeDocument/2006/relationships/oleObject" Target="../embeddings/oleObject15.bin"/><Relationship Id="rId8" Type="http://schemas.openxmlformats.org/officeDocument/2006/relationships/image" Target="../media/image22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hyperlink" Target="http://pubs.usgs.gov/circ/c1143/html/fig3.jpg" TargetMode="External"/><Relationship Id="rId6" Type="http://schemas.openxmlformats.org/officeDocument/2006/relationships/image" Target="../media/image3.jpeg"/><Relationship Id="rId7" Type="http://schemas.openxmlformats.org/officeDocument/2006/relationships/hyperlink" Target="http://www.coloradocollege.edu/dept/PC/RepresentativePhy/Pages/Photoshop/Problem%20Pictures/Nuclear%20Plant.jpg" TargetMode="External"/><Relationship Id="rId8" Type="http://schemas.openxmlformats.org/officeDocument/2006/relationships/image" Target="../media/image4.jpeg"/><Relationship Id="rId9" Type="http://schemas.openxmlformats.org/officeDocument/2006/relationships/hyperlink" Target="http://3.bp.blogspot.com/_tUGQsLoAUMs/SKDCcJcMdSI/AAAAAAAAAww/Hkpk6CcrDoA/s400/brightsource-solar-mojave2.jpg" TargetMode="External"/><Relationship Id="rId10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2" Type="http://schemas.openxmlformats.org/officeDocument/2006/relationships/hyperlink" Target="http://cache4.asset-cache.net/xc/51155301.jpg?v=1&amp;c=IWSAsset&amp;k=2&amp;d=77BFBA49EF878921F7C3FC3F69D929FD5E36A0AFA7DEBA3C14B1989E644C7C3F7A3192BABEDFA279F06BF04B24B4128C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23.w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24.wmf"/><Relationship Id="rId7" Type="http://schemas.openxmlformats.org/officeDocument/2006/relationships/oleObject" Target="../embeddings/oleObject18.bin"/><Relationship Id="rId8" Type="http://schemas.openxmlformats.org/officeDocument/2006/relationships/image" Target="../media/image25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10.wmf"/><Relationship Id="rId13" Type="http://schemas.openxmlformats.org/officeDocument/2006/relationships/oleObject" Target="../embeddings/oleObject6.bin"/><Relationship Id="rId14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7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8.w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intel.com/technology/45nm/hafnium.htm?iid=tech_45nm+body_animation_hafnium" TargetMode="Externa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1.bin"/><Relationship Id="rId12" Type="http://schemas.openxmlformats.org/officeDocument/2006/relationships/image" Target="../media/image17.wmf"/><Relationship Id="rId13" Type="http://schemas.openxmlformats.org/officeDocument/2006/relationships/oleObject" Target="../embeddings/oleObject12.bin"/><Relationship Id="rId14" Type="http://schemas.openxmlformats.org/officeDocument/2006/relationships/image" Target="../media/image1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7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14.wmf"/><Relationship Id="rId7" Type="http://schemas.openxmlformats.org/officeDocument/2006/relationships/oleObject" Target="../embeddings/oleObject9.bin"/><Relationship Id="rId8" Type="http://schemas.openxmlformats.org/officeDocument/2006/relationships/image" Target="../media/image15.wmf"/><Relationship Id="rId9" Type="http://schemas.openxmlformats.org/officeDocument/2006/relationships/oleObject" Target="../embeddings/oleObject10.bin"/><Relationship Id="rId10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9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10</a:t>
            </a:r>
          </a:p>
        </p:txBody>
      </p:sp>
      <p:sp>
        <p:nvSpPr>
          <p:cNvPr id="4" name="Rectangle 3"/>
          <p:cNvSpPr/>
          <p:nvPr/>
        </p:nvSpPr>
        <p:spPr>
          <a:xfrm>
            <a:off x="3861144" y="0"/>
            <a:ext cx="17874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</a:t>
            </a:r>
            <a:r>
              <a:rPr lang="en-US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Etc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RC circuit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3912" y="890546"/>
            <a:ext cx="182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V(t), q(t), </a:t>
            </a:r>
            <a:r>
              <a:rPr lang="en-US" dirty="0" err="1" smtClean="0"/>
              <a:t>i</a:t>
            </a:r>
            <a:r>
              <a:rPr lang="en-US" dirty="0" smtClean="0"/>
              <a:t>(t)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33"/>
          <p:cNvGrpSpPr/>
          <p:nvPr/>
        </p:nvGrpSpPr>
        <p:grpSpPr>
          <a:xfrm>
            <a:off x="1013912" y="1497002"/>
            <a:ext cx="2028441" cy="1542982"/>
            <a:chOff x="1013912" y="1497002"/>
            <a:chExt cx="2028441" cy="1542982"/>
          </a:xfrm>
        </p:grpSpPr>
        <p:cxnSp>
          <p:nvCxnSpPr>
            <p:cNvPr id="11" name="Straight Connector 10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8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449"/>
          <p:cNvGrpSpPr/>
          <p:nvPr/>
        </p:nvGrpSpPr>
        <p:grpSpPr>
          <a:xfrm>
            <a:off x="306654" y="1497007"/>
            <a:ext cx="670686" cy="1542982"/>
            <a:chOff x="785404" y="1743242"/>
            <a:chExt cx="670686" cy="1542982"/>
          </a:xfrm>
        </p:grpSpPr>
        <p:sp>
          <p:nvSpPr>
            <p:cNvPr id="2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5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 vs. SRAM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925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Capacitor Problem #2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757507" y="1864190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843233" y="2088028"/>
            <a:ext cx="3143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0"/>
          </p:cNvCxnSpPr>
          <p:nvPr/>
        </p:nvCxnSpPr>
        <p:spPr>
          <a:xfrm rot="5400000" flipH="1" flipV="1">
            <a:off x="728950" y="1592745"/>
            <a:ext cx="5428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4"/>
          </p:cNvCxnSpPr>
          <p:nvPr/>
        </p:nvCxnSpPr>
        <p:spPr>
          <a:xfrm rot="5400000">
            <a:off x="743237" y="2607123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7083" y="705880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V(t), q(t)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999601" y="1321299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99601" y="2864282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33"/>
          <p:cNvGrpSpPr/>
          <p:nvPr/>
        </p:nvGrpSpPr>
        <p:grpSpPr>
          <a:xfrm>
            <a:off x="1121340" y="1321299"/>
            <a:ext cx="2028441" cy="1542982"/>
            <a:chOff x="1013912" y="1497002"/>
            <a:chExt cx="2028441" cy="1542982"/>
          </a:xfrm>
        </p:grpSpPr>
        <p:cxnSp>
          <p:nvCxnSpPr>
            <p:cNvPr id="3" name="Straight Connector 2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itle 1"/>
          <p:cNvSpPr txBox="1">
            <a:spLocks/>
          </p:cNvSpPr>
          <p:nvPr/>
        </p:nvSpPr>
        <p:spPr>
          <a:xfrm rot="16200000">
            <a:off x="-520344" y="1760545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I(t)=I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48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Parallel Capacitors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287760" y="977620"/>
            <a:ext cx="485775" cy="1542982"/>
            <a:chOff x="288554" y="982686"/>
            <a:chExt cx="485775" cy="1542982"/>
          </a:xfrm>
        </p:grpSpPr>
        <p:sp>
          <p:nvSpPr>
            <p:cNvPr id="3" name="Oval 2"/>
            <p:cNvSpPr/>
            <p:nvPr/>
          </p:nvSpPr>
          <p:spPr>
            <a:xfrm>
              <a:off x="288554" y="1525577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rot="5400000" flipH="1" flipV="1">
              <a:off x="374280" y="1749415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>
              <a:stCxn id="3" idx="0"/>
            </p:cNvCxnSpPr>
            <p:nvPr/>
          </p:nvCxnSpPr>
          <p:spPr>
            <a:xfrm rot="5400000" flipH="1" flipV="1">
              <a:off x="259997" y="1254132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stCxn id="3" idx="4"/>
            </p:cNvCxnSpPr>
            <p:nvPr/>
          </p:nvCxnSpPr>
          <p:spPr>
            <a:xfrm rot="5400000">
              <a:off x="274284" y="2268510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530648" y="934295"/>
            <a:ext cx="1443228" cy="1591374"/>
            <a:chOff x="530648" y="934295"/>
            <a:chExt cx="1443228" cy="1591374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33"/>
            <p:cNvGrpSpPr/>
            <p:nvPr/>
          </p:nvGrpSpPr>
          <p:grpSpPr>
            <a:xfrm>
              <a:off x="652387" y="982686"/>
              <a:ext cx="1321489" cy="1542982"/>
              <a:chOff x="1013912" y="1497002"/>
              <a:chExt cx="1321489" cy="1542982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Arrow Connector 36"/>
            <p:cNvCxnSpPr/>
            <p:nvPr/>
          </p:nvCxnSpPr>
          <p:spPr>
            <a:xfrm rot="16200000" flipH="1" flipV="1">
              <a:off x="1463258" y="1392532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8" name="Title 1"/>
            <p:cNvSpPr txBox="1">
              <a:spLocks/>
            </p:cNvSpPr>
            <p:nvPr/>
          </p:nvSpPr>
          <p:spPr>
            <a:xfrm rot="16200000">
              <a:off x="1019906" y="1008153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741060" y="929230"/>
            <a:ext cx="1443228" cy="1591374"/>
            <a:chOff x="530648" y="934295"/>
            <a:chExt cx="1443228" cy="1591374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33"/>
            <p:cNvGrpSpPr/>
            <p:nvPr/>
          </p:nvGrpSpPr>
          <p:grpSpPr>
            <a:xfrm>
              <a:off x="652387" y="982686"/>
              <a:ext cx="1321489" cy="1542982"/>
              <a:chOff x="1013912" y="1497002"/>
              <a:chExt cx="1321489" cy="1542982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itle 1"/>
              <p:cNvSpPr txBox="1">
                <a:spLocks/>
              </p:cNvSpPr>
              <p:nvPr/>
            </p:nvSpPr>
            <p:spPr>
              <a:xfrm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50" name="Straight Connector 49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Arrow Connector 44"/>
            <p:cNvCxnSpPr/>
            <p:nvPr/>
          </p:nvCxnSpPr>
          <p:spPr>
            <a:xfrm rot="16200000" flipH="1" flipV="1">
              <a:off x="1463258" y="1392532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6" name="Title 1"/>
            <p:cNvSpPr txBox="1">
              <a:spLocks/>
            </p:cNvSpPr>
            <p:nvPr/>
          </p:nvSpPr>
          <p:spPr>
            <a:xfrm rot="16200000">
              <a:off x="1019906" y="1008153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954576" y="931479"/>
            <a:ext cx="1443228" cy="1591374"/>
            <a:chOff x="530648" y="934295"/>
            <a:chExt cx="1443228" cy="1591374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Group 33"/>
            <p:cNvGrpSpPr/>
            <p:nvPr/>
          </p:nvGrpSpPr>
          <p:grpSpPr>
            <a:xfrm>
              <a:off x="652387" y="982686"/>
              <a:ext cx="1321489" cy="1542982"/>
              <a:chOff x="1013912" y="1497002"/>
              <a:chExt cx="1321489" cy="1542982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itle 1"/>
              <p:cNvSpPr txBox="1">
                <a:spLocks/>
              </p:cNvSpPr>
              <p:nvPr/>
            </p:nvSpPr>
            <p:spPr>
              <a:xfrm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8" name="Straight Arrow Connector 57"/>
            <p:cNvCxnSpPr/>
            <p:nvPr/>
          </p:nvCxnSpPr>
          <p:spPr>
            <a:xfrm rot="16200000" flipH="1" flipV="1">
              <a:off x="1463258" y="1392532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9" name="Title 1"/>
            <p:cNvSpPr txBox="1">
              <a:spLocks/>
            </p:cNvSpPr>
            <p:nvPr/>
          </p:nvSpPr>
          <p:spPr>
            <a:xfrm rot="16200000">
              <a:off x="1019906" y="1008153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4609721" y="931479"/>
            <a:ext cx="1443228" cy="1591374"/>
            <a:chOff x="530648" y="934295"/>
            <a:chExt cx="1443228" cy="1591374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Group 33"/>
            <p:cNvGrpSpPr/>
            <p:nvPr/>
          </p:nvGrpSpPr>
          <p:grpSpPr>
            <a:xfrm>
              <a:off x="652387" y="982686"/>
              <a:ext cx="1321489" cy="1542982"/>
              <a:chOff x="1013912" y="1497002"/>
              <a:chExt cx="1321489" cy="1542982"/>
            </a:xfrm>
          </p:grpSpPr>
          <p:cxnSp>
            <p:nvCxnSpPr>
              <p:cNvPr id="73" name="Straight Connector 72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itle 1"/>
              <p:cNvSpPr txBox="1">
                <a:spLocks/>
              </p:cNvSpPr>
              <p:nvPr/>
            </p:nvSpPr>
            <p:spPr>
              <a:xfrm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Arrow Connector 70"/>
            <p:cNvCxnSpPr/>
            <p:nvPr/>
          </p:nvCxnSpPr>
          <p:spPr>
            <a:xfrm rot="16200000" flipH="1" flipV="1">
              <a:off x="1463258" y="1392532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72" name="Title 1"/>
            <p:cNvSpPr txBox="1">
              <a:spLocks/>
            </p:cNvSpPr>
            <p:nvPr/>
          </p:nvSpPr>
          <p:spPr>
            <a:xfrm rot="16200000">
              <a:off x="1019906" y="1008153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81" name="Straight Connector 80"/>
          <p:cNvCxnSpPr/>
          <p:nvPr/>
        </p:nvCxnSpPr>
        <p:spPr>
          <a:xfrm>
            <a:off x="4168092" y="982686"/>
            <a:ext cx="44162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176989" y="2520604"/>
            <a:ext cx="44162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7119173" y="920549"/>
            <a:ext cx="485775" cy="1542982"/>
            <a:chOff x="288554" y="982686"/>
            <a:chExt cx="485775" cy="1542982"/>
          </a:xfrm>
        </p:grpSpPr>
        <p:sp>
          <p:nvSpPr>
            <p:cNvPr id="84" name="Oval 83"/>
            <p:cNvSpPr/>
            <p:nvPr/>
          </p:nvSpPr>
          <p:spPr>
            <a:xfrm>
              <a:off x="288554" y="1525577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Arrow Connector 84"/>
            <p:cNvCxnSpPr/>
            <p:nvPr/>
          </p:nvCxnSpPr>
          <p:spPr>
            <a:xfrm rot="5400000" flipH="1" flipV="1">
              <a:off x="374280" y="1749415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84" idx="0"/>
            </p:cNvCxnSpPr>
            <p:nvPr/>
          </p:nvCxnSpPr>
          <p:spPr>
            <a:xfrm rot="5400000" flipH="1" flipV="1">
              <a:off x="259997" y="1254132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84" idx="4"/>
            </p:cNvCxnSpPr>
            <p:nvPr/>
          </p:nvCxnSpPr>
          <p:spPr>
            <a:xfrm rot="5400000">
              <a:off x="274284" y="2268510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7362061" y="925615"/>
            <a:ext cx="1443228" cy="1542983"/>
            <a:chOff x="530648" y="982686"/>
            <a:chExt cx="1443228" cy="1542983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1" name="Group 33"/>
            <p:cNvGrpSpPr/>
            <p:nvPr/>
          </p:nvGrpSpPr>
          <p:grpSpPr>
            <a:xfrm>
              <a:off x="861382" y="982686"/>
              <a:ext cx="1112494" cy="1542982"/>
              <a:chOff x="1222907" y="1497002"/>
              <a:chExt cx="1112494" cy="1542982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Title 1"/>
              <p:cNvSpPr txBox="1">
                <a:spLocks/>
              </p:cNvSpPr>
              <p:nvPr/>
            </p:nvSpPr>
            <p:spPr>
              <a:xfrm rot="16200000"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equivalent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1" name="Title 1"/>
          <p:cNvSpPr txBox="1">
            <a:spLocks/>
          </p:cNvSpPr>
          <p:nvPr/>
        </p:nvSpPr>
        <p:spPr>
          <a:xfrm>
            <a:off x="-249752" y="141748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2" name="Title 1"/>
          <p:cNvSpPr txBox="1">
            <a:spLocks/>
          </p:cNvSpPr>
          <p:nvPr/>
        </p:nvSpPr>
        <p:spPr>
          <a:xfrm>
            <a:off x="6655904" y="141748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25235" y="1137675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=</a:t>
            </a:r>
            <a:endParaRPr lang="en-US" sz="7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225235" y="585305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?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48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Series Capacitors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30648" y="2621793"/>
            <a:ext cx="53575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106352" y="1096719"/>
            <a:ext cx="44162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87"/>
          <p:cNvGrpSpPr/>
          <p:nvPr/>
        </p:nvGrpSpPr>
        <p:grpSpPr>
          <a:xfrm>
            <a:off x="7362061" y="925615"/>
            <a:ext cx="1443228" cy="1542983"/>
            <a:chOff x="530648" y="982686"/>
            <a:chExt cx="1443228" cy="1542983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33"/>
            <p:cNvGrpSpPr/>
            <p:nvPr/>
          </p:nvGrpSpPr>
          <p:grpSpPr>
            <a:xfrm>
              <a:off x="861382" y="982686"/>
              <a:ext cx="1112494" cy="1542982"/>
              <a:chOff x="1222907" y="1497002"/>
              <a:chExt cx="1112494" cy="1542982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Title 1"/>
              <p:cNvSpPr txBox="1">
                <a:spLocks/>
              </p:cNvSpPr>
              <p:nvPr/>
            </p:nvSpPr>
            <p:spPr>
              <a:xfrm rot="16200000"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equivalent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2" name="Title 1"/>
          <p:cNvSpPr txBox="1">
            <a:spLocks/>
          </p:cNvSpPr>
          <p:nvPr/>
        </p:nvSpPr>
        <p:spPr>
          <a:xfrm>
            <a:off x="6655904" y="141748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noProof="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25235" y="1137675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=</a:t>
            </a:r>
            <a:endParaRPr lang="en-US" sz="7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225235" y="585305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?</a:t>
            </a:r>
            <a:endParaRPr lang="en-US" sz="7200" dirty="0">
              <a:solidFill>
                <a:srgbClr val="FF0000"/>
              </a:solidFill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102772" y="289986"/>
            <a:ext cx="1340199" cy="1550264"/>
            <a:chOff x="3253787" y="249866"/>
            <a:chExt cx="1340199" cy="1550264"/>
          </a:xfrm>
        </p:grpSpPr>
        <p:cxnSp>
          <p:nvCxnSpPr>
            <p:cNvPr id="126" name="Straight Connector 125"/>
            <p:cNvCxnSpPr/>
            <p:nvPr/>
          </p:nvCxnSpPr>
          <p:spPr>
            <a:xfrm rot="10800000" flipH="1" flipV="1">
              <a:off x="3253787" y="1050426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10800000" flipH="1" flipV="1">
              <a:off x="3974894" y="1047323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itle 1"/>
            <p:cNvSpPr txBox="1">
              <a:spLocks/>
            </p:cNvSpPr>
            <p:nvPr/>
          </p:nvSpPr>
          <p:spPr>
            <a:xfrm>
              <a:off x="3337678" y="249866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29" name="Straight Connector 128"/>
            <p:cNvCxnSpPr/>
            <p:nvPr/>
          </p:nvCxnSpPr>
          <p:spPr>
            <a:xfrm rot="16200000" flipH="1" flipV="1">
              <a:off x="35782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16200000" flipH="1" flipV="1">
              <a:off x="37306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4463393" y="1047323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/>
            <p:cNvSpPr txBox="1"/>
            <p:nvPr/>
          </p:nvSpPr>
          <p:spPr>
            <a:xfrm rot="5400000">
              <a:off x="3487787" y="11508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3974894" y="113767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34" name="Title 1"/>
            <p:cNvSpPr txBox="1">
              <a:spLocks/>
            </p:cNvSpPr>
            <p:nvPr/>
          </p:nvSpPr>
          <p:spPr>
            <a:xfrm>
              <a:off x="3523140" y="1240894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2079077" y="289986"/>
            <a:ext cx="1340199" cy="1550264"/>
            <a:chOff x="3253787" y="249866"/>
            <a:chExt cx="1340199" cy="1550264"/>
          </a:xfrm>
        </p:grpSpPr>
        <p:cxnSp>
          <p:nvCxnSpPr>
            <p:cNvPr id="136" name="Straight Connector 135"/>
            <p:cNvCxnSpPr/>
            <p:nvPr/>
          </p:nvCxnSpPr>
          <p:spPr>
            <a:xfrm rot="10800000" flipH="1" flipV="1">
              <a:off x="3253787" y="1050426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10800000" flipH="1" flipV="1">
              <a:off x="3974894" y="1047323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itle 1"/>
            <p:cNvSpPr txBox="1">
              <a:spLocks/>
            </p:cNvSpPr>
            <p:nvPr/>
          </p:nvSpPr>
          <p:spPr>
            <a:xfrm>
              <a:off x="3337678" y="249866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39" name="Straight Connector 138"/>
            <p:cNvCxnSpPr/>
            <p:nvPr/>
          </p:nvCxnSpPr>
          <p:spPr>
            <a:xfrm rot="16200000" flipH="1" flipV="1">
              <a:off x="35782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16200000" flipH="1" flipV="1">
              <a:off x="37306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4463393" y="1047323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TextBox 141"/>
            <p:cNvSpPr txBox="1"/>
            <p:nvPr/>
          </p:nvSpPr>
          <p:spPr>
            <a:xfrm rot="5400000">
              <a:off x="3487787" y="11508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3974894" y="113767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44" name="Title 1"/>
            <p:cNvSpPr txBox="1">
              <a:spLocks/>
            </p:cNvSpPr>
            <p:nvPr/>
          </p:nvSpPr>
          <p:spPr>
            <a:xfrm>
              <a:off x="3523140" y="1240894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146" name="Straight Connector 145"/>
          <p:cNvCxnSpPr/>
          <p:nvPr/>
        </p:nvCxnSpPr>
        <p:spPr>
          <a:xfrm rot="10800000" flipH="1" flipV="1">
            <a:off x="3055382" y="1090546"/>
            <a:ext cx="5687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3776489" y="1087443"/>
            <a:ext cx="2551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Title 1"/>
          <p:cNvSpPr txBox="1">
            <a:spLocks/>
          </p:cNvSpPr>
          <p:nvPr/>
        </p:nvSpPr>
        <p:spPr>
          <a:xfrm>
            <a:off x="3139273" y="28998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49" name="Straight Connector 148"/>
          <p:cNvCxnSpPr/>
          <p:nvPr/>
        </p:nvCxnSpPr>
        <p:spPr>
          <a:xfrm rot="16200000" flipH="1" flipV="1">
            <a:off x="3379839" y="1101981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16200000" flipH="1" flipV="1">
            <a:off x="3532239" y="1101981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 rot="5400000">
            <a:off x="3289382" y="119096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3776489" y="117779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54" name="Title 1"/>
          <p:cNvSpPr txBox="1">
            <a:spLocks/>
          </p:cNvSpPr>
          <p:nvPr/>
        </p:nvSpPr>
        <p:spPr>
          <a:xfrm>
            <a:off x="3324735" y="128101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55" name="Group 154"/>
          <p:cNvGrpSpPr/>
          <p:nvPr/>
        </p:nvGrpSpPr>
        <p:grpSpPr>
          <a:xfrm>
            <a:off x="4547981" y="294971"/>
            <a:ext cx="1340199" cy="1550264"/>
            <a:chOff x="3253787" y="249866"/>
            <a:chExt cx="1340199" cy="1550264"/>
          </a:xfrm>
        </p:grpSpPr>
        <p:cxnSp>
          <p:nvCxnSpPr>
            <p:cNvPr id="156" name="Straight Connector 155"/>
            <p:cNvCxnSpPr/>
            <p:nvPr/>
          </p:nvCxnSpPr>
          <p:spPr>
            <a:xfrm rot="10800000" flipH="1" flipV="1">
              <a:off x="3253787" y="1050426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10800000" flipH="1" flipV="1">
              <a:off x="3974894" y="1047323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Title 1"/>
            <p:cNvSpPr txBox="1">
              <a:spLocks/>
            </p:cNvSpPr>
            <p:nvPr/>
          </p:nvSpPr>
          <p:spPr>
            <a:xfrm>
              <a:off x="3337678" y="249866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59" name="Straight Connector 158"/>
            <p:cNvCxnSpPr/>
            <p:nvPr/>
          </p:nvCxnSpPr>
          <p:spPr>
            <a:xfrm rot="16200000" flipH="1" flipV="1">
              <a:off x="35782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rot="16200000" flipH="1" flipV="1">
              <a:off x="37306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4463393" y="1047323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Box 161"/>
            <p:cNvSpPr txBox="1"/>
            <p:nvPr/>
          </p:nvSpPr>
          <p:spPr>
            <a:xfrm rot="5400000">
              <a:off x="3487787" y="11508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3974894" y="113767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64" name="Title 1"/>
            <p:cNvSpPr txBox="1">
              <a:spLocks/>
            </p:cNvSpPr>
            <p:nvPr/>
          </p:nvSpPr>
          <p:spPr>
            <a:xfrm>
              <a:off x="3523140" y="1240894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172" name="Straight Connector 171"/>
          <p:cNvCxnSpPr/>
          <p:nvPr/>
        </p:nvCxnSpPr>
        <p:spPr>
          <a:xfrm rot="5400000">
            <a:off x="5128176" y="1856723"/>
            <a:ext cx="15200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6" name="Group 175"/>
          <p:cNvGrpSpPr/>
          <p:nvPr/>
        </p:nvGrpSpPr>
        <p:grpSpPr>
          <a:xfrm>
            <a:off x="288554" y="1128602"/>
            <a:ext cx="485775" cy="1488125"/>
            <a:chOff x="5172949" y="2484911"/>
            <a:chExt cx="485775" cy="1488125"/>
          </a:xfrm>
        </p:grpSpPr>
        <p:sp>
          <p:nvSpPr>
            <p:cNvPr id="177" name="Oval 176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79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80" name="Straight Connector 179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3" name="Straight Connector 182"/>
          <p:cNvCxnSpPr/>
          <p:nvPr/>
        </p:nvCxnSpPr>
        <p:spPr>
          <a:xfrm rot="10800000">
            <a:off x="534545" y="1087442"/>
            <a:ext cx="5682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5400000" flipH="1" flipV="1">
            <a:off x="514067" y="1117197"/>
            <a:ext cx="409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" name="Oval 193"/>
          <p:cNvSpPr/>
          <p:nvPr/>
        </p:nvSpPr>
        <p:spPr>
          <a:xfrm>
            <a:off x="7119968" y="1414113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itle 1"/>
          <p:cNvSpPr txBox="1">
            <a:spLocks/>
          </p:cNvSpPr>
          <p:nvPr/>
        </p:nvSpPr>
        <p:spPr>
          <a:xfrm>
            <a:off x="7243224" y="137531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6" name="Title 1"/>
          <p:cNvSpPr txBox="1">
            <a:spLocks/>
          </p:cNvSpPr>
          <p:nvPr/>
        </p:nvSpPr>
        <p:spPr>
          <a:xfrm>
            <a:off x="7243224" y="163430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-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7" name="Straight Connector 196"/>
          <p:cNvCxnSpPr/>
          <p:nvPr/>
        </p:nvCxnSpPr>
        <p:spPr>
          <a:xfrm rot="5400000" flipH="1" flipV="1">
            <a:off x="7060152" y="2162789"/>
            <a:ext cx="6116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rot="5400000" flipH="1" flipV="1">
            <a:off x="7118607" y="1169865"/>
            <a:ext cx="4884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Title 1"/>
          <p:cNvSpPr txBox="1">
            <a:spLocks/>
          </p:cNvSpPr>
          <p:nvPr/>
        </p:nvSpPr>
        <p:spPr>
          <a:xfrm>
            <a:off x="-249752" y="150601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 #4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6653" y="890546"/>
            <a:ext cx="4572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(Students) Find V(t), given that V(t=0) = 5 Volts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2408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7769" y="4757174"/>
            <a:ext cx="12898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 flipV="1">
            <a:off x="1608467" y="1984138"/>
            <a:ext cx="5687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 flipV="1">
            <a:off x="1651674" y="2665141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804147" y="199267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noProof="0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1637136" y="2268491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1637136" y="2420891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1791430" y="1598393"/>
            <a:ext cx="2027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1827524" y="2974687"/>
            <a:ext cx="1305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449"/>
          <p:cNvGrpSpPr/>
          <p:nvPr/>
        </p:nvGrpSpPr>
        <p:grpSpPr>
          <a:xfrm>
            <a:off x="96889" y="1497007"/>
            <a:ext cx="670686" cy="1542982"/>
            <a:chOff x="785404" y="1743242"/>
            <a:chExt cx="670686" cy="1542982"/>
          </a:xfrm>
        </p:grpSpPr>
        <p:sp>
          <p:nvSpPr>
            <p:cNvPr id="2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 k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itchFamily="18" charset="2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3"/>
          <p:cNvGrpSpPr/>
          <p:nvPr/>
        </p:nvGrpSpPr>
        <p:grpSpPr>
          <a:xfrm>
            <a:off x="2278036" y="1518808"/>
            <a:ext cx="2085508" cy="1875191"/>
            <a:chOff x="1013912" y="1497002"/>
            <a:chExt cx="2085508" cy="1875191"/>
          </a:xfrm>
        </p:grpSpPr>
        <p:cxnSp>
          <p:nvCxnSpPr>
            <p:cNvPr id="38" name="Straight Connector 37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m</a:t>
              </a: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>
            <a:xfrm>
              <a:off x="2392468" y="2812957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33"/>
          <p:cNvGrpSpPr/>
          <p:nvPr/>
        </p:nvGrpSpPr>
        <p:grpSpPr>
          <a:xfrm>
            <a:off x="2278036" y="3191216"/>
            <a:ext cx="1633754" cy="1542982"/>
            <a:chOff x="1013912" y="1497002"/>
            <a:chExt cx="1633754" cy="1542982"/>
          </a:xfrm>
        </p:grpSpPr>
        <p:cxnSp>
          <p:nvCxnSpPr>
            <p:cNvPr id="49" name="Straight Connector 48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m</a:t>
              </a: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cxnSp>
          <p:nvCxnSpPr>
            <p:cNvPr id="57" name="Straight Connector 56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449"/>
          <p:cNvGrpSpPr/>
          <p:nvPr/>
        </p:nvGrpSpPr>
        <p:grpSpPr>
          <a:xfrm>
            <a:off x="96890" y="2909391"/>
            <a:ext cx="670686" cy="1542982"/>
            <a:chOff x="785404" y="1743242"/>
            <a:chExt cx="670686" cy="1542982"/>
          </a:xfrm>
        </p:grpSpPr>
        <p:sp>
          <p:nvSpPr>
            <p:cNvPr id="60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k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itchFamily="18" charset="2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61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5" name="Straight Connector 74"/>
          <p:cNvCxnSpPr/>
          <p:nvPr/>
        </p:nvCxnSpPr>
        <p:spPr>
          <a:xfrm>
            <a:off x="1892820" y="1497001"/>
            <a:ext cx="14769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895924" y="3061791"/>
            <a:ext cx="14738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 flipH="1" flipV="1">
            <a:off x="3290509" y="3137991"/>
            <a:ext cx="15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5400000" flipH="1" flipV="1">
            <a:off x="535370" y="4604775"/>
            <a:ext cx="3047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1895924" y="4757174"/>
            <a:ext cx="14707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9816"/>
          </a:xfrm>
        </p:spPr>
        <p:txBody>
          <a:bodyPr/>
          <a:lstStyle/>
          <a:p>
            <a:r>
              <a:rPr lang="en-US" dirty="0" smtClean="0"/>
              <a:t>Inductors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 rot="16200000">
            <a:off x="1265496" y="841386"/>
            <a:ext cx="299055" cy="1491706"/>
            <a:chOff x="2599211" y="4506635"/>
            <a:chExt cx="378996" cy="1890454"/>
          </a:xfrm>
        </p:grpSpPr>
        <p:cxnSp>
          <p:nvCxnSpPr>
            <p:cNvPr id="4" name="Straight Connector 3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7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0" name="Arc 1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Arc 2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8" name="Arc 1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Arc 1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6" name="Arc 1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Arc 1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4" name="Arc 1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Arc 1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2" name="Arc 1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Arc 1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itle 1"/>
          <p:cNvSpPr txBox="1">
            <a:spLocks/>
          </p:cNvSpPr>
          <p:nvPr/>
        </p:nvSpPr>
        <p:spPr>
          <a:xfrm>
            <a:off x="6486892" y="659108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9" name="Object 2"/>
          <p:cNvGraphicFramePr>
            <a:graphicFrameLocks noChangeAspect="1"/>
          </p:cNvGraphicFramePr>
          <p:nvPr/>
        </p:nvGraphicFramePr>
        <p:xfrm flipH="1">
          <a:off x="457200" y="2301626"/>
          <a:ext cx="1560197" cy="1079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1" name="Equation" r:id="rId3" imgW="571320" imgH="393480" progId="Equation.3">
                  <p:embed/>
                </p:oleObj>
              </mc:Choice>
              <mc:Fallback>
                <p:oleObj name="Equation" r:id="rId3" imgW="5713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457200" y="2301626"/>
                        <a:ext cx="1560197" cy="10794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50"/>
          <p:cNvSpPr/>
          <p:nvPr/>
        </p:nvSpPr>
        <p:spPr>
          <a:xfrm>
            <a:off x="3592524" y="2656664"/>
            <a:ext cx="1037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Henry[H]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632661" y="1095674"/>
            <a:ext cx="177003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A=area</a:t>
            </a:r>
          </a:p>
          <a:p>
            <a:r>
              <a:rPr lang="en-US" dirty="0" smtClean="0"/>
              <a:t>l=wire length</a:t>
            </a:r>
          </a:p>
          <a:p>
            <a:r>
              <a:rPr lang="en-US" dirty="0" smtClean="0"/>
              <a:t>N = # of turns</a:t>
            </a:r>
          </a:p>
          <a:p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 = 4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 10</a:t>
            </a:r>
            <a:r>
              <a:rPr lang="en-US" baseline="30000" dirty="0" smtClean="0"/>
              <a:t>-6</a:t>
            </a:r>
            <a:r>
              <a:rPr lang="en-US" dirty="0" smtClean="0"/>
              <a:t> H/m</a:t>
            </a:r>
          </a:p>
        </p:txBody>
      </p:sp>
      <p:sp>
        <p:nvSpPr>
          <p:cNvPr id="63" name="Title 1"/>
          <p:cNvSpPr txBox="1">
            <a:spLocks/>
          </p:cNvSpPr>
          <p:nvPr/>
        </p:nvSpPr>
        <p:spPr>
          <a:xfrm>
            <a:off x="822697" y="68021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64" name="Group 525"/>
          <p:cNvGrpSpPr/>
          <p:nvPr/>
        </p:nvGrpSpPr>
        <p:grpSpPr>
          <a:xfrm>
            <a:off x="536495" y="761261"/>
            <a:ext cx="706952" cy="559236"/>
            <a:chOff x="5620837" y="2038275"/>
            <a:chExt cx="706952" cy="559236"/>
          </a:xfrm>
        </p:grpSpPr>
        <p:cxnSp>
          <p:nvCxnSpPr>
            <p:cNvPr id="65" name="Straight Arrow Connector 64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6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889191" y="16435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591037" y="1643540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1011684" y="173676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2" name="Object 2"/>
          <p:cNvGraphicFramePr>
            <a:graphicFrameLocks noChangeAspect="1"/>
          </p:cNvGraphicFramePr>
          <p:nvPr/>
        </p:nvGraphicFramePr>
        <p:xfrm>
          <a:off x="3112132" y="1095674"/>
          <a:ext cx="1965070" cy="1205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2" name="Equation" r:id="rId5" imgW="685800" imgH="419040" progId="Equation.3">
                  <p:embed/>
                </p:oleObj>
              </mc:Choice>
              <mc:Fallback>
                <p:oleObj name="Equation" r:id="rId5" imgW="68580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2132" y="1095674"/>
                        <a:ext cx="1965070" cy="12059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2"/>
          <p:cNvGraphicFramePr>
            <a:graphicFrameLocks noChangeAspect="1"/>
          </p:cNvGraphicFramePr>
          <p:nvPr/>
        </p:nvGraphicFramePr>
        <p:xfrm flipH="1">
          <a:off x="1337487" y="4436828"/>
          <a:ext cx="478631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3" name="Equation" r:id="rId7" imgW="1752480" imgH="393480" progId="Equation.3">
                  <p:embed/>
                </p:oleObj>
              </mc:Choice>
              <mc:Fallback>
                <p:oleObj name="Equation" r:id="rId7" imgW="175248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1337487" y="4436828"/>
                        <a:ext cx="4786313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48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Series Inductors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30648" y="2621793"/>
            <a:ext cx="53575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04701" y="1084495"/>
            <a:ext cx="108347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7362061" y="925615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7362061" y="2468598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itle 1"/>
          <p:cNvSpPr txBox="1">
            <a:spLocks/>
          </p:cNvSpPr>
          <p:nvPr/>
        </p:nvSpPr>
        <p:spPr>
          <a:xfrm rot="16200000">
            <a:off x="7680919" y="142128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equivalent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2" name="Title 1"/>
          <p:cNvSpPr txBox="1">
            <a:spLocks/>
          </p:cNvSpPr>
          <p:nvPr/>
        </p:nvSpPr>
        <p:spPr>
          <a:xfrm>
            <a:off x="6655904" y="141748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noProof="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25235" y="1137675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=</a:t>
            </a:r>
            <a:endParaRPr lang="en-US" sz="7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225235" y="585305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?</a:t>
            </a:r>
            <a:endParaRPr lang="en-US" sz="7200" dirty="0">
              <a:solidFill>
                <a:srgbClr val="FF0000"/>
              </a:solidFill>
            </a:endParaRPr>
          </a:p>
        </p:txBody>
      </p:sp>
      <p:cxnSp>
        <p:nvCxnSpPr>
          <p:cNvPr id="172" name="Straight Connector 171"/>
          <p:cNvCxnSpPr/>
          <p:nvPr/>
        </p:nvCxnSpPr>
        <p:spPr>
          <a:xfrm rot="5400000">
            <a:off x="5128176" y="1856723"/>
            <a:ext cx="15200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175"/>
          <p:cNvGrpSpPr/>
          <p:nvPr/>
        </p:nvGrpSpPr>
        <p:grpSpPr>
          <a:xfrm>
            <a:off x="288554" y="1128602"/>
            <a:ext cx="485775" cy="1488125"/>
            <a:chOff x="5172949" y="2484911"/>
            <a:chExt cx="485775" cy="1488125"/>
          </a:xfrm>
        </p:grpSpPr>
        <p:sp>
          <p:nvSpPr>
            <p:cNvPr id="177" name="Oval 176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79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80" name="Straight Connector 179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3" name="Straight Connector 182"/>
          <p:cNvCxnSpPr/>
          <p:nvPr/>
        </p:nvCxnSpPr>
        <p:spPr>
          <a:xfrm rot="10800000">
            <a:off x="534545" y="1087442"/>
            <a:ext cx="5682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5400000" flipH="1" flipV="1">
            <a:off x="514067" y="1117197"/>
            <a:ext cx="409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" name="Oval 193"/>
          <p:cNvSpPr/>
          <p:nvPr/>
        </p:nvSpPr>
        <p:spPr>
          <a:xfrm>
            <a:off x="7119968" y="1414113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itle 1"/>
          <p:cNvSpPr txBox="1">
            <a:spLocks/>
          </p:cNvSpPr>
          <p:nvPr/>
        </p:nvSpPr>
        <p:spPr>
          <a:xfrm>
            <a:off x="7243224" y="137531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6" name="Title 1"/>
          <p:cNvSpPr txBox="1">
            <a:spLocks/>
          </p:cNvSpPr>
          <p:nvPr/>
        </p:nvSpPr>
        <p:spPr>
          <a:xfrm>
            <a:off x="7243224" y="163430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-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7" name="Straight Connector 196"/>
          <p:cNvCxnSpPr/>
          <p:nvPr/>
        </p:nvCxnSpPr>
        <p:spPr>
          <a:xfrm rot="5400000" flipH="1" flipV="1">
            <a:off x="7060152" y="2162789"/>
            <a:ext cx="6116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rot="5400000" flipH="1" flipV="1">
            <a:off x="7118607" y="1169865"/>
            <a:ext cx="4884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Title 1"/>
          <p:cNvSpPr txBox="1">
            <a:spLocks/>
          </p:cNvSpPr>
          <p:nvPr/>
        </p:nvSpPr>
        <p:spPr>
          <a:xfrm>
            <a:off x="-249752" y="150601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 rot="16200000">
            <a:off x="1435645" y="353464"/>
            <a:ext cx="299055" cy="1491706"/>
            <a:chOff x="2599211" y="4506635"/>
            <a:chExt cx="378996" cy="1890454"/>
          </a:xfrm>
        </p:grpSpPr>
        <p:cxnSp>
          <p:nvCxnSpPr>
            <p:cNvPr id="73" name="Straight Connector 72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76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92" name="Arc 9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Arc 9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88" name="Arc 8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Arc 9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8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86" name="Arc 8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Arc 8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9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84" name="Arc 8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Arc 8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0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82" name="Arc 8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Arc 8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75" name="Straight Connector 7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 rot="16200000">
            <a:off x="2665466" y="353059"/>
            <a:ext cx="299055" cy="1491706"/>
            <a:chOff x="2599211" y="4506635"/>
            <a:chExt cx="378996" cy="1890454"/>
          </a:xfrm>
        </p:grpSpPr>
        <p:cxnSp>
          <p:nvCxnSpPr>
            <p:cNvPr id="105" name="Straight Connector 104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6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08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21" name="Arc 12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Arc 12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19" name="Arc 11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Arc 11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7" name="Arc 11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Arc 11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15" name="Arc 11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Arc 11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3" name="Arc 11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Arc 11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07" name="Straight Connector 106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oup 122"/>
          <p:cNvGrpSpPr/>
          <p:nvPr/>
        </p:nvGrpSpPr>
        <p:grpSpPr>
          <a:xfrm rot="16200000">
            <a:off x="3909321" y="353059"/>
            <a:ext cx="299055" cy="1491706"/>
            <a:chOff x="2599211" y="4506635"/>
            <a:chExt cx="378996" cy="1890454"/>
          </a:xfrm>
        </p:grpSpPr>
        <p:cxnSp>
          <p:nvCxnSpPr>
            <p:cNvPr id="124" name="Straight Connector 123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5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45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76" name="Arc 17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Arc 18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74" name="Arc 17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5" name="Arc 17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5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71" name="Arc 17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Arc 17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5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69" name="Arc 16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Arc 16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6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67" name="Arc 16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Arc 16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35" name="Straight Connector 13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 185"/>
          <p:cNvGrpSpPr/>
          <p:nvPr/>
        </p:nvGrpSpPr>
        <p:grpSpPr>
          <a:xfrm>
            <a:off x="8399621" y="935566"/>
            <a:ext cx="299055" cy="1491706"/>
            <a:chOff x="2599211" y="4506635"/>
            <a:chExt cx="378996" cy="1890454"/>
          </a:xfrm>
        </p:grpSpPr>
        <p:cxnSp>
          <p:nvCxnSpPr>
            <p:cNvPr id="187" name="Straight Connector 186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9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09" name="Arc 20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Arc 20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207" name="Arc 20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Arc 20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2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205" name="Arc 20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Arc 20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3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203" name="Arc 20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Arc 20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9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200" name="Arc 19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Arc 20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89" name="Straight Connector 188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4" name="Straight Connector 213"/>
          <p:cNvCxnSpPr/>
          <p:nvPr/>
        </p:nvCxnSpPr>
        <p:spPr>
          <a:xfrm rot="5400000">
            <a:off x="8539934" y="2447935"/>
            <a:ext cx="4132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3" name="Group 222"/>
          <p:cNvGrpSpPr/>
          <p:nvPr/>
        </p:nvGrpSpPr>
        <p:grpSpPr>
          <a:xfrm>
            <a:off x="1046700" y="413812"/>
            <a:ext cx="1088673" cy="1481155"/>
            <a:chOff x="1046700" y="413812"/>
            <a:chExt cx="1088673" cy="1481155"/>
          </a:xfrm>
        </p:grpSpPr>
        <p:sp>
          <p:nvSpPr>
            <p:cNvPr id="215" name="Title 1"/>
            <p:cNvSpPr txBox="1">
              <a:spLocks/>
            </p:cNvSpPr>
            <p:nvPr/>
          </p:nvSpPr>
          <p:spPr>
            <a:xfrm>
              <a:off x="1046700" y="41381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1113194" y="124250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1815040" y="124250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18" name="Title 1"/>
            <p:cNvSpPr txBox="1">
              <a:spLocks/>
            </p:cNvSpPr>
            <p:nvPr/>
          </p:nvSpPr>
          <p:spPr>
            <a:xfrm>
              <a:off x="1235687" y="133573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2304787" y="412700"/>
            <a:ext cx="1088673" cy="1481155"/>
            <a:chOff x="1046700" y="413812"/>
            <a:chExt cx="1088673" cy="1481155"/>
          </a:xfrm>
        </p:grpSpPr>
        <p:sp>
          <p:nvSpPr>
            <p:cNvPr id="230" name="Title 1"/>
            <p:cNvSpPr txBox="1">
              <a:spLocks/>
            </p:cNvSpPr>
            <p:nvPr/>
          </p:nvSpPr>
          <p:spPr>
            <a:xfrm>
              <a:off x="1046700" y="41381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1113194" y="124250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1815040" y="124250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33" name="Title 1"/>
            <p:cNvSpPr txBox="1">
              <a:spLocks/>
            </p:cNvSpPr>
            <p:nvPr/>
          </p:nvSpPr>
          <p:spPr>
            <a:xfrm>
              <a:off x="1235687" y="133573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3560846" y="410747"/>
            <a:ext cx="1088673" cy="1481155"/>
            <a:chOff x="1046700" y="413812"/>
            <a:chExt cx="1088673" cy="1481155"/>
          </a:xfrm>
        </p:grpSpPr>
        <p:sp>
          <p:nvSpPr>
            <p:cNvPr id="235" name="Title 1"/>
            <p:cNvSpPr txBox="1">
              <a:spLocks/>
            </p:cNvSpPr>
            <p:nvPr/>
          </p:nvSpPr>
          <p:spPr>
            <a:xfrm>
              <a:off x="1046700" y="41381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1113194" y="124250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1815040" y="124250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38" name="Title 1"/>
            <p:cNvSpPr txBox="1">
              <a:spLocks/>
            </p:cNvSpPr>
            <p:nvPr/>
          </p:nvSpPr>
          <p:spPr>
            <a:xfrm>
              <a:off x="1235687" y="133573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48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Parallel Inductors</a:t>
            </a:r>
            <a:endParaRPr lang="en-US" dirty="0"/>
          </a:p>
        </p:txBody>
      </p:sp>
      <p:cxnSp>
        <p:nvCxnSpPr>
          <p:cNvPr id="81" name="Straight Connector 80"/>
          <p:cNvCxnSpPr/>
          <p:nvPr/>
        </p:nvCxnSpPr>
        <p:spPr>
          <a:xfrm>
            <a:off x="4168092" y="982686"/>
            <a:ext cx="44162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198246" y="2462084"/>
            <a:ext cx="44162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225235" y="1137675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=</a:t>
            </a:r>
            <a:endParaRPr lang="en-US" sz="7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225235" y="585305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?</a:t>
            </a:r>
            <a:endParaRPr lang="en-US" sz="7200" dirty="0">
              <a:solidFill>
                <a:srgbClr val="FF0000"/>
              </a:solidFill>
            </a:endParaRPr>
          </a:p>
        </p:txBody>
      </p:sp>
      <p:grpSp>
        <p:nvGrpSpPr>
          <p:cNvPr id="124" name="Group 175"/>
          <p:cNvGrpSpPr/>
          <p:nvPr/>
        </p:nvGrpSpPr>
        <p:grpSpPr>
          <a:xfrm>
            <a:off x="288554" y="982302"/>
            <a:ext cx="485775" cy="1488125"/>
            <a:chOff x="5172949" y="2484911"/>
            <a:chExt cx="485775" cy="1488125"/>
          </a:xfrm>
        </p:grpSpPr>
        <p:sp>
          <p:nvSpPr>
            <p:cNvPr id="125" name="Oval 124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7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Title 1"/>
          <p:cNvSpPr txBox="1">
            <a:spLocks/>
          </p:cNvSpPr>
          <p:nvPr/>
        </p:nvSpPr>
        <p:spPr>
          <a:xfrm>
            <a:off x="-249752" y="150601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84" name="Group 183"/>
          <p:cNvGrpSpPr/>
          <p:nvPr/>
        </p:nvGrpSpPr>
        <p:grpSpPr>
          <a:xfrm>
            <a:off x="530648" y="858813"/>
            <a:ext cx="1359939" cy="1615579"/>
            <a:chOff x="530648" y="858813"/>
            <a:chExt cx="1359939" cy="1615579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30648" y="246714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" name="Group 82"/>
            <p:cNvGrpSpPr/>
            <p:nvPr/>
          </p:nvGrpSpPr>
          <p:grpSpPr>
            <a:xfrm>
              <a:off x="1591532" y="982686"/>
              <a:ext cx="299055" cy="1491706"/>
              <a:chOff x="2599211" y="4506635"/>
              <a:chExt cx="378996" cy="1890454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2603799" y="4709816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1" name="Group 180"/>
              <p:cNvGrpSpPr/>
              <p:nvPr/>
            </p:nvGrpSpPr>
            <p:grpSpPr>
              <a:xfrm>
                <a:off x="2599211" y="4912998"/>
                <a:ext cx="378996" cy="1085343"/>
                <a:chOff x="4616934" y="4177587"/>
                <a:chExt cx="378996" cy="1085343"/>
              </a:xfrm>
            </p:grpSpPr>
            <p:grpSp>
              <p:nvGrpSpPr>
                <p:cNvPr id="93" name="Group 167"/>
                <p:cNvGrpSpPr/>
                <p:nvPr/>
              </p:nvGrpSpPr>
              <p:grpSpPr>
                <a:xfrm>
                  <a:off x="4616934" y="4177587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17" name="Arc 116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" name="Arc 117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5" name="Group 168"/>
                <p:cNvGrpSpPr/>
                <p:nvPr/>
              </p:nvGrpSpPr>
              <p:grpSpPr>
                <a:xfrm>
                  <a:off x="4616934" y="4394081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15" name="Arc 114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" name="Arc 115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6" name="Group 171"/>
                <p:cNvGrpSpPr/>
                <p:nvPr/>
              </p:nvGrpSpPr>
              <p:grpSpPr>
                <a:xfrm>
                  <a:off x="4616934" y="461057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13" name="Arc 112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" name="Arc 113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7" name="Group 174"/>
                <p:cNvGrpSpPr/>
                <p:nvPr/>
              </p:nvGrpSpPr>
              <p:grpSpPr>
                <a:xfrm>
                  <a:off x="4616934" y="4827069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11" name="Arc 110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" name="Arc 111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8" name="Group 177"/>
                <p:cNvGrpSpPr/>
                <p:nvPr/>
              </p:nvGrpSpPr>
              <p:grpSpPr>
                <a:xfrm>
                  <a:off x="4616934" y="504356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09" name="Arc 108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" name="Arc 109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cxnSp>
            <p:nvCxnSpPr>
              <p:cNvPr id="92" name="Straight Connector 91"/>
              <p:cNvCxnSpPr/>
              <p:nvPr/>
            </p:nvCxnSpPr>
            <p:spPr>
              <a:xfrm rot="5400000" flipH="1" flipV="1">
                <a:off x="2603799" y="6193908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0" name="Title 1"/>
            <p:cNvSpPr txBox="1">
              <a:spLocks/>
            </p:cNvSpPr>
            <p:nvPr/>
          </p:nvSpPr>
          <p:spPr>
            <a:xfrm rot="16200000">
              <a:off x="970894" y="1399339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31" name="Straight Arrow Connector 130"/>
            <p:cNvCxnSpPr/>
            <p:nvPr/>
          </p:nvCxnSpPr>
          <p:spPr>
            <a:xfrm rot="16200000" flipH="1" flipV="1">
              <a:off x="1507449" y="1317050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32" name="Title 1"/>
            <p:cNvSpPr txBox="1">
              <a:spLocks/>
            </p:cNvSpPr>
            <p:nvPr/>
          </p:nvSpPr>
          <p:spPr>
            <a:xfrm rot="16200000">
              <a:off x="1064097" y="93267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186" name="Straight Connector 185"/>
          <p:cNvCxnSpPr/>
          <p:nvPr/>
        </p:nvCxnSpPr>
        <p:spPr>
          <a:xfrm>
            <a:off x="1741060" y="975443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1741060" y="2459906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8" name="Group 82"/>
          <p:cNvGrpSpPr/>
          <p:nvPr/>
        </p:nvGrpSpPr>
        <p:grpSpPr>
          <a:xfrm>
            <a:off x="2761976" y="975440"/>
            <a:ext cx="378996" cy="1491705"/>
            <a:chOff x="2599211" y="4506635"/>
            <a:chExt cx="378996" cy="1890454"/>
          </a:xfrm>
        </p:grpSpPr>
        <p:cxnSp>
          <p:nvCxnSpPr>
            <p:cNvPr id="192" name="Straight Connector 191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3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95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08" name="Arc 20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Arc 20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6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206" name="Arc 20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Arc 20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7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204" name="Arc 20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Arc 20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8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202" name="Arc 20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Arc 20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9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200" name="Arc 19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Arc 20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94" name="Straight Connector 193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9" name="Title 1"/>
          <p:cNvSpPr txBox="1">
            <a:spLocks/>
          </p:cNvSpPr>
          <p:nvPr/>
        </p:nvSpPr>
        <p:spPr>
          <a:xfrm rot="16200000">
            <a:off x="2181306" y="139209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90" name="Straight Arrow Connector 189"/>
          <p:cNvCxnSpPr/>
          <p:nvPr/>
        </p:nvCxnSpPr>
        <p:spPr>
          <a:xfrm rot="16200000" flipH="1" flipV="1">
            <a:off x="2717861" y="1309807"/>
            <a:ext cx="2645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1" name="Title 1"/>
          <p:cNvSpPr txBox="1">
            <a:spLocks/>
          </p:cNvSpPr>
          <p:nvPr/>
        </p:nvSpPr>
        <p:spPr>
          <a:xfrm rot="16200000">
            <a:off x="2274509" y="92542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10" name="Straight Connector 209"/>
          <p:cNvCxnSpPr/>
          <p:nvPr/>
        </p:nvCxnSpPr>
        <p:spPr>
          <a:xfrm>
            <a:off x="2951472" y="976896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2951472" y="2461359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2" name="Group 82"/>
          <p:cNvGrpSpPr/>
          <p:nvPr/>
        </p:nvGrpSpPr>
        <p:grpSpPr>
          <a:xfrm>
            <a:off x="3972388" y="976893"/>
            <a:ext cx="378996" cy="1491705"/>
            <a:chOff x="2599211" y="4506635"/>
            <a:chExt cx="378996" cy="1890454"/>
          </a:xfrm>
        </p:grpSpPr>
        <p:cxnSp>
          <p:nvCxnSpPr>
            <p:cNvPr id="213" name="Straight Connector 212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4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216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29" name="Arc 22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Arc 22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7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227" name="Arc 22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8" name="Arc 22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8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225" name="Arc 22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6" name="Arc 22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9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223" name="Arc 22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Arc 22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0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221" name="Arc 22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2" name="Arc 22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215" name="Straight Connector 21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Title 1"/>
          <p:cNvSpPr txBox="1">
            <a:spLocks/>
          </p:cNvSpPr>
          <p:nvPr/>
        </p:nvSpPr>
        <p:spPr>
          <a:xfrm rot="16200000">
            <a:off x="3391718" y="139354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32" name="Straight Arrow Connector 231"/>
          <p:cNvCxnSpPr/>
          <p:nvPr/>
        </p:nvCxnSpPr>
        <p:spPr>
          <a:xfrm rot="16200000" flipH="1" flipV="1">
            <a:off x="3928273" y="1311260"/>
            <a:ext cx="2645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3" name="Title 1"/>
          <p:cNvSpPr txBox="1">
            <a:spLocks/>
          </p:cNvSpPr>
          <p:nvPr/>
        </p:nvSpPr>
        <p:spPr>
          <a:xfrm rot="16200000">
            <a:off x="3484921" y="92688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34" name="Straight Connector 233"/>
          <p:cNvCxnSpPr/>
          <p:nvPr/>
        </p:nvCxnSpPr>
        <p:spPr>
          <a:xfrm>
            <a:off x="4609721" y="976896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4609721" y="2461359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36" name="Group 82"/>
          <p:cNvGrpSpPr/>
          <p:nvPr/>
        </p:nvGrpSpPr>
        <p:grpSpPr>
          <a:xfrm>
            <a:off x="5630637" y="976893"/>
            <a:ext cx="378996" cy="1491705"/>
            <a:chOff x="2599211" y="4506635"/>
            <a:chExt cx="378996" cy="1890454"/>
          </a:xfrm>
        </p:grpSpPr>
        <p:cxnSp>
          <p:nvCxnSpPr>
            <p:cNvPr id="237" name="Straight Connector 236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8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24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53" name="Arc 25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4" name="Arc 25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251" name="Arc 25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2" name="Arc 25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2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249" name="Arc 24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0" name="Arc 24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3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247" name="Arc 24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8" name="Arc 24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4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245" name="Arc 24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6" name="Arc 24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239" name="Straight Connector 238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5" name="Title 1"/>
          <p:cNvSpPr txBox="1">
            <a:spLocks/>
          </p:cNvSpPr>
          <p:nvPr/>
        </p:nvSpPr>
        <p:spPr>
          <a:xfrm rot="16200000">
            <a:off x="5049967" y="139354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6" name="Straight Arrow Connector 255"/>
          <p:cNvCxnSpPr/>
          <p:nvPr/>
        </p:nvCxnSpPr>
        <p:spPr>
          <a:xfrm rot="16200000" flipH="1" flipV="1">
            <a:off x="5586522" y="1311260"/>
            <a:ext cx="2645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7" name="Title 1"/>
          <p:cNvSpPr txBox="1">
            <a:spLocks/>
          </p:cNvSpPr>
          <p:nvPr/>
        </p:nvSpPr>
        <p:spPr>
          <a:xfrm rot="16200000">
            <a:off x="5143170" y="92688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8" name="Straight Connector 257"/>
          <p:cNvCxnSpPr/>
          <p:nvPr/>
        </p:nvCxnSpPr>
        <p:spPr>
          <a:xfrm>
            <a:off x="7362061" y="925615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7362061" y="2468598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0" name="Title 1"/>
          <p:cNvSpPr txBox="1">
            <a:spLocks/>
          </p:cNvSpPr>
          <p:nvPr/>
        </p:nvSpPr>
        <p:spPr>
          <a:xfrm rot="16200000">
            <a:off x="7680919" y="142128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equivalent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1" name="Title 1"/>
          <p:cNvSpPr txBox="1">
            <a:spLocks/>
          </p:cNvSpPr>
          <p:nvPr/>
        </p:nvSpPr>
        <p:spPr>
          <a:xfrm>
            <a:off x="6655904" y="141748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noProof="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7119968" y="1414113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Title 1"/>
          <p:cNvSpPr txBox="1">
            <a:spLocks/>
          </p:cNvSpPr>
          <p:nvPr/>
        </p:nvSpPr>
        <p:spPr>
          <a:xfrm>
            <a:off x="7243224" y="137531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4" name="Title 1"/>
          <p:cNvSpPr txBox="1">
            <a:spLocks/>
          </p:cNvSpPr>
          <p:nvPr/>
        </p:nvSpPr>
        <p:spPr>
          <a:xfrm>
            <a:off x="7243224" y="163430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-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5" name="Straight Connector 264"/>
          <p:cNvCxnSpPr/>
          <p:nvPr/>
        </p:nvCxnSpPr>
        <p:spPr>
          <a:xfrm rot="5400000" flipH="1" flipV="1">
            <a:off x="7060152" y="2162789"/>
            <a:ext cx="6116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 rot="5400000" flipH="1" flipV="1">
            <a:off x="7118607" y="1169865"/>
            <a:ext cx="4884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7" name="Group 266"/>
          <p:cNvGrpSpPr/>
          <p:nvPr/>
        </p:nvGrpSpPr>
        <p:grpSpPr>
          <a:xfrm>
            <a:off x="8399621" y="935566"/>
            <a:ext cx="299055" cy="1491706"/>
            <a:chOff x="2599211" y="4506635"/>
            <a:chExt cx="378996" cy="1890454"/>
          </a:xfrm>
        </p:grpSpPr>
        <p:cxnSp>
          <p:nvCxnSpPr>
            <p:cNvPr id="268" name="Straight Connector 267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9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271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84" name="Arc 28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5" name="Arc 28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2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282" name="Arc 28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3" name="Arc 28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3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280" name="Arc 27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1" name="Arc 28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4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278" name="Arc 27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9" name="Arc 27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5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276" name="Arc 27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7" name="Arc 27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270" name="Straight Connector 269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6" name="Straight Connector 285"/>
          <p:cNvCxnSpPr/>
          <p:nvPr/>
        </p:nvCxnSpPr>
        <p:spPr>
          <a:xfrm rot="5400000">
            <a:off x="8539934" y="2447935"/>
            <a:ext cx="4132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90546"/>
          </a:xfrm>
        </p:spPr>
        <p:txBody>
          <a:bodyPr/>
          <a:lstStyle/>
          <a:p>
            <a:r>
              <a:rPr lang="en-US" dirty="0" smtClean="0"/>
              <a:t>Example Inductor Problem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50079" y="2039893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735805" y="2263731"/>
            <a:ext cx="3143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0"/>
          </p:cNvCxnSpPr>
          <p:nvPr/>
        </p:nvCxnSpPr>
        <p:spPr>
          <a:xfrm rot="5400000" flipH="1" flipV="1">
            <a:off x="621522" y="1768448"/>
            <a:ext cx="5428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4"/>
          </p:cNvCxnSpPr>
          <p:nvPr/>
        </p:nvCxnSpPr>
        <p:spPr>
          <a:xfrm rot="5400000">
            <a:off x="635809" y="2782826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13912" y="890546"/>
            <a:ext cx="21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(Students): Find V(t).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2370026" y="18155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392468" y="249494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335401" y="204652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2" name="Group 82"/>
          <p:cNvGrpSpPr/>
          <p:nvPr/>
        </p:nvGrpSpPr>
        <p:grpSpPr>
          <a:xfrm>
            <a:off x="1913089" y="1548280"/>
            <a:ext cx="378996" cy="1491705"/>
            <a:chOff x="2599211" y="4506635"/>
            <a:chExt cx="378996" cy="1890454"/>
          </a:xfrm>
        </p:grpSpPr>
        <p:cxnSp>
          <p:nvCxnSpPr>
            <p:cNvPr id="24" name="Straight Connector 23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28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43" name="Arc 4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Arc 4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41" name="Arc 4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Arc 4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39" name="Arc 3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Arc 3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37" name="Arc 3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Arc 3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35" name="Arc 3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Arc 3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26" name="Straight Connector 25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itle 1"/>
          <p:cNvSpPr txBox="1">
            <a:spLocks/>
          </p:cNvSpPr>
          <p:nvPr/>
        </p:nvSpPr>
        <p:spPr>
          <a:xfrm rot="16200000">
            <a:off x="1241180" y="18715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rot="5400000" flipH="1" flipV="1">
            <a:off x="2038106" y="1579756"/>
            <a:ext cx="1655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298" name="Picture 2" descr="http://cache4.asset-cache.net/xc/51155301.jpg?v=1&amp;c=IWSAsset&amp;k=2&amp;d=77BFBA49EF878921F7C3FC3F69D929FD5E36A0AFA7DEBA3C14B1989E644C7C3F7A3192BABEDFA279F06BF04B24B4128C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81518"/>
            <a:ext cx="5657850" cy="3762376"/>
          </a:xfrm>
          <a:prstGeom prst="rect">
            <a:avLst/>
          </a:prstGeom>
          <a:noFill/>
        </p:spPr>
      </p:pic>
      <p:pic>
        <p:nvPicPr>
          <p:cNvPr id="183300" name="Picture 4" descr="http://cache2.asset-cache.net/xc/1008183.jpg?v=1&amp;c=IWSAsset&amp;k=2&amp;d=77BFBA49EF878921F7C3FC3F69D929FD67C1A37E93E2C8350CAC242C546ADE5111CD0B023276045AE30A760B0D81129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36900" y="2743200"/>
            <a:ext cx="5657850" cy="3714751"/>
          </a:xfrm>
          <a:prstGeom prst="rect">
            <a:avLst/>
          </a:prstGeom>
          <a:noFill/>
        </p:spPr>
      </p:pic>
      <p:pic>
        <p:nvPicPr>
          <p:cNvPr id="4" name="Picture 2" descr="http://pubs.usgs.gov/circ/c1143/html/fig3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10250" y="0"/>
            <a:ext cx="2825153" cy="2819400"/>
          </a:xfrm>
          <a:prstGeom prst="rect">
            <a:avLst/>
          </a:prstGeom>
          <a:noFill/>
        </p:spPr>
      </p:pic>
      <p:pic>
        <p:nvPicPr>
          <p:cNvPr id="183302" name="Picture 6" descr="http://www.coloradocollege.edu/dept/PC/RepresentativePhy/Pages/Photoshop/Problem%20Pictures/Nuclear%20Plant.jpg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2400" y="4243894"/>
            <a:ext cx="2262935" cy="1495423"/>
          </a:xfrm>
          <a:prstGeom prst="rect">
            <a:avLst/>
          </a:prstGeom>
          <a:noFill/>
        </p:spPr>
      </p:pic>
      <p:pic>
        <p:nvPicPr>
          <p:cNvPr id="183306" name="Picture 10" descr="http://3.bp.blogspot.com/_tUGQsLoAUMs/SKDCcJcMdSI/AAAAAAAAAww/Hkpk6CcrDoA/s400/brightsource-solar-mojave2.jpg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209800" y="5105400"/>
            <a:ext cx="1929113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07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Inductor Problem #2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rot="5400000" flipH="1" flipV="1">
            <a:off x="621522" y="1768448"/>
            <a:ext cx="5428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35809" y="2782826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6362" y="890546"/>
            <a:ext cx="2053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(Students): Find </a:t>
            </a:r>
            <a:r>
              <a:rPr lang="en-US" dirty="0" err="1" smtClean="0"/>
              <a:t>i</a:t>
            </a:r>
            <a:r>
              <a:rPr lang="en-US" dirty="0" smtClean="0"/>
              <a:t>(t)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650080" y="2039892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 rot="5400000" flipH="1" flipV="1">
            <a:off x="3107492" y="1486454"/>
            <a:ext cx="101243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438144" y="1497002"/>
            <a:ext cx="3730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itle 1"/>
          <p:cNvSpPr txBox="1">
            <a:spLocks/>
          </p:cNvSpPr>
          <p:nvPr/>
        </p:nvSpPr>
        <p:spPr>
          <a:xfrm>
            <a:off x="3042353" y="70064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0" name="Title 1"/>
          <p:cNvSpPr txBox="1">
            <a:spLocks/>
          </p:cNvSpPr>
          <p:nvPr/>
        </p:nvSpPr>
        <p:spPr>
          <a:xfrm>
            <a:off x="7168896" y="129093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1450175" y="1548280"/>
            <a:ext cx="1592178" cy="1491705"/>
            <a:chOff x="1450175" y="1548280"/>
            <a:chExt cx="1592178" cy="1491705"/>
          </a:xfrm>
        </p:grpSpPr>
        <p:grpSp>
          <p:nvGrpSpPr>
            <p:cNvPr id="38" name="Group 82"/>
            <p:cNvGrpSpPr/>
            <p:nvPr/>
          </p:nvGrpSpPr>
          <p:grpSpPr>
            <a:xfrm>
              <a:off x="1913089" y="1548280"/>
              <a:ext cx="378996" cy="1491705"/>
              <a:chOff x="2599211" y="4506635"/>
              <a:chExt cx="378996" cy="189045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2603799" y="4709816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oup 180"/>
              <p:cNvGrpSpPr/>
              <p:nvPr/>
            </p:nvGrpSpPr>
            <p:grpSpPr>
              <a:xfrm>
                <a:off x="2599211" y="4912998"/>
                <a:ext cx="378996" cy="1085343"/>
                <a:chOff x="4616934" y="4177587"/>
                <a:chExt cx="378996" cy="1085343"/>
              </a:xfrm>
            </p:grpSpPr>
            <p:grpSp>
              <p:nvGrpSpPr>
                <p:cNvPr id="43" name="Group 167"/>
                <p:cNvGrpSpPr/>
                <p:nvPr/>
              </p:nvGrpSpPr>
              <p:grpSpPr>
                <a:xfrm>
                  <a:off x="4616934" y="4177587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71" name="Arc 70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Arc 71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8" name="Group 168"/>
                <p:cNvGrpSpPr/>
                <p:nvPr/>
              </p:nvGrpSpPr>
              <p:grpSpPr>
                <a:xfrm>
                  <a:off x="4616934" y="4394081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69" name="Arc 68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Arc 69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9" name="Group 171"/>
                <p:cNvGrpSpPr/>
                <p:nvPr/>
              </p:nvGrpSpPr>
              <p:grpSpPr>
                <a:xfrm>
                  <a:off x="4616934" y="461057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61" name="Arc 60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" name="Arc 67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0" name="Group 174"/>
                <p:cNvGrpSpPr/>
                <p:nvPr/>
              </p:nvGrpSpPr>
              <p:grpSpPr>
                <a:xfrm>
                  <a:off x="4616934" y="4827069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55" name="Arc 54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Arc 56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1" name="Group 177"/>
                <p:cNvGrpSpPr/>
                <p:nvPr/>
              </p:nvGrpSpPr>
              <p:grpSpPr>
                <a:xfrm>
                  <a:off x="4616934" y="504356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52" name="Arc 51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Arc 53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2603799" y="6193908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TextBox 72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75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76" name="Title 1"/>
            <p:cNvSpPr txBox="1">
              <a:spLocks/>
            </p:cNvSpPr>
            <p:nvPr/>
          </p:nvSpPr>
          <p:spPr>
            <a:xfrm rot="16200000">
              <a:off x="1241180" y="1871504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3612915" y="1149906"/>
            <a:ext cx="2896655" cy="725031"/>
            <a:chOff x="5530850" y="3109645"/>
            <a:chExt cx="2896655" cy="512602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5530850" y="3109645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6108019" y="3622244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>
              <a:off x="5857125" y="3360540"/>
              <a:ext cx="512598" cy="1080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5400000">
              <a:off x="6434294" y="3360541"/>
              <a:ext cx="512598" cy="1080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6685188" y="3109646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7011463" y="3360542"/>
              <a:ext cx="512598" cy="1080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7262357" y="3622246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>
              <a:off x="7588632" y="3360543"/>
              <a:ext cx="512598" cy="1080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7839526" y="3109648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697681" y="2227011"/>
            <a:ext cx="388983" cy="140562"/>
            <a:chOff x="5530850" y="3109645"/>
            <a:chExt cx="2896655" cy="512602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5530850" y="3109645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6108019" y="3622244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>
              <a:off x="5857125" y="3360540"/>
              <a:ext cx="512598" cy="1080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>
              <a:off x="6434294" y="3360541"/>
              <a:ext cx="512598" cy="1080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6685188" y="3109646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>
              <a:off x="7011463" y="3360542"/>
              <a:ext cx="512598" cy="1080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7262357" y="3622246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7588632" y="3360543"/>
              <a:ext cx="512598" cy="1080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7839526" y="3109648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925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Inductor Problem #3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757507" y="1864190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843233" y="2088028"/>
            <a:ext cx="3143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0"/>
          </p:cNvCxnSpPr>
          <p:nvPr/>
        </p:nvCxnSpPr>
        <p:spPr>
          <a:xfrm rot="5400000" flipH="1" flipV="1">
            <a:off x="728950" y="1592745"/>
            <a:ext cx="5428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4"/>
          </p:cNvCxnSpPr>
          <p:nvPr/>
        </p:nvCxnSpPr>
        <p:spPr>
          <a:xfrm rot="5400000">
            <a:off x="743237" y="2607123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7083" y="705880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999601" y="1321299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99601" y="2838404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/>
        </p:nvSpPr>
        <p:spPr>
          <a:xfrm rot="16200000">
            <a:off x="-520344" y="1760545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I(t)=I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539312" y="1321299"/>
            <a:ext cx="1592178" cy="1491705"/>
            <a:chOff x="1450175" y="1548280"/>
            <a:chExt cx="1592178" cy="1491705"/>
          </a:xfrm>
        </p:grpSpPr>
        <p:grpSp>
          <p:nvGrpSpPr>
            <p:cNvPr id="25" name="Group 82"/>
            <p:cNvGrpSpPr/>
            <p:nvPr/>
          </p:nvGrpSpPr>
          <p:grpSpPr>
            <a:xfrm>
              <a:off x="1913089" y="1548280"/>
              <a:ext cx="378996" cy="1491705"/>
              <a:chOff x="2599211" y="4506635"/>
              <a:chExt cx="378996" cy="1890454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rot="5400000" flipH="1" flipV="1">
                <a:off x="2603799" y="4709816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" name="Group 180"/>
              <p:cNvGrpSpPr/>
              <p:nvPr/>
            </p:nvGrpSpPr>
            <p:grpSpPr>
              <a:xfrm>
                <a:off x="2599211" y="4912998"/>
                <a:ext cx="378996" cy="1085343"/>
                <a:chOff x="4616934" y="4177587"/>
                <a:chExt cx="378996" cy="1085343"/>
              </a:xfrm>
            </p:grpSpPr>
            <p:grpSp>
              <p:nvGrpSpPr>
                <p:cNvPr id="36" name="Group 167"/>
                <p:cNvGrpSpPr/>
                <p:nvPr/>
              </p:nvGrpSpPr>
              <p:grpSpPr>
                <a:xfrm>
                  <a:off x="4616934" y="4177587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49" name="Arc 48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Arc 49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7" name="Group 168"/>
                <p:cNvGrpSpPr/>
                <p:nvPr/>
              </p:nvGrpSpPr>
              <p:grpSpPr>
                <a:xfrm>
                  <a:off x="4616934" y="4394081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47" name="Arc 46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Arc 47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8" name="Group 171"/>
                <p:cNvGrpSpPr/>
                <p:nvPr/>
              </p:nvGrpSpPr>
              <p:grpSpPr>
                <a:xfrm>
                  <a:off x="4616934" y="461057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45" name="Arc 44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Arc 45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9" name="Group 174"/>
                <p:cNvGrpSpPr/>
                <p:nvPr/>
              </p:nvGrpSpPr>
              <p:grpSpPr>
                <a:xfrm>
                  <a:off x="4616934" y="4827069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43" name="Arc 42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" name="Arc 43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0" name="Group 177"/>
                <p:cNvGrpSpPr/>
                <p:nvPr/>
              </p:nvGrpSpPr>
              <p:grpSpPr>
                <a:xfrm>
                  <a:off x="4616934" y="504356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41" name="Arc 40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" name="Arc 41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603799" y="6193908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25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30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32" name="Title 1"/>
            <p:cNvSpPr txBox="1">
              <a:spLocks/>
            </p:cNvSpPr>
            <p:nvPr/>
          </p:nvSpPr>
          <p:spPr>
            <a:xfrm rot="16200000">
              <a:off x="1241180" y="1871504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LR circuit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3912" y="890546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V(t), </a:t>
            </a:r>
            <a:r>
              <a:rPr lang="en-US" dirty="0" err="1" smtClean="0"/>
              <a:t>i</a:t>
            </a:r>
            <a:r>
              <a:rPr lang="en-US" dirty="0" smtClean="0"/>
              <a:t>(t)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449"/>
          <p:cNvGrpSpPr/>
          <p:nvPr/>
        </p:nvGrpSpPr>
        <p:grpSpPr>
          <a:xfrm>
            <a:off x="306654" y="1497007"/>
            <a:ext cx="670686" cy="1542982"/>
            <a:chOff x="785404" y="1743242"/>
            <a:chExt cx="670686" cy="1542982"/>
          </a:xfrm>
        </p:grpSpPr>
        <p:sp>
          <p:nvSpPr>
            <p:cNvPr id="2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82"/>
          <p:cNvGrpSpPr/>
          <p:nvPr/>
        </p:nvGrpSpPr>
        <p:grpSpPr>
          <a:xfrm>
            <a:off x="1913089" y="1548280"/>
            <a:ext cx="378996" cy="1491705"/>
            <a:chOff x="2599211" y="4506635"/>
            <a:chExt cx="378996" cy="1890454"/>
          </a:xfrm>
        </p:grpSpPr>
        <p:cxnSp>
          <p:nvCxnSpPr>
            <p:cNvPr id="38" name="Straight Connector 37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41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54" name="Arc 5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Arc 5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2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52" name="Arc 5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Arc 5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50" name="Arc 4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Arc 5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4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48" name="Arc 4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Arc 4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46" name="Arc 4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Arc 4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40" name="Straight Connector 39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 rot="5400000">
            <a:off x="2370026" y="18155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392468" y="249494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58" name="Title 1"/>
          <p:cNvSpPr txBox="1">
            <a:spLocks/>
          </p:cNvSpPr>
          <p:nvPr/>
        </p:nvSpPr>
        <p:spPr>
          <a:xfrm>
            <a:off x="2335401" y="204652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9" name="Title 1"/>
          <p:cNvSpPr txBox="1">
            <a:spLocks/>
          </p:cNvSpPr>
          <p:nvPr/>
        </p:nvSpPr>
        <p:spPr>
          <a:xfrm rot="16200000">
            <a:off x="1241180" y="18715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LR problem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6653" y="890546"/>
            <a:ext cx="4572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(Students) Find V(t), given that V(t=0) = 5 Volts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2408" y="1566010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7769" y="4567402"/>
            <a:ext cx="12898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449"/>
          <p:cNvGrpSpPr/>
          <p:nvPr/>
        </p:nvGrpSpPr>
        <p:grpSpPr>
          <a:xfrm>
            <a:off x="96889" y="1566015"/>
            <a:ext cx="670686" cy="1542982"/>
            <a:chOff x="785404" y="1743242"/>
            <a:chExt cx="670686" cy="1542982"/>
          </a:xfrm>
        </p:grpSpPr>
        <p:sp>
          <p:nvSpPr>
            <p:cNvPr id="2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 k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itchFamily="18" charset="2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TextBox 42"/>
          <p:cNvSpPr txBox="1"/>
          <p:nvPr/>
        </p:nvSpPr>
        <p:spPr>
          <a:xfrm rot="5400000">
            <a:off x="3634150" y="183735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3656592" y="283476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656592" y="418916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10" name="Group 449"/>
          <p:cNvGrpSpPr/>
          <p:nvPr/>
        </p:nvGrpSpPr>
        <p:grpSpPr>
          <a:xfrm>
            <a:off x="606888" y="1570086"/>
            <a:ext cx="670686" cy="1542982"/>
            <a:chOff x="785404" y="1743242"/>
            <a:chExt cx="670686" cy="1542982"/>
          </a:xfrm>
        </p:grpSpPr>
        <p:sp>
          <p:nvSpPr>
            <p:cNvPr id="60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k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itchFamily="18" charset="2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6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5" name="Straight Connector 74"/>
          <p:cNvCxnSpPr/>
          <p:nvPr/>
        </p:nvCxnSpPr>
        <p:spPr>
          <a:xfrm>
            <a:off x="1892820" y="1566009"/>
            <a:ext cx="14769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895924" y="3061791"/>
            <a:ext cx="14738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V="1">
            <a:off x="-70895" y="3817363"/>
            <a:ext cx="151733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1895924" y="4567402"/>
            <a:ext cx="14707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3" name="Group 82"/>
          <p:cNvGrpSpPr/>
          <p:nvPr/>
        </p:nvGrpSpPr>
        <p:grpSpPr>
          <a:xfrm>
            <a:off x="1706426" y="1570086"/>
            <a:ext cx="378996" cy="1491705"/>
            <a:chOff x="2599211" y="4506635"/>
            <a:chExt cx="378996" cy="1890454"/>
          </a:xfrm>
        </p:grpSpPr>
        <p:cxnSp>
          <p:nvCxnSpPr>
            <p:cNvPr id="74" name="Straight Connector 73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8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95" name="Arc 9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Arc 9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2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93" name="Arc 9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Arc 9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4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91" name="Arc 9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Arc 9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5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89" name="Arc 8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Arc 8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6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87" name="Arc 8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Arc 8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78" name="Straight Connector 77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82"/>
          <p:cNvGrpSpPr/>
          <p:nvPr/>
        </p:nvGrpSpPr>
        <p:grpSpPr>
          <a:xfrm>
            <a:off x="3177211" y="1570086"/>
            <a:ext cx="378996" cy="1491705"/>
            <a:chOff x="2599211" y="4506635"/>
            <a:chExt cx="378996" cy="1890454"/>
          </a:xfrm>
        </p:grpSpPr>
        <p:cxnSp>
          <p:nvCxnSpPr>
            <p:cNvPr id="98" name="Straight Connector 97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9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01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14" name="Arc 11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Arc 11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12" name="Arc 11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Arc 11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0" name="Arc 10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Arc 11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4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08" name="Arc 10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Arc 10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5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06" name="Arc 10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Arc 10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82"/>
          <p:cNvGrpSpPr/>
          <p:nvPr/>
        </p:nvGrpSpPr>
        <p:grpSpPr>
          <a:xfrm>
            <a:off x="3177211" y="3058699"/>
            <a:ext cx="378996" cy="1491705"/>
            <a:chOff x="2599211" y="4506635"/>
            <a:chExt cx="378996" cy="1890454"/>
          </a:xfrm>
        </p:grpSpPr>
        <p:cxnSp>
          <p:nvCxnSpPr>
            <p:cNvPr id="117" name="Straight Connector 116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8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2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33" name="Arc 13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Arc 13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31" name="Arc 13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Arc 13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2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29" name="Arc 12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Arc 12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3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27" name="Arc 12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Arc 12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4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25" name="Arc 12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Arc 12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19" name="Straight Connector 118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Title 1"/>
          <p:cNvSpPr txBox="1">
            <a:spLocks/>
          </p:cNvSpPr>
          <p:nvPr/>
        </p:nvSpPr>
        <p:spPr>
          <a:xfrm>
            <a:off x="996749" y="199267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6" name="Title 1"/>
          <p:cNvSpPr txBox="1">
            <a:spLocks/>
          </p:cNvSpPr>
          <p:nvPr/>
        </p:nvSpPr>
        <p:spPr>
          <a:xfrm>
            <a:off x="2510852" y="207045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7" name="Title 1"/>
          <p:cNvSpPr txBox="1">
            <a:spLocks/>
          </p:cNvSpPr>
          <p:nvPr/>
        </p:nvSpPr>
        <p:spPr>
          <a:xfrm>
            <a:off x="2510852" y="351848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39" name="Straight Connector 138"/>
          <p:cNvCxnSpPr/>
          <p:nvPr/>
        </p:nvCxnSpPr>
        <p:spPr>
          <a:xfrm rot="16200000" flipV="1">
            <a:off x="438389" y="3803203"/>
            <a:ext cx="151733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11165" y="203675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99945" y="33998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 rot="5400000">
            <a:off x="524143" y="2505299"/>
            <a:ext cx="1831977" cy="795342"/>
            <a:chOff x="2009773" y="2063194"/>
            <a:chExt cx="1831977" cy="795342"/>
          </a:xfrm>
        </p:grpSpPr>
        <p:sp>
          <p:nvSpPr>
            <p:cNvPr id="3" name="Rectangle 2"/>
            <p:cNvSpPr/>
            <p:nvPr/>
          </p:nvSpPr>
          <p:spPr>
            <a:xfrm>
              <a:off x="2428874" y="2063194"/>
              <a:ext cx="993775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 rot="5400000" flipH="1" flipV="1">
              <a:off x="3508375" y="2525158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10800000">
              <a:off x="3422650" y="2191783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2009774" y="219178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1676398" y="2525161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1190449" y="1656272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768165" y="734726"/>
            <a:ext cx="114300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107611" y="1195502"/>
            <a:ext cx="339737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 x </a:t>
            </a:r>
            <a:r>
              <a:rPr lang="en-US" sz="4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= power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8229" y="2221417"/>
            <a:ext cx="2747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Watts [W] = Volt Amp [V-A]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07611" y="2753528"/>
            <a:ext cx="29595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Note: MKSA unit system:</a:t>
            </a:r>
            <a:br>
              <a:rPr lang="en-US" dirty="0" smtClean="0"/>
            </a:br>
            <a:r>
              <a:rPr lang="en-US" i="1" dirty="0" smtClean="0"/>
              <a:t>Meters Kilogram Second Amp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75117" y="4830792"/>
            <a:ext cx="2114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Resistor:</a:t>
            </a:r>
          </a:p>
          <a:p>
            <a:r>
              <a:rPr lang="en-US" dirty="0" smtClean="0"/>
              <a:t>Energy lost to heat…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451223" y="4830792"/>
            <a:ext cx="3864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Inductor or capacitor:</a:t>
            </a:r>
          </a:p>
          <a:p>
            <a:r>
              <a:rPr lang="en-US" dirty="0" smtClean="0"/>
              <a:t>Energy </a:t>
            </a:r>
            <a:r>
              <a:rPr lang="en-US" i="1" dirty="0" smtClean="0">
                <a:solidFill>
                  <a:srgbClr val="FF0000"/>
                </a:solidFill>
              </a:rPr>
              <a:t>STORED</a:t>
            </a:r>
            <a:r>
              <a:rPr lang="en-US" dirty="0" smtClean="0"/>
              <a:t> and can be recovered…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3059"/>
            <a:ext cx="8229600" cy="777785"/>
          </a:xfrm>
        </p:spPr>
        <p:txBody>
          <a:bodyPr/>
          <a:lstStyle/>
          <a:p>
            <a:r>
              <a:rPr lang="en-US" dirty="0" smtClean="0"/>
              <a:t>Energy stored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27480" y="147160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16260" y="283471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 rot="5400000">
            <a:off x="-59542" y="1940154"/>
            <a:ext cx="1831977" cy="795342"/>
            <a:chOff x="2009773" y="2063194"/>
            <a:chExt cx="1831977" cy="795342"/>
          </a:xfrm>
        </p:grpSpPr>
        <p:sp>
          <p:nvSpPr>
            <p:cNvPr id="3" name="Rectangle 2"/>
            <p:cNvSpPr/>
            <p:nvPr/>
          </p:nvSpPr>
          <p:spPr>
            <a:xfrm>
              <a:off x="2428874" y="2063194"/>
              <a:ext cx="993775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 rot="5400000" flipH="1" flipV="1">
              <a:off x="3508375" y="2525158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10800000">
              <a:off x="3422650" y="2191783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2009774" y="219178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1676398" y="2525161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606764" y="1091127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184480" y="169581"/>
            <a:ext cx="114300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140789" y="919392"/>
            <a:ext cx="339737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 x </a:t>
            </a:r>
            <a:r>
              <a:rPr lang="en-US" sz="4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= power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04130" name="Object 2"/>
          <p:cNvGraphicFramePr>
            <a:graphicFrameLocks noChangeAspect="1"/>
          </p:cNvGraphicFramePr>
          <p:nvPr/>
        </p:nvGraphicFramePr>
        <p:xfrm>
          <a:off x="2104396" y="2327528"/>
          <a:ext cx="343376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35" name="Equation" r:id="rId3" imgW="1257120" imgH="279360" progId="Equation.3">
                  <p:embed/>
                </p:oleObj>
              </mc:Choice>
              <mc:Fallback>
                <p:oleObj name="Equation" r:id="rId3" imgW="125712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4396" y="2327528"/>
                        <a:ext cx="3433763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104396" y="1840938"/>
            <a:ext cx="886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Energy:</a:t>
            </a:r>
            <a:endParaRPr lang="en-US" dirty="0"/>
          </a:p>
        </p:txBody>
      </p:sp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963378" y="3821502"/>
          <a:ext cx="5169769" cy="951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36" name="Equation" r:id="rId5" imgW="2286000" imgH="419040" progId="Equation.3">
                  <p:embed/>
                </p:oleObj>
              </mc:Choice>
              <mc:Fallback>
                <p:oleObj name="Equation" r:id="rId5" imgW="228600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378" y="3821502"/>
                        <a:ext cx="5169769" cy="9516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996943" y="3452170"/>
            <a:ext cx="2550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Capacitor stored energy: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963378" y="4823770"/>
            <a:ext cx="2391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Inductor stored energy:</a:t>
            </a:r>
            <a:endParaRPr lang="en-US" dirty="0"/>
          </a:p>
        </p:txBody>
      </p:sp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951304" y="5221288"/>
          <a:ext cx="4079875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37" name="Equation" r:id="rId7" imgW="1803240" imgH="393480" progId="Equation.3">
                  <p:embed/>
                </p:oleObj>
              </mc:Choice>
              <mc:Fallback>
                <p:oleObj name="Equation" r:id="rId7" imgW="18032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1304" y="5221288"/>
                        <a:ext cx="4079875" cy="89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/>
          <p:cNvGrpSpPr/>
          <p:nvPr/>
        </p:nvGrpSpPr>
        <p:grpSpPr>
          <a:xfrm>
            <a:off x="3613796" y="2543202"/>
            <a:ext cx="1376847" cy="1957096"/>
            <a:chOff x="3401176" y="2255626"/>
            <a:chExt cx="1376847" cy="1957096"/>
          </a:xfrm>
        </p:grpSpPr>
        <p:grpSp>
          <p:nvGrpSpPr>
            <p:cNvPr id="4" name="Group 45"/>
            <p:cNvGrpSpPr/>
            <p:nvPr/>
          </p:nvGrpSpPr>
          <p:grpSpPr>
            <a:xfrm>
              <a:off x="3488924" y="2255626"/>
              <a:ext cx="1289099" cy="1957096"/>
              <a:chOff x="6991230" y="2385199"/>
              <a:chExt cx="1289099" cy="1957096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7985055" y="2497527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973835" y="386063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5" name="Group 35"/>
              <p:cNvGrpSpPr/>
              <p:nvPr/>
            </p:nvGrpSpPr>
            <p:grpSpPr>
              <a:xfrm rot="5400000">
                <a:off x="6598033" y="2966075"/>
                <a:ext cx="1831977" cy="795342"/>
                <a:chOff x="2009773" y="2063194"/>
                <a:chExt cx="1831977" cy="795342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2428874" y="2063194"/>
                  <a:ext cx="993775" cy="257175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3508375" y="2525158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3422650" y="2191783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>
                  <a:off x="2009774" y="2191785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 flipH="1" flipV="1">
                  <a:off x="1676398" y="2525161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Oval 43"/>
              <p:cNvSpPr/>
              <p:nvPr/>
            </p:nvSpPr>
            <p:spPr>
              <a:xfrm>
                <a:off x="6991230" y="2385199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991230" y="4217175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401176" y="233708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446060" y="379860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56255" y="1415541"/>
            <a:ext cx="1438274" cy="3146793"/>
            <a:chOff x="6156255" y="1415541"/>
            <a:chExt cx="1438274" cy="3146793"/>
          </a:xfrm>
        </p:grpSpPr>
        <p:sp>
          <p:nvSpPr>
            <p:cNvPr id="27" name="TextBox 26"/>
            <p:cNvSpPr txBox="1"/>
            <p:nvPr/>
          </p:nvSpPr>
          <p:spPr>
            <a:xfrm>
              <a:off x="7299255" y="2717566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88035" y="408067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 rot="5400000">
              <a:off x="5912233" y="3186114"/>
              <a:ext cx="1831977" cy="795342"/>
              <a:chOff x="2009773" y="2063194"/>
              <a:chExt cx="1831977" cy="79534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 flipV="1">
              <a:off x="6578539" y="2337087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6156255" y="1415541"/>
              <a:ext cx="1143000" cy="92154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4400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4400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ab</a:t>
              </a:r>
              <a:endParaRPr kumimoji="0" lang="en-US" sz="440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305430" y="2605238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305430" y="443721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227967" y="268397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35362" y="4124833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104339" y="1611107"/>
            <a:ext cx="1584023" cy="2883058"/>
            <a:chOff x="647462" y="1416218"/>
            <a:chExt cx="1584023" cy="2883058"/>
          </a:xfrm>
        </p:grpSpPr>
        <p:grpSp>
          <p:nvGrpSpPr>
            <p:cNvPr id="59" name="Group 61"/>
            <p:cNvGrpSpPr/>
            <p:nvPr/>
          </p:nvGrpSpPr>
          <p:grpSpPr>
            <a:xfrm flipH="1">
              <a:off x="647462" y="1988417"/>
              <a:ext cx="1351398" cy="2310859"/>
              <a:chOff x="4717573" y="4200792"/>
              <a:chExt cx="1351398" cy="2310859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5758751" y="4299276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762477" y="6142319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63" name="Group 89"/>
              <p:cNvGrpSpPr/>
              <p:nvPr/>
            </p:nvGrpSpPr>
            <p:grpSpPr>
              <a:xfrm flipH="1">
                <a:off x="4838280" y="4432449"/>
                <a:ext cx="997934" cy="1957096"/>
                <a:chOff x="4838286" y="1493594"/>
                <a:chExt cx="997934" cy="1957096"/>
              </a:xfrm>
            </p:grpSpPr>
            <p:grpSp>
              <p:nvGrpSpPr>
                <p:cNvPr id="67" name="Group 28"/>
                <p:cNvGrpSpPr/>
                <p:nvPr/>
              </p:nvGrpSpPr>
              <p:grpSpPr>
                <a:xfrm rot="5400000">
                  <a:off x="4522560" y="2074478"/>
                  <a:ext cx="1831977" cy="795342"/>
                  <a:chOff x="2009773" y="2063194"/>
                  <a:chExt cx="1831977" cy="795342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2428874" y="2063194"/>
                    <a:ext cx="993775" cy="257175"/>
                  </a:xfrm>
                  <a:prstGeom prst="rect">
                    <a:avLst/>
                  </a:prstGeom>
                  <a:solidFill>
                    <a:srgbClr val="FFC000"/>
                  </a:solidFill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 rot="5400000" flipH="1" flipV="1">
                    <a:off x="3508375" y="2525158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10800000">
                    <a:off x="3422650" y="2191783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0800000">
                    <a:off x="2009774" y="2191785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5400000" flipH="1" flipV="1">
                    <a:off x="1676398" y="2525161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Oval 67"/>
                <p:cNvSpPr/>
                <p:nvPr/>
              </p:nvSpPr>
              <p:spPr>
                <a:xfrm>
                  <a:off x="4915749" y="1493594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4915749" y="3325570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838286" y="1572335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+</a:t>
                  </a:r>
                  <a:endParaRPr lang="en-US" dirty="0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4845681" y="3013189"/>
                  <a:ext cx="255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-</a:t>
                  </a:r>
                  <a:endParaRPr lang="en-US" dirty="0"/>
                </a:p>
              </p:txBody>
            </p:sp>
          </p:grpSp>
          <p:grpSp>
            <p:nvGrpSpPr>
              <p:cNvPr id="64" name="Group 100"/>
              <p:cNvGrpSpPr/>
              <p:nvPr/>
            </p:nvGrpSpPr>
            <p:grpSpPr>
              <a:xfrm rot="16200000">
                <a:off x="4708082" y="4210283"/>
                <a:ext cx="517588" cy="498606"/>
                <a:chOff x="1835341" y="1760299"/>
                <a:chExt cx="517588" cy="498606"/>
              </a:xfrm>
            </p:grpSpPr>
            <p:cxnSp>
              <p:nvCxnSpPr>
                <p:cNvPr id="65" name="Straight Arrow Connector 64"/>
                <p:cNvCxnSpPr/>
                <p:nvPr/>
              </p:nvCxnSpPr>
              <p:spPr>
                <a:xfrm rot="16200000" flipH="1">
                  <a:off x="2103627" y="2009603"/>
                  <a:ext cx="498602" cy="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835341" y="1760299"/>
                  <a:ext cx="517586" cy="3"/>
                </a:xfrm>
                <a:prstGeom prst="straightConnector1">
                  <a:avLst/>
                </a:prstGeom>
                <a:ln>
                  <a:tailEnd type="none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1142812" y="141621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I=5 A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356880" y="-11430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1600200" y="1187122"/>
            <a:ext cx="485775" cy="1371599"/>
            <a:chOff x="600075" y="1458273"/>
            <a:chExt cx="485775" cy="1371599"/>
          </a:xfrm>
        </p:grpSpPr>
        <p:sp>
          <p:nvSpPr>
            <p:cNvPr id="77" name="Oval 76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7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7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2507552" y="1077111"/>
            <a:ext cx="402824" cy="1472873"/>
            <a:chOff x="2110935" y="1536949"/>
            <a:chExt cx="402824" cy="1472873"/>
          </a:xfrm>
        </p:grpSpPr>
        <p:sp>
          <p:nvSpPr>
            <p:cNvPr id="67" name="Rectangle 66"/>
            <p:cNvSpPr/>
            <p:nvPr/>
          </p:nvSpPr>
          <p:spPr>
            <a:xfrm rot="2700000">
              <a:off x="2110935" y="2066370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189612" y="199414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189612" y="225313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6200000" flipV="1">
              <a:off x="2080246" y="1765152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V="1">
              <a:off x="2081040" y="2780825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462364" y="1077111"/>
            <a:ext cx="402824" cy="1472873"/>
            <a:chOff x="3409473" y="1458273"/>
            <a:chExt cx="402824" cy="1472873"/>
          </a:xfrm>
        </p:grpSpPr>
        <p:sp>
          <p:nvSpPr>
            <p:cNvPr id="85" name="Rectangle 84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oup 28"/>
          <p:cNvGrpSpPr/>
          <p:nvPr/>
        </p:nvGrpSpPr>
        <p:grpSpPr>
          <a:xfrm>
            <a:off x="5046590" y="682283"/>
            <a:ext cx="485775" cy="1889957"/>
            <a:chOff x="1576218" y="1143005"/>
            <a:chExt cx="485775" cy="1889957"/>
          </a:xfrm>
        </p:grpSpPr>
        <p:sp>
          <p:nvSpPr>
            <p:cNvPr id="19" name="Oval 18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5883031" y="660027"/>
            <a:ext cx="485775" cy="1889957"/>
            <a:chOff x="6295456" y="1352289"/>
            <a:chExt cx="485775" cy="1889957"/>
          </a:xfrm>
        </p:grpSpPr>
        <p:sp>
          <p:nvSpPr>
            <p:cNvPr id="26" name="Oval 25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 rot="5400000">
            <a:off x="6428317" y="1690495"/>
            <a:ext cx="1073614" cy="214249"/>
            <a:chOff x="457201" y="2514600"/>
            <a:chExt cx="9144001" cy="1824765"/>
          </a:xfrm>
        </p:grpSpPr>
        <p:cxnSp>
          <p:nvCxnSpPr>
            <p:cNvPr id="45" name="Straight Connector 44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4343400" y="956012"/>
            <a:ext cx="257175" cy="1488124"/>
            <a:chOff x="3382667" y="1835079"/>
            <a:chExt cx="257175" cy="1488124"/>
          </a:xfrm>
        </p:grpSpPr>
        <p:sp>
          <p:nvSpPr>
            <p:cNvPr id="59" name="Rectangle 5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62"/>
          <p:cNvCxnSpPr/>
          <p:nvPr/>
        </p:nvCxnSpPr>
        <p:spPr>
          <a:xfrm rot="5400000" flipH="1" flipV="1">
            <a:off x="6629400" y="1870412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7848600" y="1004385"/>
            <a:ext cx="160687" cy="1414811"/>
            <a:chOff x="4491655" y="3124200"/>
            <a:chExt cx="160687" cy="1414811"/>
          </a:xfrm>
        </p:grpSpPr>
        <p:grpSp>
          <p:nvGrpSpPr>
            <p:cNvPr id="65" name="Group 52"/>
            <p:cNvGrpSpPr/>
            <p:nvPr/>
          </p:nvGrpSpPr>
          <p:grpSpPr>
            <a:xfrm rot="5400000">
              <a:off x="416939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914400" y="934314"/>
            <a:ext cx="485775" cy="1509822"/>
            <a:chOff x="6422231" y="1545173"/>
            <a:chExt cx="485775" cy="1509822"/>
          </a:xfrm>
        </p:grpSpPr>
        <p:sp>
          <p:nvSpPr>
            <p:cNvPr id="96" name="Oval 95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8" name="Straight Arrow Connector 97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6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6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0" name="Group 89"/>
          <p:cNvGrpSpPr/>
          <p:nvPr/>
        </p:nvGrpSpPr>
        <p:grpSpPr>
          <a:xfrm>
            <a:off x="5470606" y="2356186"/>
            <a:ext cx="485775" cy="1488125"/>
            <a:chOff x="5172949" y="2484911"/>
            <a:chExt cx="485775" cy="1488125"/>
          </a:xfrm>
        </p:grpSpPr>
        <p:sp>
          <p:nvSpPr>
            <p:cNvPr id="93" name="Oval 9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1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>
            <a:off x="2290981" y="2665091"/>
            <a:ext cx="828170" cy="1665051"/>
            <a:chOff x="3877909" y="2302750"/>
            <a:chExt cx="828170" cy="1665051"/>
          </a:xfrm>
        </p:grpSpPr>
        <p:grpSp>
          <p:nvGrpSpPr>
            <p:cNvPr id="105" name="Group 5"/>
            <p:cNvGrpSpPr/>
            <p:nvPr/>
          </p:nvGrpSpPr>
          <p:grpSpPr>
            <a:xfrm>
              <a:off x="3877917" y="2427870"/>
              <a:ext cx="160687" cy="1414811"/>
              <a:chOff x="4491663" y="3124200"/>
              <a:chExt cx="160687" cy="1414811"/>
            </a:xfrm>
          </p:grpSpPr>
          <p:grpSp>
            <p:nvGrpSpPr>
              <p:cNvPr id="111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4" name="Straight Connector 113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6" name="Oval 105"/>
            <p:cNvSpPr/>
            <p:nvPr/>
          </p:nvSpPr>
          <p:spPr>
            <a:xfrm>
              <a:off x="3905189" y="230275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3896230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 flipH="1" flipV="1">
              <a:off x="4038600" y="3256055"/>
              <a:ext cx="60491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>
              <a:off x="4350206" y="3549368"/>
              <a:ext cx="58662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4580959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736164" y="4516374"/>
            <a:ext cx="719567" cy="1684990"/>
            <a:chOff x="736520" y="1601230"/>
            <a:chExt cx="719567" cy="1684990"/>
          </a:xfrm>
        </p:grpSpPr>
        <p:grpSp>
          <p:nvGrpSpPr>
            <p:cNvPr id="126" name="Group 525"/>
            <p:cNvGrpSpPr/>
            <p:nvPr/>
          </p:nvGrpSpPr>
          <p:grpSpPr>
            <a:xfrm rot="16200000">
              <a:off x="662664" y="1675088"/>
              <a:ext cx="706952" cy="559236"/>
              <a:chOff x="5620837" y="2038275"/>
              <a:chExt cx="706952" cy="559236"/>
            </a:xfrm>
          </p:grpSpPr>
          <p:cxnSp>
            <p:nvCxnSpPr>
              <p:cNvPr id="141" name="Straight Arrow Connector 140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42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27" name="Group 449"/>
            <p:cNvGrpSpPr/>
            <p:nvPr/>
          </p:nvGrpSpPr>
          <p:grpSpPr>
            <a:xfrm>
              <a:off x="785404" y="1743240"/>
              <a:ext cx="670684" cy="1542982"/>
              <a:chOff x="785404" y="1743240"/>
              <a:chExt cx="670684" cy="1542982"/>
            </a:xfrm>
          </p:grpSpPr>
          <p:sp>
            <p:nvSpPr>
              <p:cNvPr id="128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29" name="Group 405"/>
              <p:cNvGrpSpPr/>
              <p:nvPr/>
            </p:nvGrpSpPr>
            <p:grpSpPr>
              <a:xfrm rot="5400000">
                <a:off x="604254" y="243438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130" name="Straight Connector 129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43" name="Straight Connector 142"/>
          <p:cNvCxnSpPr/>
          <p:nvPr/>
        </p:nvCxnSpPr>
        <p:spPr>
          <a:xfrm>
            <a:off x="1376277" y="4650175"/>
            <a:ext cx="72343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375565" y="6193157"/>
            <a:ext cx="71588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/>
          <p:cNvGrpSpPr/>
          <p:nvPr/>
        </p:nvGrpSpPr>
        <p:grpSpPr>
          <a:xfrm>
            <a:off x="2971800" y="4650175"/>
            <a:ext cx="969184" cy="1542982"/>
            <a:chOff x="2971800" y="1743238"/>
            <a:chExt cx="969184" cy="1542982"/>
          </a:xfrm>
        </p:grpSpPr>
        <p:sp>
          <p:nvSpPr>
            <p:cNvPr id="146" name="Oval 145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Arrow Connector 146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46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46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3810000" y="4650175"/>
            <a:ext cx="955385" cy="1542983"/>
            <a:chOff x="3810000" y="1743238"/>
            <a:chExt cx="955385" cy="1542983"/>
          </a:xfrm>
        </p:grpSpPr>
        <p:sp>
          <p:nvSpPr>
            <p:cNvPr id="152" name="Rectangle 151"/>
            <p:cNvSpPr/>
            <p:nvPr/>
          </p:nvSpPr>
          <p:spPr>
            <a:xfrm rot="2700000">
              <a:off x="4362561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itle 1"/>
            <p:cNvSpPr txBox="1">
              <a:spLocks/>
            </p:cNvSpPr>
            <p:nvPr/>
          </p:nvSpPr>
          <p:spPr>
            <a:xfrm>
              <a:off x="4441238" y="223549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54" name="Title 1"/>
            <p:cNvSpPr txBox="1">
              <a:spLocks/>
            </p:cNvSpPr>
            <p:nvPr/>
          </p:nvSpPr>
          <p:spPr>
            <a:xfrm>
              <a:off x="4441238" y="249448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55" name="Straight Connector 154"/>
            <p:cNvCxnSpPr/>
            <p:nvPr/>
          </p:nvCxnSpPr>
          <p:spPr>
            <a:xfrm rot="5400000" flipH="1" flipV="1">
              <a:off x="4314742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rot="5400000" flipH="1" flipV="1">
              <a:off x="43131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itle 1"/>
            <p:cNvSpPr txBox="1">
              <a:spLocks/>
            </p:cNvSpPr>
            <p:nvPr/>
          </p:nvSpPr>
          <p:spPr>
            <a:xfrm rot="16200000">
              <a:off x="3601005" y="215914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4724400" y="4650175"/>
            <a:ext cx="995797" cy="1542983"/>
            <a:chOff x="4724400" y="1743238"/>
            <a:chExt cx="995797" cy="1542983"/>
          </a:xfrm>
        </p:grpSpPr>
        <p:sp>
          <p:nvSpPr>
            <p:cNvPr id="159" name="Rectangle 158"/>
            <p:cNvSpPr/>
            <p:nvPr/>
          </p:nvSpPr>
          <p:spPr>
            <a:xfrm rot="2700000">
              <a:off x="5317373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0" name="Straight Connector 159"/>
            <p:cNvCxnSpPr/>
            <p:nvPr/>
          </p:nvCxnSpPr>
          <p:spPr>
            <a:xfrm rot="5400000" flipH="1" flipV="1">
              <a:off x="5269554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rot="5400000" flipH="1" flipV="1">
              <a:off x="52695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/>
            <p:nvPr/>
          </p:nvCxnSpPr>
          <p:spPr>
            <a:xfrm rot="5400000" flipH="1" flipV="1">
              <a:off x="5356931" y="2523540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63" name="Title 1"/>
            <p:cNvSpPr txBox="1">
              <a:spLocks/>
            </p:cNvSpPr>
            <p:nvPr/>
          </p:nvSpPr>
          <p:spPr>
            <a:xfrm rot="16200000">
              <a:off x="4515405" y="216832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1676400" y="4507137"/>
            <a:ext cx="994846" cy="1686020"/>
            <a:chOff x="1676400" y="1600200"/>
            <a:chExt cx="994846" cy="1686020"/>
          </a:xfrm>
        </p:grpSpPr>
        <p:grpSp>
          <p:nvGrpSpPr>
            <p:cNvPr id="165" name="Group 451"/>
            <p:cNvGrpSpPr/>
            <p:nvPr/>
          </p:nvGrpSpPr>
          <p:grpSpPr>
            <a:xfrm>
              <a:off x="1676400" y="1743238"/>
              <a:ext cx="994846" cy="1542982"/>
              <a:chOff x="1676400" y="1743238"/>
              <a:chExt cx="994846" cy="1542982"/>
            </a:xfrm>
          </p:grpSpPr>
          <p:grpSp>
            <p:nvGrpSpPr>
              <p:cNvPr id="169" name="Group 450"/>
              <p:cNvGrpSpPr/>
              <p:nvPr/>
            </p:nvGrpSpPr>
            <p:grpSpPr>
              <a:xfrm>
                <a:off x="2185471" y="1743238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171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174" name="Oval 173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5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925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76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172" name="Straight Connector 171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0" name="Title 1"/>
              <p:cNvSpPr txBox="1">
                <a:spLocks/>
              </p:cNvSpPr>
              <p:nvPr/>
            </p:nvSpPr>
            <p:spPr>
              <a:xfrm rot="16200000">
                <a:off x="1467405" y="211659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66" name="Group 525"/>
            <p:cNvGrpSpPr/>
            <p:nvPr/>
          </p:nvGrpSpPr>
          <p:grpSpPr>
            <a:xfrm rot="16200000">
              <a:off x="1675635" y="1674058"/>
              <a:ext cx="706952" cy="559236"/>
              <a:chOff x="5620837" y="2038275"/>
              <a:chExt cx="706952" cy="559236"/>
            </a:xfrm>
          </p:grpSpPr>
          <p:cxnSp>
            <p:nvCxnSpPr>
              <p:cNvPr id="167" name="Straight Arrow Connector 166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68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</p:grpSp>
      <p:grpSp>
        <p:nvGrpSpPr>
          <p:cNvPr id="177" name="Group 525"/>
          <p:cNvGrpSpPr/>
          <p:nvPr/>
        </p:nvGrpSpPr>
        <p:grpSpPr>
          <a:xfrm rot="16200000">
            <a:off x="3812342" y="4646109"/>
            <a:ext cx="706952" cy="559236"/>
            <a:chOff x="5620837" y="2038275"/>
            <a:chExt cx="706952" cy="559236"/>
          </a:xfrm>
        </p:grpSpPr>
        <p:cxnSp>
          <p:nvCxnSpPr>
            <p:cNvPr id="178" name="Straight Arrow Connector 177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79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6582154" y="2891022"/>
            <a:ext cx="1466092" cy="1615790"/>
            <a:chOff x="1276675" y="1417638"/>
            <a:chExt cx="1466092" cy="1615790"/>
          </a:xfrm>
        </p:grpSpPr>
        <p:cxnSp>
          <p:nvCxnSpPr>
            <p:cNvPr id="181" name="Straight Connector 180"/>
            <p:cNvCxnSpPr/>
            <p:nvPr/>
          </p:nvCxnSpPr>
          <p:spPr>
            <a:xfrm rot="10800000" flipH="1" flipV="1">
              <a:off x="1533160" y="2180653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0800000" flipH="1" flipV="1">
              <a:off x="2254267" y="2177549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Title 1"/>
            <p:cNvSpPr txBox="1">
              <a:spLocks/>
            </p:cNvSpPr>
            <p:nvPr/>
          </p:nvSpPr>
          <p:spPr>
            <a:xfrm>
              <a:off x="1617051" y="141763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84" name="Group 525"/>
            <p:cNvGrpSpPr/>
            <p:nvPr/>
          </p:nvGrpSpPr>
          <p:grpSpPr>
            <a:xfrm>
              <a:off x="1276675" y="1498686"/>
              <a:ext cx="706952" cy="559236"/>
              <a:chOff x="5620837" y="2038275"/>
              <a:chExt cx="706952" cy="559236"/>
            </a:xfrm>
          </p:grpSpPr>
          <p:cxnSp>
            <p:nvCxnSpPr>
              <p:cNvPr id="190" name="Straight Arrow Connector 189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91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err="1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cxnSp>
          <p:nvCxnSpPr>
            <p:cNvPr id="185" name="Straight Connector 184"/>
            <p:cNvCxnSpPr/>
            <p:nvPr/>
          </p:nvCxnSpPr>
          <p:spPr>
            <a:xfrm rot="16200000" flipH="1" flipV="1">
              <a:off x="1857617" y="2192087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 flipV="1">
              <a:off x="2010017" y="2192087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TextBox 186"/>
            <p:cNvSpPr txBox="1"/>
            <p:nvPr/>
          </p:nvSpPr>
          <p:spPr>
            <a:xfrm>
              <a:off x="1683545" y="238096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2385391" y="238096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89" name="Title 1"/>
            <p:cNvSpPr txBox="1">
              <a:spLocks/>
            </p:cNvSpPr>
            <p:nvPr/>
          </p:nvSpPr>
          <p:spPr>
            <a:xfrm>
              <a:off x="1806038" y="2474192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Capacitors</a:t>
            </a:r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1504950" y="1276349"/>
            <a:ext cx="457201" cy="1914526"/>
            <a:chOff x="1495425" y="1276349"/>
            <a:chExt cx="457201" cy="1914526"/>
          </a:xfrm>
        </p:grpSpPr>
        <p:grpSp>
          <p:nvGrpSpPr>
            <p:cNvPr id="57" name="Group 56"/>
            <p:cNvGrpSpPr/>
            <p:nvPr/>
          </p:nvGrpSpPr>
          <p:grpSpPr>
            <a:xfrm>
              <a:off x="1495425" y="1276349"/>
              <a:ext cx="457200" cy="1914525"/>
              <a:chOff x="1495425" y="1276349"/>
              <a:chExt cx="457200" cy="1914525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 rot="5400000">
                <a:off x="766763" y="2462212"/>
                <a:ext cx="145732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 flipH="1" flipV="1">
                <a:off x="1495425" y="1276349"/>
                <a:ext cx="4572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57"/>
            <p:cNvGrpSpPr/>
            <p:nvPr/>
          </p:nvGrpSpPr>
          <p:grpSpPr>
            <a:xfrm rot="10800000">
              <a:off x="1495426" y="1276350"/>
              <a:ext cx="457200" cy="1914525"/>
              <a:chOff x="1495425" y="1276349"/>
              <a:chExt cx="457200" cy="191452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>
                <a:off x="766763" y="2462212"/>
                <a:ext cx="145732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 flipH="1" flipV="1">
                <a:off x="1495425" y="1276349"/>
                <a:ext cx="4572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2" name="Group 61"/>
          <p:cNvGrpSpPr/>
          <p:nvPr/>
        </p:nvGrpSpPr>
        <p:grpSpPr>
          <a:xfrm>
            <a:off x="2105026" y="1143000"/>
            <a:ext cx="457201" cy="1914526"/>
            <a:chOff x="1495425" y="1276349"/>
            <a:chExt cx="457201" cy="1914526"/>
          </a:xfrm>
        </p:grpSpPr>
        <p:grpSp>
          <p:nvGrpSpPr>
            <p:cNvPr id="63" name="Group 56"/>
            <p:cNvGrpSpPr/>
            <p:nvPr/>
          </p:nvGrpSpPr>
          <p:grpSpPr>
            <a:xfrm>
              <a:off x="1495425" y="1276349"/>
              <a:ext cx="457200" cy="1914525"/>
              <a:chOff x="1495425" y="1276349"/>
              <a:chExt cx="457200" cy="1914525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 rot="5400000">
                <a:off x="766763" y="2462212"/>
                <a:ext cx="145732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 flipH="1" flipV="1">
                <a:off x="1495425" y="1276349"/>
                <a:ext cx="4572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57"/>
            <p:cNvGrpSpPr/>
            <p:nvPr/>
          </p:nvGrpSpPr>
          <p:grpSpPr>
            <a:xfrm rot="10800000">
              <a:off x="1495426" y="1276350"/>
              <a:ext cx="457200" cy="1914525"/>
              <a:chOff x="1495425" y="1276349"/>
              <a:chExt cx="457200" cy="1914525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5400000">
                <a:off x="766763" y="2462212"/>
                <a:ext cx="145732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1495425" y="1276349"/>
                <a:ext cx="4572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0" name="Group 69"/>
          <p:cNvGrpSpPr/>
          <p:nvPr/>
        </p:nvGrpSpPr>
        <p:grpSpPr>
          <a:xfrm rot="16200000">
            <a:off x="1830375" y="3512252"/>
            <a:ext cx="485775" cy="1488125"/>
            <a:chOff x="5172949" y="2484911"/>
            <a:chExt cx="485775" cy="1488125"/>
          </a:xfrm>
        </p:grpSpPr>
        <p:sp>
          <p:nvSpPr>
            <p:cNvPr id="71" name="Oval 70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3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74" name="Straight Connector 73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Freeform 79"/>
          <p:cNvSpPr/>
          <p:nvPr/>
        </p:nvSpPr>
        <p:spPr>
          <a:xfrm>
            <a:off x="650081" y="2328863"/>
            <a:ext cx="864394" cy="1928812"/>
          </a:xfrm>
          <a:custGeom>
            <a:avLst/>
            <a:gdLst>
              <a:gd name="connsiteX0" fmla="*/ 692944 w 864394"/>
              <a:gd name="connsiteY0" fmla="*/ 1928812 h 1928812"/>
              <a:gd name="connsiteX1" fmla="*/ 221457 w 864394"/>
              <a:gd name="connsiteY1" fmla="*/ 1757362 h 1928812"/>
              <a:gd name="connsiteX2" fmla="*/ 7144 w 864394"/>
              <a:gd name="connsiteY2" fmla="*/ 964406 h 1928812"/>
              <a:gd name="connsiteX3" fmla="*/ 178594 w 864394"/>
              <a:gd name="connsiteY3" fmla="*/ 214312 h 1928812"/>
              <a:gd name="connsiteX4" fmla="*/ 864394 w 864394"/>
              <a:gd name="connsiteY4" fmla="*/ 0 h 1928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394" h="1928812">
                <a:moveTo>
                  <a:pt x="692944" y="1928812"/>
                </a:moveTo>
                <a:cubicBezTo>
                  <a:pt x="514350" y="1923454"/>
                  <a:pt x="335757" y="1918096"/>
                  <a:pt x="221457" y="1757362"/>
                </a:cubicBezTo>
                <a:cubicBezTo>
                  <a:pt x="107157" y="1596628"/>
                  <a:pt x="14288" y="1221581"/>
                  <a:pt x="7144" y="964406"/>
                </a:cubicBezTo>
                <a:cubicBezTo>
                  <a:pt x="0" y="707231"/>
                  <a:pt x="35719" y="375046"/>
                  <a:pt x="178594" y="214312"/>
                </a:cubicBezTo>
                <a:cubicBezTo>
                  <a:pt x="321469" y="53578"/>
                  <a:pt x="592931" y="26789"/>
                  <a:pt x="864394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 flipH="1">
            <a:off x="2573558" y="2093119"/>
            <a:ext cx="864394" cy="2158152"/>
          </a:xfrm>
          <a:custGeom>
            <a:avLst/>
            <a:gdLst>
              <a:gd name="connsiteX0" fmla="*/ 692944 w 864394"/>
              <a:gd name="connsiteY0" fmla="*/ 1928812 h 1928812"/>
              <a:gd name="connsiteX1" fmla="*/ 221457 w 864394"/>
              <a:gd name="connsiteY1" fmla="*/ 1757362 h 1928812"/>
              <a:gd name="connsiteX2" fmla="*/ 7144 w 864394"/>
              <a:gd name="connsiteY2" fmla="*/ 964406 h 1928812"/>
              <a:gd name="connsiteX3" fmla="*/ 178594 w 864394"/>
              <a:gd name="connsiteY3" fmla="*/ 214312 h 1928812"/>
              <a:gd name="connsiteX4" fmla="*/ 864394 w 864394"/>
              <a:gd name="connsiteY4" fmla="*/ 0 h 1928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394" h="1928812">
                <a:moveTo>
                  <a:pt x="692944" y="1928812"/>
                </a:moveTo>
                <a:cubicBezTo>
                  <a:pt x="514350" y="1923454"/>
                  <a:pt x="335757" y="1918096"/>
                  <a:pt x="221457" y="1757362"/>
                </a:cubicBezTo>
                <a:cubicBezTo>
                  <a:pt x="107157" y="1596628"/>
                  <a:pt x="14288" y="1221581"/>
                  <a:pt x="7144" y="964406"/>
                </a:cubicBezTo>
                <a:cubicBezTo>
                  <a:pt x="0" y="707231"/>
                  <a:pt x="35719" y="375046"/>
                  <a:pt x="178594" y="214312"/>
                </a:cubicBezTo>
                <a:cubicBezTo>
                  <a:pt x="321469" y="53578"/>
                  <a:pt x="592931" y="26789"/>
                  <a:pt x="864394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itle 1"/>
          <p:cNvSpPr txBox="1">
            <a:spLocks/>
          </p:cNvSpPr>
          <p:nvPr/>
        </p:nvSpPr>
        <p:spPr>
          <a:xfrm>
            <a:off x="549120" y="139820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+q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3" name="Title 1"/>
          <p:cNvSpPr txBox="1">
            <a:spLocks/>
          </p:cNvSpPr>
          <p:nvPr/>
        </p:nvSpPr>
        <p:spPr>
          <a:xfrm>
            <a:off x="2349279" y="142243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-q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>
            <a:off x="1504951" y="437594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267266" name="Object 2"/>
          <p:cNvGraphicFramePr>
            <a:graphicFrameLocks noChangeAspect="1"/>
          </p:cNvGraphicFramePr>
          <p:nvPr/>
        </p:nvGraphicFramePr>
        <p:xfrm>
          <a:off x="4645027" y="929980"/>
          <a:ext cx="1584702" cy="652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3" name="Equation" r:id="rId3" imgW="495000" imgH="203040" progId="Equation.3">
                  <p:embed/>
                </p:oleObj>
              </mc:Choice>
              <mc:Fallback>
                <p:oleObj name="Equation" r:id="rId3" imgW="4950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5027" y="929980"/>
                        <a:ext cx="1584702" cy="6522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2"/>
          <p:cNvGraphicFramePr>
            <a:graphicFrameLocks noChangeAspect="1"/>
          </p:cNvGraphicFramePr>
          <p:nvPr/>
        </p:nvGraphicFramePr>
        <p:xfrm>
          <a:off x="4811713" y="1582211"/>
          <a:ext cx="1321751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4" name="Equation" r:id="rId5" imgW="482400" imgH="393480" progId="Equation.3">
                  <p:embed/>
                </p:oleObj>
              </mc:Choice>
              <mc:Fallback>
                <p:oleObj name="Equation" r:id="rId5" imgW="48240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1582211"/>
                        <a:ext cx="1321751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Rectangle 85"/>
          <p:cNvSpPr/>
          <p:nvPr/>
        </p:nvSpPr>
        <p:spPr>
          <a:xfrm>
            <a:off x="4073127" y="2664886"/>
            <a:ext cx="3392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Farads[F] = Coulombs/Volt [C]/[V] </a:t>
            </a:r>
          </a:p>
        </p:txBody>
      </p:sp>
      <p:sp>
        <p:nvSpPr>
          <p:cNvPr id="87" name="Rectangle 86"/>
          <p:cNvSpPr/>
          <p:nvPr/>
        </p:nvSpPr>
        <p:spPr>
          <a:xfrm>
            <a:off x="6546252" y="1745724"/>
            <a:ext cx="19429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A=area</a:t>
            </a:r>
          </a:p>
          <a:p>
            <a:r>
              <a:rPr lang="en-US" dirty="0" smtClean="0"/>
              <a:t>d=plate separation</a:t>
            </a:r>
          </a:p>
        </p:txBody>
      </p:sp>
      <p:graphicFrame>
        <p:nvGraphicFramePr>
          <p:cNvPr id="88" name="Object 2"/>
          <p:cNvGraphicFramePr>
            <a:graphicFrameLocks noChangeAspect="1"/>
          </p:cNvGraphicFramePr>
          <p:nvPr/>
        </p:nvGraphicFramePr>
        <p:xfrm>
          <a:off x="4004469" y="3190348"/>
          <a:ext cx="3617912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5" name="Equation" r:id="rId7" imgW="1320480" imgH="241200" progId="Equation.3">
                  <p:embed/>
                </p:oleObj>
              </mc:Choice>
              <mc:Fallback>
                <p:oleObj name="Equation" r:id="rId7" imgW="132048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4469" y="3190348"/>
                        <a:ext cx="3617912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2"/>
          <p:cNvGraphicFramePr>
            <a:graphicFrameLocks noChangeAspect="1"/>
          </p:cNvGraphicFramePr>
          <p:nvPr/>
        </p:nvGraphicFramePr>
        <p:xfrm>
          <a:off x="3915569" y="3895198"/>
          <a:ext cx="13208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6" name="Equation" r:id="rId9" imgW="482400" imgH="228600" progId="Equation.3">
                  <p:embed/>
                </p:oleObj>
              </mc:Choice>
              <mc:Fallback>
                <p:oleObj name="Equation" r:id="rId9" imgW="4824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5569" y="3895198"/>
                        <a:ext cx="132080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2"/>
          <p:cNvGraphicFramePr>
            <a:graphicFrameLocks noChangeAspect="1"/>
          </p:cNvGraphicFramePr>
          <p:nvPr/>
        </p:nvGraphicFramePr>
        <p:xfrm>
          <a:off x="3836761" y="4893180"/>
          <a:ext cx="897400" cy="332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7" name="Equation" r:id="rId11" imgW="482400" imgH="177480" progId="Equation.3">
                  <p:embed/>
                </p:oleObj>
              </mc:Choice>
              <mc:Fallback>
                <p:oleObj name="Equation" r:id="rId11" imgW="48240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6761" y="4893180"/>
                        <a:ext cx="897400" cy="3322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TextBox 90"/>
          <p:cNvSpPr txBox="1"/>
          <p:nvPr/>
        </p:nvSpPr>
        <p:spPr>
          <a:xfrm>
            <a:off x="3898295" y="4523848"/>
            <a:ext cx="2133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Dielectric constant: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4734161" y="4893180"/>
            <a:ext cx="2133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aphicFrame>
        <p:nvGraphicFramePr>
          <p:cNvPr id="93" name="Object 2"/>
          <p:cNvGraphicFramePr>
            <a:graphicFrameLocks noChangeAspect="1"/>
          </p:cNvGraphicFramePr>
          <p:nvPr/>
        </p:nvGraphicFramePr>
        <p:xfrm>
          <a:off x="3932902" y="5366811"/>
          <a:ext cx="8255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8" name="Equation" r:id="rId13" imgW="444240" imgH="177480" progId="Equation.3">
                  <p:embed/>
                </p:oleObj>
              </mc:Choice>
              <mc:Fallback>
                <p:oleObj name="Equation" r:id="rId13" imgW="44424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2902" y="5366811"/>
                        <a:ext cx="8255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TextBox 93"/>
          <p:cNvSpPr txBox="1"/>
          <p:nvPr/>
        </p:nvSpPr>
        <p:spPr>
          <a:xfrm>
            <a:off x="4734161" y="5367604"/>
            <a:ext cx="2133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HfO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96" name="Straight Arrow Connector 95"/>
          <p:cNvCxnSpPr/>
          <p:nvPr/>
        </p:nvCxnSpPr>
        <p:spPr>
          <a:xfrm flipV="1">
            <a:off x="4073127" y="4338904"/>
            <a:ext cx="502842" cy="1849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rot="10800000" flipH="1" flipV="1">
            <a:off x="6486214" y="5127029"/>
            <a:ext cx="5687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rot="10800000" flipH="1" flipV="1">
            <a:off x="7207321" y="5123925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Title 1"/>
          <p:cNvSpPr txBox="1">
            <a:spLocks/>
          </p:cNvSpPr>
          <p:nvPr/>
        </p:nvSpPr>
        <p:spPr>
          <a:xfrm>
            <a:off x="6570105" y="436401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20" name="Group 525"/>
          <p:cNvGrpSpPr/>
          <p:nvPr/>
        </p:nvGrpSpPr>
        <p:grpSpPr>
          <a:xfrm>
            <a:off x="6229729" y="4445062"/>
            <a:ext cx="706952" cy="559236"/>
            <a:chOff x="5620837" y="2038275"/>
            <a:chExt cx="706952" cy="559236"/>
          </a:xfrm>
        </p:grpSpPr>
        <p:cxnSp>
          <p:nvCxnSpPr>
            <p:cNvPr id="121" name="Straight Arrow Connector 120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22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131" name="Straight Connector 130"/>
          <p:cNvCxnSpPr/>
          <p:nvPr/>
        </p:nvCxnSpPr>
        <p:spPr>
          <a:xfrm rot="16200000" flipH="1" flipV="1">
            <a:off x="6810671" y="513846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16200000" flipH="1" flipV="1">
            <a:off x="6963071" y="513846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6636599" y="53273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7338445" y="532734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35" name="Title 1"/>
          <p:cNvSpPr txBox="1">
            <a:spLocks/>
          </p:cNvSpPr>
          <p:nvPr/>
        </p:nvSpPr>
        <p:spPr>
          <a:xfrm>
            <a:off x="6759092" y="542056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“High-K Dielectric”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78657" y="1498401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http://www.intel.com/technology/45nm/hafnium.htm?iid=tech_45nm+body_animation_hafnium</a:t>
            </a:r>
            <a:endParaRPr lang="en-US" dirty="0"/>
          </a:p>
        </p:txBody>
      </p:sp>
      <p:pic>
        <p:nvPicPr>
          <p:cNvPr id="268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421731"/>
            <a:ext cx="40576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829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29150" y="2421731"/>
            <a:ext cx="40576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Time dependence</a:t>
            </a:r>
            <a:endParaRPr lang="en-US" dirty="0"/>
          </a:p>
        </p:txBody>
      </p:sp>
      <p:graphicFrame>
        <p:nvGraphicFramePr>
          <p:cNvPr id="269314" name="Object 2"/>
          <p:cNvGraphicFramePr>
            <a:graphicFrameLocks noChangeAspect="1"/>
          </p:cNvGraphicFramePr>
          <p:nvPr/>
        </p:nvGraphicFramePr>
        <p:xfrm>
          <a:off x="1410862" y="1009816"/>
          <a:ext cx="1117654" cy="460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21" name="Equation" r:id="rId3" imgW="495000" imgH="203040" progId="Equation.3">
                  <p:embed/>
                </p:oleObj>
              </mc:Choice>
              <mc:Fallback>
                <p:oleObj name="Equation" r:id="rId3" imgW="4950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0862" y="1009816"/>
                        <a:ext cx="1117654" cy="4602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315" name="Object 3"/>
          <p:cNvGraphicFramePr>
            <a:graphicFrameLocks noChangeAspect="1"/>
          </p:cNvGraphicFramePr>
          <p:nvPr/>
        </p:nvGraphicFramePr>
        <p:xfrm>
          <a:off x="2883619" y="985780"/>
          <a:ext cx="1791747" cy="763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22" name="Equation" r:id="rId5" imgW="927000" imgH="393480" progId="Equation.3">
                  <p:embed/>
                </p:oleObj>
              </mc:Choice>
              <mc:Fallback>
                <p:oleObj name="Equation" r:id="rId5" imgW="9270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3619" y="985780"/>
                        <a:ext cx="1791747" cy="7635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85558" y="1749287"/>
            <a:ext cx="29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q, V, </a:t>
            </a:r>
            <a:r>
              <a:rPr lang="en-US" i="1" dirty="0" err="1" smtClean="0">
                <a:solidFill>
                  <a:srgbClr val="FF0000"/>
                </a:solidFill>
              </a:rPr>
              <a:t>i</a:t>
            </a:r>
            <a:r>
              <a:rPr lang="en-US" i="1" dirty="0" smtClean="0">
                <a:solidFill>
                  <a:srgbClr val="FF0000"/>
                </a:solidFill>
              </a:rPr>
              <a:t> can depend on time !</a:t>
            </a:r>
            <a:endParaRPr lang="en-US" i="1" dirty="0">
              <a:solidFill>
                <a:srgbClr val="FF0000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519084" y="2487951"/>
          <a:ext cx="18049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23" name="Equation" r:id="rId7" imgW="799920" imgH="203040" progId="Equation.3">
                  <p:embed/>
                </p:oleObj>
              </mc:Choice>
              <mc:Fallback>
                <p:oleObj name="Equation" r:id="rId7" imgW="79992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084" y="2487951"/>
                        <a:ext cx="180498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96176" y="2118619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Implicit:</a:t>
            </a:r>
            <a:endParaRPr lang="en-US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3901194" y="2387244"/>
          <a:ext cx="2864450" cy="817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24" name="Equation" r:id="rId9" imgW="1384200" imgH="393480" progId="Equation.3">
                  <p:embed/>
                </p:oleObj>
              </mc:Choice>
              <mc:Fallback>
                <p:oleObj name="Equation" r:id="rId9" imgW="138420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1194" y="2387244"/>
                        <a:ext cx="2864450" cy="817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85558" y="3514477"/>
            <a:ext cx="5428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Will not always write (t), but it is assumed from now on.</a:t>
            </a:r>
            <a:endParaRPr lang="en-US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1196176" y="4062413"/>
          <a:ext cx="4335463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25" name="Equation" r:id="rId11" imgW="2095200" imgH="393480" progId="Equation.3">
                  <p:embed/>
                </p:oleObj>
              </mc:Choice>
              <mc:Fallback>
                <p:oleObj name="Equation" r:id="rId11" imgW="209520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176" y="4062413"/>
                        <a:ext cx="4335463" cy="817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3402802" y="5035550"/>
          <a:ext cx="212883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26" name="Equation" r:id="rId13" imgW="1028520" imgH="279360" progId="Equation.3">
                  <p:embed/>
                </p:oleObj>
              </mc:Choice>
              <mc:Fallback>
                <p:oleObj name="Equation" r:id="rId13" imgW="1028520" imgH="2793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2802" y="5035550"/>
                        <a:ext cx="2128837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Capacitor Problem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50079" y="2039893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735805" y="2263731"/>
            <a:ext cx="3143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0"/>
          </p:cNvCxnSpPr>
          <p:nvPr/>
        </p:nvCxnSpPr>
        <p:spPr>
          <a:xfrm rot="5400000" flipH="1" flipV="1">
            <a:off x="621522" y="1768448"/>
            <a:ext cx="5428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4"/>
          </p:cNvCxnSpPr>
          <p:nvPr/>
        </p:nvCxnSpPr>
        <p:spPr>
          <a:xfrm rot="5400000">
            <a:off x="635809" y="2782826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13912" y="890546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V(t), q(t)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33"/>
          <p:cNvGrpSpPr/>
          <p:nvPr/>
        </p:nvGrpSpPr>
        <p:grpSpPr>
          <a:xfrm>
            <a:off x="1013912" y="1497002"/>
            <a:ext cx="2028441" cy="1542982"/>
            <a:chOff x="1013912" y="1497002"/>
            <a:chExt cx="2028441" cy="1542982"/>
          </a:xfrm>
        </p:grpSpPr>
        <p:cxnSp>
          <p:nvCxnSpPr>
            <p:cNvPr id="3" name="Straight Connector 2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One-bit memory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1168" y="4067723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 smtClean="0"/>
              <a:t>http://i.cmpnet.com/eet/news/07/11/DC1502_UTH_samsung.gif</a:t>
            </a:r>
            <a:endParaRPr lang="en-US" sz="1050" dirty="0"/>
          </a:p>
        </p:txBody>
      </p:sp>
      <p:pic>
        <p:nvPicPr>
          <p:cNvPr id="280578" name="Picture 2" descr="http://i.cmpnet.com/eet/news/07/11/DC1502_UTH_samsu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48272"/>
            <a:ext cx="4781550" cy="321945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42432" y="1821485"/>
            <a:ext cx="28560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Typical dimensions:</a:t>
            </a:r>
          </a:p>
          <a:p>
            <a:r>
              <a:rPr lang="en-US" dirty="0" smtClean="0"/>
              <a:t>0.1 micron x 0.1 micron area</a:t>
            </a:r>
          </a:p>
          <a:p>
            <a:r>
              <a:rPr lang="en-US" dirty="0" smtClean="0"/>
              <a:t>10 nm thickness.</a:t>
            </a:r>
          </a:p>
          <a:p>
            <a:r>
              <a:rPr lang="en-US" dirty="0" smtClean="0"/>
              <a:t>What is C?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46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 Bit Read/Write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656556" y="1062775"/>
            <a:ext cx="2028441" cy="1542982"/>
            <a:chOff x="1013912" y="1497002"/>
            <a:chExt cx="2028441" cy="1542982"/>
          </a:xfrm>
        </p:grpSpPr>
        <p:cxnSp>
          <p:nvCxnSpPr>
            <p:cNvPr id="18" name="Straight Connector 17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5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Isosceles Triangle 27"/>
          <p:cNvSpPr/>
          <p:nvPr/>
        </p:nvSpPr>
        <p:spPr>
          <a:xfrm rot="10800000">
            <a:off x="1580241" y="2605758"/>
            <a:ext cx="336181" cy="225224"/>
          </a:xfrm>
          <a:prstGeom prst="triangle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07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Problem #2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rot="5400000" flipH="1" flipV="1">
            <a:off x="621522" y="1768448"/>
            <a:ext cx="5428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35809" y="2782826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6362" y="890546"/>
            <a:ext cx="2445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(Students): Find </a:t>
            </a:r>
            <a:r>
              <a:rPr lang="en-US" dirty="0" err="1" smtClean="0"/>
              <a:t>i</a:t>
            </a:r>
            <a:r>
              <a:rPr lang="en-US" dirty="0" smtClean="0"/>
              <a:t>(t), q(t)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1013912" y="1497002"/>
            <a:ext cx="2028441" cy="1542982"/>
            <a:chOff x="1013912" y="1497002"/>
            <a:chExt cx="2028441" cy="1542982"/>
          </a:xfrm>
        </p:grpSpPr>
        <p:cxnSp>
          <p:nvCxnSpPr>
            <p:cNvPr id="3" name="Straight Connector 2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Oval 34"/>
          <p:cNvSpPr/>
          <p:nvPr/>
        </p:nvSpPr>
        <p:spPr>
          <a:xfrm>
            <a:off x="650080" y="2039892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690870" y="2188148"/>
            <a:ext cx="402606" cy="160687"/>
            <a:chOff x="3545969" y="1475083"/>
            <a:chExt cx="402606" cy="160687"/>
          </a:xfrm>
        </p:grpSpPr>
        <p:cxnSp>
          <p:nvCxnSpPr>
            <p:cNvPr id="42" name="Straight Connector 41"/>
            <p:cNvCxnSpPr/>
            <p:nvPr/>
          </p:nvCxnSpPr>
          <p:spPr>
            <a:xfrm rot="5400000" flipH="1" flipV="1">
              <a:off x="3626846" y="1515344"/>
              <a:ext cx="160331" cy="805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 flipH="1" flipV="1">
              <a:off x="3525839" y="1495213"/>
              <a:ext cx="80521" cy="4026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3546325" y="1515344"/>
              <a:ext cx="160331" cy="805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 flipH="1" flipV="1">
              <a:off x="3787888" y="1515344"/>
              <a:ext cx="160331" cy="805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707367" y="1515344"/>
              <a:ext cx="160331" cy="805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V="1">
              <a:off x="3888184" y="1495569"/>
              <a:ext cx="80521" cy="4026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Arrow Connector 55"/>
          <p:cNvCxnSpPr/>
          <p:nvPr/>
        </p:nvCxnSpPr>
        <p:spPr>
          <a:xfrm rot="5400000" flipH="1" flipV="1">
            <a:off x="3107492" y="1486454"/>
            <a:ext cx="101243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438144" y="1497002"/>
            <a:ext cx="3730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itle 1"/>
          <p:cNvSpPr txBox="1">
            <a:spLocks/>
          </p:cNvSpPr>
          <p:nvPr/>
        </p:nvSpPr>
        <p:spPr>
          <a:xfrm>
            <a:off x="3042353" y="70064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0" name="Title 1"/>
          <p:cNvSpPr txBox="1">
            <a:spLocks/>
          </p:cNvSpPr>
          <p:nvPr/>
        </p:nvSpPr>
        <p:spPr>
          <a:xfrm>
            <a:off x="7168896" y="129093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3614503" y="1131793"/>
            <a:ext cx="2939915" cy="733594"/>
            <a:chOff x="3545969" y="1475083"/>
            <a:chExt cx="402606" cy="160687"/>
          </a:xfrm>
        </p:grpSpPr>
        <p:cxnSp>
          <p:nvCxnSpPr>
            <p:cNvPr id="62" name="Straight Connector 61"/>
            <p:cNvCxnSpPr/>
            <p:nvPr/>
          </p:nvCxnSpPr>
          <p:spPr>
            <a:xfrm rot="5400000" flipH="1" flipV="1">
              <a:off x="3626846" y="1515344"/>
              <a:ext cx="160331" cy="805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3525839" y="1495213"/>
              <a:ext cx="80521" cy="4026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3546325" y="1515344"/>
              <a:ext cx="160331" cy="805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787888" y="1515344"/>
              <a:ext cx="160331" cy="805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07367" y="1515344"/>
              <a:ext cx="160331" cy="805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6200000" flipV="1">
              <a:off x="3888184" y="1495569"/>
              <a:ext cx="80521" cy="4026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2666</TotalTime>
  <Words>627</Words>
  <Application>Microsoft Macintosh PowerPoint</Application>
  <PresentationFormat>On-screen Show (4:3)</PresentationFormat>
  <Paragraphs>266</Paragraphs>
  <Slides>27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Equation</vt:lpstr>
      <vt:lpstr>EECS 70A: Network Analysis</vt:lpstr>
      <vt:lpstr>PowerPoint Presentation</vt:lpstr>
      <vt:lpstr>Capacitors</vt:lpstr>
      <vt:lpstr>“High-K Dielectric”</vt:lpstr>
      <vt:lpstr>Time dependence</vt:lpstr>
      <vt:lpstr>Example Capacitor Problem</vt:lpstr>
      <vt:lpstr>One-bit memory</vt:lpstr>
      <vt:lpstr>1 Bit Read/Write</vt:lpstr>
      <vt:lpstr>Example Problem #2</vt:lpstr>
      <vt:lpstr>RC circuit</vt:lpstr>
      <vt:lpstr>DRAM vs. SRAM</vt:lpstr>
      <vt:lpstr>Example Capacitor Problem #2</vt:lpstr>
      <vt:lpstr>Parallel Capacitors</vt:lpstr>
      <vt:lpstr>Series Capacitors</vt:lpstr>
      <vt:lpstr>Example problem #4</vt:lpstr>
      <vt:lpstr>Inductors</vt:lpstr>
      <vt:lpstr>Series Inductors</vt:lpstr>
      <vt:lpstr>Parallel Inductors</vt:lpstr>
      <vt:lpstr>Example Inductor Problem</vt:lpstr>
      <vt:lpstr>Example Inductor Problem #2</vt:lpstr>
      <vt:lpstr>Example Inductor Problem #3</vt:lpstr>
      <vt:lpstr>LR circuit</vt:lpstr>
      <vt:lpstr>Example LR problem</vt:lpstr>
      <vt:lpstr>Power</vt:lpstr>
      <vt:lpstr>Energy stored</vt:lpstr>
      <vt:lpstr>Symbol library</vt:lpstr>
      <vt:lpstr>Symbol library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Peter Burke</cp:lastModifiedBy>
  <cp:revision>913</cp:revision>
  <dcterms:created xsi:type="dcterms:W3CDTF">2010-03-26T00:11:49Z</dcterms:created>
  <dcterms:modified xsi:type="dcterms:W3CDTF">2014-03-05T00:23:11Z</dcterms:modified>
</cp:coreProperties>
</file>