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514" r:id="rId3"/>
    <p:sldId id="515" r:id="rId4"/>
    <p:sldId id="485" r:id="rId5"/>
    <p:sldId id="516" r:id="rId6"/>
    <p:sldId id="486" r:id="rId7"/>
    <p:sldId id="488" r:id="rId8"/>
    <p:sldId id="487" r:id="rId9"/>
    <p:sldId id="500" r:id="rId10"/>
    <p:sldId id="501" r:id="rId11"/>
    <p:sldId id="489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2923" autoAdjust="0"/>
    <p:restoredTop sz="94295" autoAdjust="0"/>
  </p:normalViewPr>
  <p:slideViewPr>
    <p:cSldViewPr snapToGrid="0" snapToObjects="1">
      <p:cViewPr varScale="1">
        <p:scale>
          <a:sx n="206" d="100"/>
          <a:sy n="206" d="100"/>
        </p:scale>
        <p:origin x="-17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27" d="100"/>
        <a:sy n="227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-3468" y="-102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3169920" cy="480060"/>
          </a:xfrm>
          <a:prstGeom prst="rect">
            <a:avLst/>
          </a:prstGeom>
        </p:spPr>
        <p:txBody>
          <a:bodyPr vert="horz" lIns="96972" tIns="48487" rIns="96972" bIns="4848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4"/>
            <a:ext cx="3169920" cy="480060"/>
          </a:xfrm>
          <a:prstGeom prst="rect">
            <a:avLst/>
          </a:prstGeom>
        </p:spPr>
        <p:txBody>
          <a:bodyPr vert="horz" lIns="96972" tIns="48487" rIns="96972" bIns="48487" rtlCol="0"/>
          <a:lstStyle>
            <a:lvl1pPr algn="r">
              <a:defRPr sz="1300"/>
            </a:lvl1pPr>
          </a:lstStyle>
          <a:p>
            <a:fld id="{05B7173A-86B1-4F76-8A79-299130E6DC91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72" tIns="48487" rIns="96972" bIns="4848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72" tIns="48487" rIns="96972" bIns="48487" rtlCol="0" anchor="b"/>
          <a:lstStyle>
            <a:lvl1pPr algn="r">
              <a:defRPr sz="13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342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3169920" cy="480060"/>
          </a:xfrm>
          <a:prstGeom prst="rect">
            <a:avLst/>
          </a:prstGeom>
        </p:spPr>
        <p:txBody>
          <a:bodyPr vert="horz" lIns="96972" tIns="48487" rIns="96972" bIns="4848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4"/>
            <a:ext cx="3169920" cy="480060"/>
          </a:xfrm>
          <a:prstGeom prst="rect">
            <a:avLst/>
          </a:prstGeom>
        </p:spPr>
        <p:txBody>
          <a:bodyPr vert="horz" lIns="96972" tIns="48487" rIns="96972" bIns="48487" rtlCol="0"/>
          <a:lstStyle>
            <a:lvl1pPr algn="r">
              <a:defRPr sz="1300"/>
            </a:lvl1pPr>
          </a:lstStyle>
          <a:p>
            <a:fld id="{A3813B29-E825-4092-A924-7C57488C9D00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2313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72" tIns="48487" rIns="96972" bIns="484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972" tIns="48487" rIns="96972" bIns="484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72" tIns="48487" rIns="96972" bIns="4848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72" tIns="48487" rIns="96972" bIns="48487" rtlCol="0" anchor="b"/>
          <a:lstStyle>
            <a:lvl1pPr algn="r">
              <a:defRPr sz="13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152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3/31/14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-638098" y="178419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14</a:t>
            </a:r>
          </a:p>
        </p:txBody>
      </p:sp>
      <p:sp>
        <p:nvSpPr>
          <p:cNvPr id="4" name="Rectangle 3"/>
          <p:cNvSpPr/>
          <p:nvPr/>
        </p:nvSpPr>
        <p:spPr>
          <a:xfrm>
            <a:off x="3861144" y="0"/>
            <a:ext cx="1787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Quiz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0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RC transfer function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648667" y="3628938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905031" y="3886097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 rot="16200000">
            <a:off x="-614914" y="2050596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INPUT:  </a:t>
            </a:r>
          </a:p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6" name="Group 69"/>
          <p:cNvGrpSpPr/>
          <p:nvPr/>
        </p:nvGrpSpPr>
        <p:grpSpPr>
          <a:xfrm>
            <a:off x="659039" y="1481822"/>
            <a:ext cx="485775" cy="1889957"/>
            <a:chOff x="6295456" y="1352289"/>
            <a:chExt cx="485775" cy="1889957"/>
          </a:xfrm>
        </p:grpSpPr>
        <p:sp>
          <p:nvSpPr>
            <p:cNvPr id="7" name="Oval 6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 rot="10800000">
            <a:off x="898823" y="844702"/>
            <a:ext cx="12197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579201" y="1171327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118548" y="2458865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118548" y="3886097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588893" y="239803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581859" y="382420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625524" y="209828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07270" y="39139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06588" y="24152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06949" y="353468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 rot="16200000">
            <a:off x="3236071" y="2696387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OUTPUT:  </a:t>
            </a:r>
          </a:p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 flipV="1">
            <a:off x="1814528" y="2848170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 flipV="1">
            <a:off x="1857735" y="352917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1010208" y="28567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 flipV="1">
            <a:off x="1843197" y="313252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1843197" y="328492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1997491" y="2462425"/>
            <a:ext cx="2027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033585" y="3838719"/>
            <a:ext cx="1305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Group 31"/>
          <p:cNvGrpSpPr/>
          <p:nvPr/>
        </p:nvGrpSpPr>
        <p:grpSpPr>
          <a:xfrm rot="10800000">
            <a:off x="2024436" y="838160"/>
            <a:ext cx="719566" cy="1684994"/>
            <a:chOff x="736524" y="1601230"/>
            <a:chExt cx="719566" cy="1684994"/>
          </a:xfrm>
        </p:grpSpPr>
        <p:sp>
          <p:nvSpPr>
            <p:cNvPr id="30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1" name="Group 449"/>
            <p:cNvGrpSpPr/>
            <p:nvPr/>
          </p:nvGrpSpPr>
          <p:grpSpPr>
            <a:xfrm>
              <a:off x="785404" y="1743250"/>
              <a:ext cx="670694" cy="1542982"/>
              <a:chOff x="785404" y="1743250"/>
              <a:chExt cx="670694" cy="1542982"/>
            </a:xfrm>
          </p:grpSpPr>
          <p:sp>
            <p:nvSpPr>
              <p:cNvPr id="32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33" name="Group 405"/>
              <p:cNvGrpSpPr/>
              <p:nvPr/>
            </p:nvGrpSpPr>
            <p:grpSpPr>
              <a:xfrm rot="5400000">
                <a:off x="604264" y="243439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67" y="-228615"/>
            <a:ext cx="8229600" cy="1143000"/>
          </a:xfrm>
        </p:spPr>
        <p:txBody>
          <a:bodyPr/>
          <a:lstStyle/>
          <a:p>
            <a:r>
              <a:rPr lang="en-US" dirty="0" smtClean="0"/>
              <a:t>Band pass filter (RLC)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 rot="10800000">
            <a:off x="2738644" y="2422344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5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" name="Straight Connector 50"/>
          <p:cNvCxnSpPr/>
          <p:nvPr/>
        </p:nvCxnSpPr>
        <p:spPr>
          <a:xfrm rot="5400000">
            <a:off x="820894" y="3698621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33"/>
          <p:cNvGrpSpPr/>
          <p:nvPr/>
        </p:nvGrpSpPr>
        <p:grpSpPr>
          <a:xfrm>
            <a:off x="1724418" y="914385"/>
            <a:ext cx="2028441" cy="1542982"/>
            <a:chOff x="1013912" y="1497002"/>
            <a:chExt cx="2028441" cy="1542982"/>
          </a:xfrm>
        </p:grpSpPr>
        <p:cxnSp>
          <p:nvCxnSpPr>
            <p:cNvPr id="56" name="Straight Connector 55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6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itle 1"/>
          <p:cNvSpPr txBox="1">
            <a:spLocks/>
          </p:cNvSpPr>
          <p:nvPr/>
        </p:nvSpPr>
        <p:spPr>
          <a:xfrm rot="16200000">
            <a:off x="-442687" y="2120279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INPUT:  </a:t>
            </a:r>
          </a:p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5400000">
            <a:off x="3154154" y="26854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176596" y="336484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3119529" y="291642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69"/>
          <p:cNvGrpSpPr/>
          <p:nvPr/>
        </p:nvGrpSpPr>
        <p:grpSpPr>
          <a:xfrm>
            <a:off x="831266" y="1551505"/>
            <a:ext cx="485775" cy="1889957"/>
            <a:chOff x="6295456" y="1352289"/>
            <a:chExt cx="485775" cy="1889957"/>
          </a:xfrm>
        </p:grpSpPr>
        <p:sp>
          <p:nvSpPr>
            <p:cNvPr id="71" name="Oval 70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Connector 77"/>
          <p:cNvCxnSpPr/>
          <p:nvPr/>
        </p:nvCxnSpPr>
        <p:spPr>
          <a:xfrm rot="5400000" flipH="1" flipV="1">
            <a:off x="751428" y="1241010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32751" y="2528548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832751" y="3955780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4303096" y="24677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296062" y="3893886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339727" y="216796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321473" y="398364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4220791" y="24849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221152" y="360436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 rot="16200000">
            <a:off x="3950274" y="2766070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OUTPUT:  </a:t>
            </a:r>
          </a:p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2" name="Group 82"/>
          <p:cNvGrpSpPr/>
          <p:nvPr/>
        </p:nvGrpSpPr>
        <p:grpSpPr>
          <a:xfrm rot="5400000">
            <a:off x="1873395" y="168532"/>
            <a:ext cx="378996" cy="1491705"/>
            <a:chOff x="2599211" y="4506635"/>
            <a:chExt cx="378996" cy="1890454"/>
          </a:xfrm>
        </p:grpSpPr>
        <p:cxnSp>
          <p:nvCxnSpPr>
            <p:cNvPr id="83" name="Straight Connector 8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8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9" name="Arc 9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Arc 9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97" name="Arc 9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Arc 9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95" name="Arc 9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Arc 9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93" name="Arc 9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Arc 9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91" name="Arc 9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Arc 9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85" name="Straight Connector 8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Connector 101"/>
          <p:cNvCxnSpPr/>
          <p:nvPr/>
        </p:nvCxnSpPr>
        <p:spPr>
          <a:xfrm rot="10800000">
            <a:off x="1071049" y="932656"/>
            <a:ext cx="2459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071049" y="3965323"/>
            <a:ext cx="17376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9298" name="Picture 2" descr="http://i576.photobucket.com/albums/ss202/geoffreyforest/240D/stereopics-3.jpg"/>
          <p:cNvPicPr>
            <a:picLocks noChangeAspect="1" noChangeArrowheads="1"/>
          </p:cNvPicPr>
          <p:nvPr/>
        </p:nvPicPr>
        <p:blipFill>
          <a:blip r:embed="rId2"/>
          <a:srcRect l="21519" t="17982" r="17089" b="20430"/>
          <a:stretch>
            <a:fillRect/>
          </a:stretch>
        </p:blipFill>
        <p:spPr bwMode="auto">
          <a:xfrm>
            <a:off x="-1" y="0"/>
            <a:ext cx="911494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92D050"/>
                </a:solidFill>
              </a:rPr>
              <a:t>Goals rest of quarter:</a:t>
            </a:r>
            <a:br>
              <a:rPr lang="en-US" i="1" dirty="0" smtClean="0">
                <a:solidFill>
                  <a:srgbClr val="92D050"/>
                </a:solidFill>
              </a:rPr>
            </a:br>
            <a:r>
              <a:rPr lang="en-US" i="1" u="sng" dirty="0" smtClean="0">
                <a:solidFill>
                  <a:srgbClr val="92D050"/>
                </a:solidFill>
              </a:rPr>
              <a:t>Understand these knobs!</a:t>
            </a:r>
            <a:endParaRPr lang="en-US" i="1" u="sng" dirty="0">
              <a:solidFill>
                <a:srgbClr val="92D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54924" y="59987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http://www.peachparts.com/shopforum/showthread.php?t=256624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97413" y="2538248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53358" y="2371396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58765" y="3873062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2592269" y="1083824"/>
          <a:ext cx="294322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03" name="Equation" r:id="rId4" imgW="1104840" imgH="279360" progId="Equation.DSMT4">
                  <p:embed/>
                </p:oleObj>
              </mc:Choice>
              <mc:Fallback>
                <p:oleObj name="Equation" r:id="rId4" imgW="1104840" imgH="2793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269" y="1083824"/>
                        <a:ext cx="2943225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4300703" y="1087455"/>
            <a:ext cx="7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49943" y="-188682"/>
            <a:ext cx="8229600" cy="1143000"/>
          </a:xfrm>
        </p:spPr>
        <p:txBody>
          <a:bodyPr/>
          <a:lstStyle/>
          <a:p>
            <a:r>
              <a:rPr lang="en-US" i="1" dirty="0" err="1" smtClean="0"/>
              <a:t>Phasors</a:t>
            </a:r>
            <a:endParaRPr lang="en-US" i="1" dirty="0"/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2592269" y="2524715"/>
          <a:ext cx="2773363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04" name="Equation" r:id="rId6" imgW="1041120" imgH="279360" progId="Equation.DSMT4">
                  <p:embed/>
                </p:oleObj>
              </mc:Choice>
              <mc:Fallback>
                <p:oleObj name="Equation" r:id="rId6" imgW="1041120" imgH="27936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269" y="2524715"/>
                        <a:ext cx="2773363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216447" y="2528402"/>
            <a:ext cx="7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30957" y="3988857"/>
            <a:ext cx="178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9791" name="Comment 15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73277413" y="60051950"/>
            <a:ext cx="0" cy="0"/>
          </a:xfrm>
          <a:custGeom>
            <a:avLst/>
            <a:gdLst>
              <a:gd name="T0" fmla="+- 0 20729 20729"/>
              <a:gd name="T1" fmla="*/ T0 w 1"/>
              <a:gd name="T2" fmla="+- 0 16988 16988"/>
              <a:gd name="T3" fmla="*/ 16988 h 1"/>
              <a:gd name="T4" fmla="+- 0 20729 20729"/>
              <a:gd name="T5" fmla="*/ T4 w 1"/>
              <a:gd name="T6" fmla="+- 0 16988 16988"/>
              <a:gd name="T7" fmla="*/ 16988 h 1"/>
              <a:gd name="T8" fmla="+- 0 20729 20729"/>
              <a:gd name="T9" fmla="*/ T8 w 1"/>
              <a:gd name="T10" fmla="+- 0 16988 16988"/>
              <a:gd name="T11" fmla="*/ 16988 h 1"/>
              <a:gd name="T12" fmla="+- 0 20729 20729"/>
              <a:gd name="T13" fmla="*/ T12 w 1"/>
              <a:gd name="T14" fmla="+- 0 16988 16988"/>
              <a:gd name="T15" fmla="*/ 16988 h 1"/>
              <a:gd name="T16" fmla="+- 0 20729 20729"/>
              <a:gd name="T17" fmla="*/ T16 w 1"/>
              <a:gd name="T18" fmla="+- 0 16988 16988"/>
              <a:gd name="T19" fmla="*/ 16988 h 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 #3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9338" y="958334"/>
            <a:ext cx="563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</a:t>
            </a:r>
            <a:r>
              <a:rPr lang="en-US" dirty="0" err="1" smtClean="0"/>
              <a:t>i</a:t>
            </a:r>
            <a:r>
              <a:rPr lang="en-US" dirty="0" smtClean="0"/>
              <a:t>(t), V</a:t>
            </a:r>
            <a:r>
              <a:rPr lang="en-US" baseline="-25000" dirty="0" smtClean="0"/>
              <a:t>1</a:t>
            </a:r>
            <a:r>
              <a:rPr lang="en-US" dirty="0" smtClean="0"/>
              <a:t>(t), V</a:t>
            </a:r>
            <a:r>
              <a:rPr lang="en-US" baseline="-25000" dirty="0" smtClean="0"/>
              <a:t>2</a:t>
            </a:r>
            <a:r>
              <a:rPr lang="en-US" dirty="0" smtClean="0"/>
              <a:t>(t) for this circuit: (instructor)</a:t>
            </a:r>
            <a:endParaRPr lang="en-US" dirty="0"/>
          </a:p>
        </p:txBody>
      </p:sp>
      <p:grpSp>
        <p:nvGrpSpPr>
          <p:cNvPr id="12" name="Group 31"/>
          <p:cNvGrpSpPr/>
          <p:nvPr/>
        </p:nvGrpSpPr>
        <p:grpSpPr>
          <a:xfrm rot="10800000">
            <a:off x="2455457" y="3112617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4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" name="Straight Connector 50"/>
          <p:cNvCxnSpPr/>
          <p:nvPr/>
        </p:nvCxnSpPr>
        <p:spPr>
          <a:xfrm rot="5400000">
            <a:off x="1079683" y="4388894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336047" y="4646053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5" name="Group 33"/>
          <p:cNvGrpSpPr/>
          <p:nvPr/>
        </p:nvGrpSpPr>
        <p:grpSpPr>
          <a:xfrm>
            <a:off x="1457786" y="1604658"/>
            <a:ext cx="2028441" cy="1542982"/>
            <a:chOff x="1013912" y="1497002"/>
            <a:chExt cx="2028441" cy="1542982"/>
          </a:xfrm>
        </p:grpSpPr>
        <p:cxnSp>
          <p:nvCxnSpPr>
            <p:cNvPr id="56" name="Straight Connector 55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6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itle 1"/>
          <p:cNvSpPr txBox="1">
            <a:spLocks/>
          </p:cNvSpPr>
          <p:nvPr/>
        </p:nvSpPr>
        <p:spPr>
          <a:xfrm rot="16200000">
            <a:off x="-183898" y="2810552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5400000">
            <a:off x="2870967" y="337571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893409" y="405512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2836342" y="360669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1090055" y="2241778"/>
            <a:ext cx="485775" cy="1889957"/>
            <a:chOff x="6295456" y="1352289"/>
            <a:chExt cx="485775" cy="1889957"/>
          </a:xfrm>
        </p:grpSpPr>
        <p:sp>
          <p:nvSpPr>
            <p:cNvPr id="71" name="Oval 70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Straight Connector 75"/>
          <p:cNvCxnSpPr/>
          <p:nvPr/>
        </p:nvCxnSpPr>
        <p:spPr>
          <a:xfrm rot="10800000">
            <a:off x="1329839" y="1604658"/>
            <a:ext cx="12197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1010217" y="1931283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096" y="157655"/>
            <a:ext cx="563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</a:t>
            </a:r>
            <a:r>
              <a:rPr lang="en-US" dirty="0" err="1" smtClean="0"/>
              <a:t>i</a:t>
            </a:r>
            <a:r>
              <a:rPr lang="en-US" dirty="0" smtClean="0"/>
              <a:t>(t),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(t), V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(t) </a:t>
            </a:r>
            <a:r>
              <a:rPr lang="en-US" dirty="0" smtClean="0"/>
              <a:t>for this circuit: (instructor)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 #4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9338" y="958334"/>
            <a:ext cx="563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/>
              <a:t>Find </a:t>
            </a:r>
            <a:r>
              <a:rPr lang="en-US" dirty="0" err="1" smtClean="0"/>
              <a:t>i</a:t>
            </a:r>
            <a:r>
              <a:rPr lang="en-US" dirty="0" smtClean="0"/>
              <a:t>(t), V</a:t>
            </a:r>
            <a:r>
              <a:rPr lang="en-US" baseline="-25000" dirty="0" smtClean="0"/>
              <a:t>1</a:t>
            </a:r>
            <a:r>
              <a:rPr lang="en-US" dirty="0" smtClean="0"/>
              <a:t>(t), V</a:t>
            </a:r>
            <a:r>
              <a:rPr lang="en-US" baseline="-25000" dirty="0" smtClean="0"/>
              <a:t>2</a:t>
            </a:r>
            <a:r>
              <a:rPr lang="en-US" dirty="0" smtClean="0"/>
              <a:t>(t) for this circuit: (students)</a:t>
            </a:r>
          </a:p>
        </p:txBody>
      </p:sp>
      <p:grpSp>
        <p:nvGrpSpPr>
          <p:cNvPr id="4" name="Group 31"/>
          <p:cNvGrpSpPr/>
          <p:nvPr/>
        </p:nvGrpSpPr>
        <p:grpSpPr>
          <a:xfrm rot="10800000">
            <a:off x="2455457" y="1670467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6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" name="Straight Connector 50"/>
          <p:cNvCxnSpPr/>
          <p:nvPr/>
        </p:nvCxnSpPr>
        <p:spPr>
          <a:xfrm rot="5400000">
            <a:off x="817164" y="4126373"/>
            <a:ext cx="10393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336047" y="4646053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5400000">
            <a:off x="2813900" y="19232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836342" y="260260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3" name="Title 1"/>
          <p:cNvSpPr txBox="1">
            <a:spLocks/>
          </p:cNvSpPr>
          <p:nvPr/>
        </p:nvSpPr>
        <p:spPr>
          <a:xfrm>
            <a:off x="2779275" y="215417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 rot="5400000" flipH="1" flipV="1">
            <a:off x="2445069" y="1706050"/>
            <a:ext cx="2027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 rot="5400000">
            <a:off x="2870967" y="337571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893409" y="405512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2836342" y="360669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rot="10800000">
            <a:off x="1329839" y="1604658"/>
            <a:ext cx="12197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970751" y="2034809"/>
            <a:ext cx="7337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" name="Group 82"/>
          <p:cNvGrpSpPr/>
          <p:nvPr/>
        </p:nvGrpSpPr>
        <p:grpSpPr>
          <a:xfrm>
            <a:off x="2328827" y="3159586"/>
            <a:ext cx="378996" cy="1491705"/>
            <a:chOff x="2599211" y="4506635"/>
            <a:chExt cx="378996" cy="1890454"/>
          </a:xfrm>
        </p:grpSpPr>
        <p:cxnSp>
          <p:nvCxnSpPr>
            <p:cNvPr id="70" name="Straight Connector 69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79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2" name="Arc 9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Arc 9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90" name="Arc 8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Arc 9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88" name="Arc 8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Arc 8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86" name="Arc 8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Arc 8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3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84" name="Arc 8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Arc 8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7" name="Straight Connector 76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itle 1"/>
          <p:cNvSpPr txBox="1">
            <a:spLocks/>
          </p:cNvSpPr>
          <p:nvPr/>
        </p:nvSpPr>
        <p:spPr>
          <a:xfrm rot="16200000">
            <a:off x="1656918" y="348281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2" name="Title 1"/>
          <p:cNvSpPr txBox="1">
            <a:spLocks/>
          </p:cNvSpPr>
          <p:nvPr/>
        </p:nvSpPr>
        <p:spPr>
          <a:xfrm rot="16200000">
            <a:off x="-444178" y="2550272"/>
            <a:ext cx="245046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 + 90)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090055" y="2241778"/>
            <a:ext cx="485775" cy="1889957"/>
            <a:chOff x="6295456" y="1352289"/>
            <a:chExt cx="485775" cy="1889957"/>
          </a:xfrm>
        </p:grpSpPr>
        <p:sp>
          <p:nvSpPr>
            <p:cNvPr id="74" name="Oval 73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67" y="-228615"/>
            <a:ext cx="8229600" cy="1143000"/>
          </a:xfrm>
        </p:spPr>
        <p:txBody>
          <a:bodyPr/>
          <a:lstStyle/>
          <a:p>
            <a:r>
              <a:rPr lang="en-US" dirty="0" smtClean="0"/>
              <a:t>High pass filter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 rot="10800000">
            <a:off x="2196668" y="2422344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5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" name="Straight Connector 50"/>
          <p:cNvCxnSpPr/>
          <p:nvPr/>
        </p:nvCxnSpPr>
        <p:spPr>
          <a:xfrm rot="5400000">
            <a:off x="820894" y="3698621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077258" y="3955780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33"/>
          <p:cNvGrpSpPr/>
          <p:nvPr/>
        </p:nvGrpSpPr>
        <p:grpSpPr>
          <a:xfrm>
            <a:off x="1198997" y="914385"/>
            <a:ext cx="2028441" cy="1542982"/>
            <a:chOff x="1013912" y="1497002"/>
            <a:chExt cx="2028441" cy="1542982"/>
          </a:xfrm>
        </p:grpSpPr>
        <p:cxnSp>
          <p:nvCxnSpPr>
            <p:cNvPr id="56" name="Straight Connector 55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6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itle 1"/>
          <p:cNvSpPr txBox="1">
            <a:spLocks/>
          </p:cNvSpPr>
          <p:nvPr/>
        </p:nvSpPr>
        <p:spPr>
          <a:xfrm rot="16200000">
            <a:off x="-442687" y="2120279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INPUT:  </a:t>
            </a:r>
          </a:p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5400000">
            <a:off x="2612178" y="26854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634620" y="336484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2577553" y="291642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69"/>
          <p:cNvGrpSpPr/>
          <p:nvPr/>
        </p:nvGrpSpPr>
        <p:grpSpPr>
          <a:xfrm>
            <a:off x="831266" y="1551505"/>
            <a:ext cx="485775" cy="1889957"/>
            <a:chOff x="6295456" y="1352289"/>
            <a:chExt cx="485775" cy="1889957"/>
          </a:xfrm>
        </p:grpSpPr>
        <p:sp>
          <p:nvSpPr>
            <p:cNvPr id="71" name="Oval 70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Straight Connector 75"/>
          <p:cNvCxnSpPr/>
          <p:nvPr/>
        </p:nvCxnSpPr>
        <p:spPr>
          <a:xfrm rot="10800000">
            <a:off x="1071050" y="914385"/>
            <a:ext cx="12197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751428" y="1241010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290775" y="2528548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290775" y="3955780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761120" y="24677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754086" y="3893886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3797751" y="216796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779497" y="398364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678815" y="24849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679176" y="360436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 rot="16200000">
            <a:off x="3408298" y="2766070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OUTPUT:  </a:t>
            </a:r>
          </a:p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7014"/>
            <a:ext cx="8229600" cy="1143000"/>
          </a:xfrm>
        </p:spPr>
        <p:txBody>
          <a:bodyPr/>
          <a:lstStyle/>
          <a:p>
            <a:r>
              <a:rPr lang="en-US" dirty="0" smtClean="0"/>
              <a:t>Low pass filter</a:t>
            </a:r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648667" y="3628938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905031" y="3886097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itle 1"/>
          <p:cNvSpPr txBox="1">
            <a:spLocks/>
          </p:cNvSpPr>
          <p:nvPr/>
        </p:nvSpPr>
        <p:spPr>
          <a:xfrm rot="16200000">
            <a:off x="-614914" y="2050596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INPUT:  </a:t>
            </a:r>
          </a:p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" name="Group 69"/>
          <p:cNvGrpSpPr/>
          <p:nvPr/>
        </p:nvGrpSpPr>
        <p:grpSpPr>
          <a:xfrm>
            <a:off x="659039" y="1481822"/>
            <a:ext cx="485775" cy="1889957"/>
            <a:chOff x="6295456" y="1352289"/>
            <a:chExt cx="485775" cy="1889957"/>
          </a:xfrm>
        </p:grpSpPr>
        <p:sp>
          <p:nvSpPr>
            <p:cNvPr id="71" name="Oval 70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Straight Connector 75"/>
          <p:cNvCxnSpPr/>
          <p:nvPr/>
        </p:nvCxnSpPr>
        <p:spPr>
          <a:xfrm rot="10800000">
            <a:off x="898823" y="844702"/>
            <a:ext cx="12197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579201" y="1171327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118548" y="2458865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118548" y="3886097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588893" y="239803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581859" y="382420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3625524" y="209828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607270" y="39139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506588" y="24152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506949" y="353468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 rot="16200000">
            <a:off x="3236071" y="2696387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OUTPUT:  </a:t>
            </a:r>
          </a:p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rot="16200000" flipH="1" flipV="1">
            <a:off x="1814528" y="2848170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6200000" flipH="1" flipV="1">
            <a:off x="1857735" y="352917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itle 1"/>
          <p:cNvSpPr txBox="1">
            <a:spLocks/>
          </p:cNvSpPr>
          <p:nvPr/>
        </p:nvSpPr>
        <p:spPr>
          <a:xfrm>
            <a:off x="1010208" y="28567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flipH="1" flipV="1">
            <a:off x="1843197" y="313252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 flipV="1">
            <a:off x="1843197" y="328492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1997491" y="2462425"/>
            <a:ext cx="2027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>
            <a:off x="2033585" y="3838719"/>
            <a:ext cx="1305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31"/>
          <p:cNvGrpSpPr/>
          <p:nvPr/>
        </p:nvGrpSpPr>
        <p:grpSpPr>
          <a:xfrm rot="10800000">
            <a:off x="2024436" y="838160"/>
            <a:ext cx="719566" cy="1684994"/>
            <a:chOff x="736524" y="1601230"/>
            <a:chExt cx="719566" cy="1684994"/>
          </a:xfrm>
        </p:grpSpPr>
        <p:sp>
          <p:nvSpPr>
            <p:cNvPr id="9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4" name="Group 449"/>
            <p:cNvGrpSpPr/>
            <p:nvPr/>
          </p:nvGrpSpPr>
          <p:grpSpPr>
            <a:xfrm>
              <a:off x="785404" y="1743248"/>
              <a:ext cx="670692" cy="1542982"/>
              <a:chOff x="785404" y="1743248"/>
              <a:chExt cx="670692" cy="1542982"/>
            </a:xfrm>
          </p:grpSpPr>
          <p:sp>
            <p:nvSpPr>
              <p:cNvPr id="9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96" name="Group 405"/>
              <p:cNvGrpSpPr/>
              <p:nvPr/>
            </p:nvGrpSpPr>
            <p:grpSpPr>
              <a:xfrm rot="5400000">
                <a:off x="604262" y="2434395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“Transfer function”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698171" y="3521302"/>
            <a:ext cx="126274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960914" y="2670628"/>
            <a:ext cx="2373086" cy="16981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Linear network</a:t>
            </a:r>
          </a:p>
          <a:p>
            <a:pPr algn="ctr"/>
            <a:r>
              <a:rPr lang="en-US" dirty="0" smtClean="0"/>
              <a:t>H(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334000" y="3519714"/>
            <a:ext cx="126274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72343" y="2975429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X(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94572" y="2975429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Y(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83772" y="333504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91654" y="3344761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42457" y="5849257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demo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3142</TotalTime>
  <Words>292</Words>
  <Application>Microsoft Macintosh PowerPoint</Application>
  <PresentationFormat>On-screen Show (4:3)</PresentationFormat>
  <Paragraphs>98</Paragraphs>
  <Slides>11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EECS 70A: Network Analysis</vt:lpstr>
      <vt:lpstr>Goals rest of quarter: Understand these knobs!</vt:lpstr>
      <vt:lpstr>Phasors</vt:lpstr>
      <vt:lpstr>Example problem #3</vt:lpstr>
      <vt:lpstr>PowerPoint Presentation</vt:lpstr>
      <vt:lpstr>Example problem #4</vt:lpstr>
      <vt:lpstr>High pass filter</vt:lpstr>
      <vt:lpstr>Low pass filter</vt:lpstr>
      <vt:lpstr>“Transfer function”</vt:lpstr>
      <vt:lpstr>RC transfer function</vt:lpstr>
      <vt:lpstr>Band pass filter (RLC)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1079</cp:revision>
  <dcterms:created xsi:type="dcterms:W3CDTF">2010-03-26T00:11:49Z</dcterms:created>
  <dcterms:modified xsi:type="dcterms:W3CDTF">2014-03-31T19:37:32Z</dcterms:modified>
</cp:coreProperties>
</file>