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17" r:id="rId3"/>
    <p:sldId id="520" r:id="rId4"/>
    <p:sldId id="519" r:id="rId5"/>
    <p:sldId id="516" r:id="rId6"/>
    <p:sldId id="521" r:id="rId7"/>
    <p:sldId id="501" r:id="rId8"/>
    <p:sldId id="523" r:id="rId9"/>
    <p:sldId id="489" r:id="rId10"/>
    <p:sldId id="514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43" autoAdjust="0"/>
    <p:restoredTop sz="94300" autoAdjust="0"/>
  </p:normalViewPr>
  <p:slideViewPr>
    <p:cSldViewPr snapToGrid="0" snapToObjects="1">
      <p:cViewPr varScale="1">
        <p:scale>
          <a:sx n="195" d="100"/>
          <a:sy n="195" d="100"/>
        </p:scale>
        <p:origin x="-1832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6" d="100"/>
        <a:sy n="20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468" y="-10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5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03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5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8" tIns="48481" rIns="96958" bIns="484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58" tIns="48481" rIns="96958" bIns="484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58" tIns="48481" rIns="96958" bIns="48481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10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3/31/14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15</a:t>
            </a:r>
          </a:p>
        </p:txBody>
      </p:sp>
      <p:sp>
        <p:nvSpPr>
          <p:cNvPr id="4" name="Rectangle 3"/>
          <p:cNvSpPr/>
          <p:nvPr/>
        </p:nvSpPr>
        <p:spPr>
          <a:xfrm>
            <a:off x="3861144" y="0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etc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298" name="Picture 2" descr="http://i576.photobucket.com/albums/ss202/geoffreyforest/240D/stereopics-3.jpg"/>
          <p:cNvPicPr>
            <a:picLocks noChangeAspect="1" noChangeArrowheads="1"/>
          </p:cNvPicPr>
          <p:nvPr/>
        </p:nvPicPr>
        <p:blipFill>
          <a:blip r:embed="rId3"/>
          <a:srcRect l="21519" t="17982" r="17089" b="20430"/>
          <a:stretch>
            <a:fillRect/>
          </a:stretch>
        </p:blipFill>
        <p:spPr bwMode="auto">
          <a:xfrm>
            <a:off x="-1" y="0"/>
            <a:ext cx="911494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92D050"/>
                </a:solidFill>
              </a:rPr>
              <a:t>Goals rest of quarter:</a:t>
            </a:r>
            <a:br>
              <a:rPr lang="en-US" i="1" dirty="0" smtClean="0">
                <a:solidFill>
                  <a:srgbClr val="92D050"/>
                </a:solidFill>
              </a:rPr>
            </a:br>
            <a:r>
              <a:rPr lang="en-US" i="1" u="sng" dirty="0" smtClean="0">
                <a:solidFill>
                  <a:srgbClr val="92D050"/>
                </a:solidFill>
              </a:rPr>
              <a:t>Understand these knobs!</a:t>
            </a:r>
            <a:endParaRPr lang="en-US" i="1" u="sng" dirty="0">
              <a:solidFill>
                <a:srgbClr val="92D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4924" y="59987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http://www.peachparts.com/shopforum/showthread.php?t=256624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7413" y="2538248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53358" y="2371396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58765" y="3873062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9735" y="15013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731734" y="3829067"/>
            <a:ext cx="2468503" cy="646775"/>
            <a:chOff x="4979225" y="1574356"/>
            <a:chExt cx="2841625" cy="744537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4979225" y="1574356"/>
            <a:ext cx="2841625" cy="744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27" name="Equation" r:id="rId3" imgW="1066680" imgH="279360" progId="Equation.DSMT4">
                    <p:embed/>
                  </p:oleObj>
                </mc:Choice>
                <mc:Fallback>
                  <p:oleObj name="Equation" r:id="rId3" imgW="1066680" imgH="2793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9225" y="1574356"/>
                          <a:ext cx="2841625" cy="744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388698" y="15830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8375" y="150133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90545" y="18237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231" y="2300068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21871" y="2300068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34041" y="2622439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78375" y="311331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6634" y="3113313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448553" y="343568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8375" y="391204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6634" y="3912044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92049" y="42344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12008" name="Object 8"/>
          <p:cNvGraphicFramePr>
            <a:graphicFrameLocks noChangeAspect="1"/>
          </p:cNvGraphicFramePr>
          <p:nvPr/>
        </p:nvGraphicFramePr>
        <p:xfrm>
          <a:off x="4662156" y="1617662"/>
          <a:ext cx="24320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8" name="Equation" r:id="rId5" imgW="1447560" imgH="253800" progId="Equation.DSMT4">
                  <p:embed/>
                </p:oleObj>
              </mc:Choice>
              <mc:Fallback>
                <p:oleObj name="Equation" r:id="rId5" imgW="144756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156" y="1617662"/>
                        <a:ext cx="24320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9" name="Object 9"/>
          <p:cNvGraphicFramePr>
            <a:graphicFrameLocks noChangeAspect="1"/>
          </p:cNvGraphicFramePr>
          <p:nvPr/>
        </p:nvGraphicFramePr>
        <p:xfrm>
          <a:off x="7955887" y="1639433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9" name="Equation" r:id="rId7" imgW="355320" imgH="241200" progId="Equation.DSMT4">
                  <p:embed/>
                </p:oleObj>
              </mc:Choice>
              <mc:Fallback>
                <p:oleObj name="Equation" r:id="rId7" imgW="35532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887" y="1639433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360230" y="24847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8"/>
          <p:cNvGraphicFramePr>
            <a:graphicFrameLocks noChangeAspect="1"/>
          </p:cNvGraphicFramePr>
          <p:nvPr/>
        </p:nvGraphicFramePr>
        <p:xfrm>
          <a:off x="4602605" y="2519362"/>
          <a:ext cx="24955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30" name="Equation" r:id="rId9" imgW="1485720" imgH="253800" progId="Equation.DSMT4">
                  <p:embed/>
                </p:oleObj>
              </mc:Choice>
              <mc:Fallback>
                <p:oleObj name="Equation" r:id="rId9" imgW="148572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605" y="2519362"/>
                        <a:ext cx="24955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7934676" y="2519362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31" name="Equation" r:id="rId11" imgW="355320" imgH="241200" progId="Equation.DSMT4">
                  <p:embed/>
                </p:oleObj>
              </mc:Choice>
              <mc:Fallback>
                <p:oleObj name="Equation" r:id="rId11" imgW="35532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676" y="2519362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4690730" y="3114675"/>
            <a:ext cx="2409825" cy="646112"/>
            <a:chOff x="5012119" y="1575267"/>
            <a:chExt cx="2774078" cy="743774"/>
          </a:xfrm>
        </p:grpSpPr>
        <p:graphicFrame>
          <p:nvGraphicFramePr>
            <p:cNvPr id="45" name="Object 2"/>
            <p:cNvGraphicFramePr>
              <a:graphicFrameLocks noChangeAspect="1"/>
            </p:cNvGraphicFramePr>
            <p:nvPr/>
          </p:nvGraphicFramePr>
          <p:xfrm>
            <a:off x="5012119" y="1575267"/>
            <a:ext cx="2774078" cy="743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32" name="Equation" r:id="rId13" imgW="1041120" imgH="279360" progId="Equation.DSMT4">
                    <p:embed/>
                  </p:oleObj>
                </mc:Choice>
                <mc:Fallback>
                  <p:oleObj name="Equation" r:id="rId13" imgW="1041120" imgH="27936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2119" y="1575267"/>
                          <a:ext cx="2774078" cy="7437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Box 45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8049" y="210670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6689" y="210670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88859" y="242907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38713" y="2429871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59852" y="2108293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873526" y="243066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08828" y="2108293"/>
            <a:ext cx="203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51881" y="2934557"/>
            <a:ext cx="2341714" cy="614589"/>
            <a:chOff x="2843668" y="1917700"/>
            <a:chExt cx="1542982" cy="3048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Z</a:t>
              </a:r>
              <a:r>
                <a:rPr lang="en-US" sz="2800" baseline="-25000" dirty="0" err="1" smtClean="0"/>
                <a:t>eq</a:t>
              </a:r>
              <a:endParaRPr lang="en-US" sz="2800" baseline="-25000" dirty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833778" y="233762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392561" y="202019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 rot="5400000">
            <a:off x="1564658" y="25818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587100" y="360013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728307" y="295092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95427" y="1644410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</a:t>
            </a:r>
            <a:r>
              <a:rPr lang="en-US" dirty="0" err="1" smtClean="0"/>
              <a:t>i</a:t>
            </a:r>
            <a:r>
              <a:rPr lang="en-US" dirty="0" smtClean="0"/>
              <a:t>(t) find v(t):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18049" y="359855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76689" y="3598551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688859" y="3920922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38713" y="39217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59852" y="36001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873526" y="39225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08828" y="3600137"/>
            <a:ext cx="215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V/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95427" y="3136254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v(t) find </a:t>
            </a:r>
            <a:r>
              <a:rPr lang="en-US" dirty="0" err="1" smtClean="0"/>
              <a:t>i</a:t>
            </a:r>
            <a:r>
              <a:rPr lang="en-US" dirty="0" smtClean="0"/>
              <a:t>(t):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20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Complex numbers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96891" y="1681612"/>
          <a:ext cx="3561092" cy="684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7" name="Equation" r:id="rId4" imgW="1193760" imgH="228600" progId="Equation.DSMT4">
                  <p:embed/>
                </p:oleObj>
              </mc:Choice>
              <mc:Fallback>
                <p:oleObj name="Equation" r:id="rId4" imgW="11937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891" y="1681612"/>
                        <a:ext cx="3561092" cy="6842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6891" y="1124857"/>
            <a:ext cx="20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Euler’s relationship: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1519" y="1681612"/>
            <a:ext cx="1138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/>
              <a:t>Memorize</a:t>
            </a:r>
            <a:endParaRPr lang="en-US" i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796891" y="2779486"/>
            <a:ext cx="584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be able to manipulate complex numbers, e.g. given:</a:t>
            </a:r>
            <a:endParaRPr lang="en-US" dirty="0"/>
          </a:p>
        </p:txBody>
      </p:sp>
      <p:graphicFrame>
        <p:nvGraphicFramePr>
          <p:cNvPr id="513030" name="Object 2"/>
          <p:cNvGraphicFramePr>
            <a:graphicFrameLocks noChangeAspect="1"/>
          </p:cNvGraphicFramePr>
          <p:nvPr/>
        </p:nvGraphicFramePr>
        <p:xfrm>
          <a:off x="796891" y="3258457"/>
          <a:ext cx="1509723" cy="86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38" name="Equation" r:id="rId6" imgW="736560" imgH="419040" progId="Equation.DSMT4">
                  <p:embed/>
                </p:oleObj>
              </mc:Choice>
              <mc:Fallback>
                <p:oleObj name="Equation" r:id="rId6" imgW="73656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891" y="3258457"/>
                        <a:ext cx="1509723" cy="86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836873" y="3258457"/>
            <a:ext cx="169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(A,B,C,D all real)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6891" y="4316327"/>
            <a:ext cx="34453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Find Re(u), </a:t>
            </a:r>
            <a:r>
              <a:rPr lang="en-US" sz="2800" dirty="0" err="1" smtClean="0"/>
              <a:t>Im</a:t>
            </a:r>
            <a:r>
              <a:rPr lang="en-US" sz="2800" dirty="0" smtClean="0"/>
              <a:t>(u)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Express  u as </a:t>
            </a:r>
            <a:r>
              <a:rPr lang="en-US" sz="2800" dirty="0" err="1" smtClean="0"/>
              <a:t>x+jy</a:t>
            </a:r>
            <a:r>
              <a:rPr lang="en-US" sz="2800" dirty="0" smtClean="0"/>
              <a:t>, </a:t>
            </a:r>
            <a:r>
              <a:rPr lang="en-US" sz="2800" dirty="0" err="1" smtClean="0"/>
              <a:t>re</a:t>
            </a:r>
            <a:r>
              <a:rPr lang="en-US" sz="2800" baseline="30000" dirty="0" err="1" smtClean="0"/>
              <a:t>i</a:t>
            </a:r>
            <a:r>
              <a:rPr lang="en-US" sz="2800" baseline="30000" dirty="0" err="1" smtClean="0">
                <a:latin typeface="Symbol" pitchFamily="18" charset="2"/>
              </a:rPr>
              <a:t>f</a:t>
            </a:r>
            <a:endParaRPr lang="en-US" sz="2800" baseline="30000" dirty="0" smtClean="0">
              <a:latin typeface="Symbol" pitchFamily="18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Find Re(u </a:t>
            </a:r>
            <a:r>
              <a:rPr lang="en-US" sz="2800" dirty="0" err="1" smtClean="0"/>
              <a:t>re</a:t>
            </a:r>
            <a:r>
              <a:rPr lang="en-US" sz="2800" baseline="30000" dirty="0" err="1" smtClean="0"/>
              <a:t>j</a:t>
            </a:r>
            <a:r>
              <a:rPr lang="en-US" sz="2800" baseline="30000" dirty="0" err="1" smtClean="0">
                <a:latin typeface="Symbol" pitchFamily="18" charset="2"/>
              </a:rPr>
              <a:t>w</a:t>
            </a:r>
            <a:r>
              <a:rPr lang="en-US" sz="2800" baseline="30000" dirty="0" err="1" smtClean="0"/>
              <a:t>t</a:t>
            </a:r>
            <a:r>
              <a:rPr lang="en-US" sz="2800" dirty="0" smtClean="0"/>
              <a:t>)</a:t>
            </a:r>
            <a:endParaRPr lang="en-US" sz="2800" baseline="30000" dirty="0">
              <a:latin typeface="Symbol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06614" y="6001657"/>
            <a:ext cx="395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Did some of this in office hours..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“Transfer Function”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62752" y="1993674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025495" y="1143000"/>
            <a:ext cx="2373086" cy="16981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network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98581" y="1995262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3772" y="180742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56235" y="182030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4905"/>
          </a:xfrm>
        </p:spPr>
        <p:txBody>
          <a:bodyPr/>
          <a:lstStyle/>
          <a:p>
            <a:r>
              <a:rPr lang="en-US" dirty="0" smtClean="0"/>
              <a:t>Significance of H(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0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RC transfer function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648667" y="3628938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905031" y="3886097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 rot="16200000">
            <a:off x="-614914" y="2050596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" name="Group 69"/>
          <p:cNvGrpSpPr/>
          <p:nvPr/>
        </p:nvGrpSpPr>
        <p:grpSpPr>
          <a:xfrm>
            <a:off x="659039" y="1481822"/>
            <a:ext cx="485775" cy="1889957"/>
            <a:chOff x="6295456" y="1352289"/>
            <a:chExt cx="485775" cy="1889957"/>
          </a:xfrm>
        </p:grpSpPr>
        <p:sp>
          <p:nvSpPr>
            <p:cNvPr id="7" name="Oval 6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rot="10800000">
            <a:off x="898823" y="844702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579201" y="1171327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18548" y="2458865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18548" y="3886097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588893" y="23980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81859" y="382420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25524" y="209828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07270" y="39139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06588" y="24152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06949" y="353468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 rot="16200000">
            <a:off x="3236071" y="2696387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 flipV="1">
            <a:off x="1814528" y="2848170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 flipV="1">
            <a:off x="1857735" y="352917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1010208" y="28567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1843197" y="31325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843197" y="32849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997491" y="2462425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033585" y="3838719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31"/>
          <p:cNvGrpSpPr/>
          <p:nvPr/>
        </p:nvGrpSpPr>
        <p:grpSpPr>
          <a:xfrm rot="10800000">
            <a:off x="2024436" y="838160"/>
            <a:ext cx="719566" cy="1684994"/>
            <a:chOff x="736524" y="1601230"/>
            <a:chExt cx="719566" cy="1684994"/>
          </a:xfrm>
        </p:grpSpPr>
        <p:sp>
          <p:nvSpPr>
            <p:cNvPr id="30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1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3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3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0498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85750" y="849313"/>
            <a:ext cx="214313" cy="169862"/>
          </a:xfrm>
          <a:custGeom>
            <a:avLst/>
            <a:gdLst>
              <a:gd name="T0" fmla="+- 0 793 793"/>
              <a:gd name="T1" fmla="*/ T0 w 597"/>
              <a:gd name="T2" fmla="+- 0 2533 2357"/>
              <a:gd name="T3" fmla="*/ 2533 h 475"/>
              <a:gd name="T4" fmla="+- 0 819 793"/>
              <a:gd name="T5" fmla="*/ T4 w 597"/>
              <a:gd name="T6" fmla="+- 0 2630 2357"/>
              <a:gd name="T7" fmla="*/ 2630 h 475"/>
              <a:gd name="T8" fmla="+- 0 793 793"/>
              <a:gd name="T9" fmla="*/ T8 w 597"/>
              <a:gd name="T10" fmla="+- 0 2730 2357"/>
              <a:gd name="T11" fmla="*/ 2730 h 475"/>
              <a:gd name="T12" fmla="+- 0 793 793"/>
              <a:gd name="T13" fmla="*/ T12 w 597"/>
              <a:gd name="T14" fmla="+- 0 2779 2357"/>
              <a:gd name="T15" fmla="*/ 2779 h 475"/>
              <a:gd name="T16" fmla="+- 0 967 793"/>
              <a:gd name="T17" fmla="*/ T16 w 597"/>
              <a:gd name="T18" fmla="+- 0 2682 2357"/>
              <a:gd name="T19" fmla="*/ 2682 h 475"/>
              <a:gd name="T20" fmla="+- 0 1041 793"/>
              <a:gd name="T21" fmla="*/ T20 w 597"/>
              <a:gd name="T22" fmla="+- 0 2682 2357"/>
              <a:gd name="T23" fmla="*/ 2682 h 475"/>
              <a:gd name="T24" fmla="+- 0 1067 793"/>
              <a:gd name="T25" fmla="*/ T24 w 597"/>
              <a:gd name="T26" fmla="+- 0 2779 2357"/>
              <a:gd name="T27" fmla="*/ 2779 h 475"/>
              <a:gd name="T28" fmla="+- 0 1089 793"/>
              <a:gd name="T29" fmla="*/ T28 w 597"/>
              <a:gd name="T30" fmla="+- 0 2831 2357"/>
              <a:gd name="T31" fmla="*/ 2831 h 475"/>
              <a:gd name="T32" fmla="+- 0 1089 793"/>
              <a:gd name="T33" fmla="*/ T32 w 597"/>
              <a:gd name="T34" fmla="+- 0 2682 2357"/>
              <a:gd name="T35" fmla="*/ 2682 h 475"/>
              <a:gd name="T36" fmla="+- 0 1163 793"/>
              <a:gd name="T37" fmla="*/ T36 w 597"/>
              <a:gd name="T38" fmla="+- 0 2755 2357"/>
              <a:gd name="T39" fmla="*/ 2755 h 475"/>
              <a:gd name="T40" fmla="+- 0 1241 793"/>
              <a:gd name="T41" fmla="*/ T40 w 597"/>
              <a:gd name="T42" fmla="+- 0 2831 2357"/>
              <a:gd name="T43" fmla="*/ 2831 h 475"/>
              <a:gd name="T44" fmla="+- 0 1363 793"/>
              <a:gd name="T45" fmla="*/ T44 w 597"/>
              <a:gd name="T46" fmla="+- 0 2682 2357"/>
              <a:gd name="T47" fmla="*/ 2682 h 475"/>
              <a:gd name="T48" fmla="+- 0 1389 793"/>
              <a:gd name="T49" fmla="*/ T48 w 597"/>
              <a:gd name="T50" fmla="+- 0 2457 2357"/>
              <a:gd name="T51" fmla="*/ 2457 h 475"/>
              <a:gd name="T52" fmla="+- 0 1389 793"/>
              <a:gd name="T53" fmla="*/ T52 w 597"/>
              <a:gd name="T54" fmla="+- 0 2357 2357"/>
              <a:gd name="T55" fmla="*/ 2357 h 47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</a:cxnLst>
            <a:rect l="0" t="0" r="r" b="b"/>
            <a:pathLst>
              <a:path w="597" h="475" extrusionOk="0">
                <a:moveTo>
                  <a:pt x="0" y="176"/>
                </a:moveTo>
                <a:cubicBezTo>
                  <a:pt x="10" y="214"/>
                  <a:pt x="26" y="229"/>
                  <a:pt x="26" y="273"/>
                </a:cubicBezTo>
                <a:cubicBezTo>
                  <a:pt x="26" y="325"/>
                  <a:pt x="15" y="332"/>
                  <a:pt x="0" y="373"/>
                </a:cubicBezTo>
                <a:cubicBezTo>
                  <a:pt x="0" y="398"/>
                  <a:pt x="0" y="406"/>
                  <a:pt x="0" y="422"/>
                </a:cubicBezTo>
              </a:path>
              <a:path w="597" h="475" extrusionOk="0">
                <a:moveTo>
                  <a:pt x="174" y="325"/>
                </a:moveTo>
                <a:cubicBezTo>
                  <a:pt x="223" y="284"/>
                  <a:pt x="222" y="291"/>
                  <a:pt x="248" y="325"/>
                </a:cubicBezTo>
                <a:cubicBezTo>
                  <a:pt x="277" y="363"/>
                  <a:pt x="274" y="373"/>
                  <a:pt x="274" y="422"/>
                </a:cubicBezTo>
                <a:cubicBezTo>
                  <a:pt x="274" y="451"/>
                  <a:pt x="275" y="462"/>
                  <a:pt x="296" y="474"/>
                </a:cubicBezTo>
                <a:cubicBezTo>
                  <a:pt x="296" y="424"/>
                  <a:pt x="296" y="375"/>
                  <a:pt x="296" y="325"/>
                </a:cubicBezTo>
                <a:cubicBezTo>
                  <a:pt x="322" y="333"/>
                  <a:pt x="348" y="363"/>
                  <a:pt x="370" y="398"/>
                </a:cubicBezTo>
                <a:cubicBezTo>
                  <a:pt x="408" y="459"/>
                  <a:pt x="397" y="438"/>
                  <a:pt x="448" y="474"/>
                </a:cubicBezTo>
                <a:cubicBezTo>
                  <a:pt x="491" y="426"/>
                  <a:pt x="543" y="385"/>
                  <a:pt x="570" y="325"/>
                </a:cubicBezTo>
                <a:cubicBezTo>
                  <a:pt x="604" y="250"/>
                  <a:pt x="596" y="180"/>
                  <a:pt x="596" y="100"/>
                </a:cubicBezTo>
                <a:cubicBezTo>
                  <a:pt x="596" y="67"/>
                  <a:pt x="596" y="33"/>
                  <a:pt x="596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0499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77863" y="839788"/>
            <a:ext cx="107950" cy="214312"/>
          </a:xfrm>
          <a:custGeom>
            <a:avLst/>
            <a:gdLst>
              <a:gd name="T0" fmla="+- 0 1934 1885"/>
              <a:gd name="T1" fmla="*/ T0 w 298"/>
              <a:gd name="T2" fmla="+- 0 2457 2332"/>
              <a:gd name="T3" fmla="*/ 2457 h 597"/>
              <a:gd name="T4" fmla="+- 0 1885 1885"/>
              <a:gd name="T5" fmla="*/ T4 w 298"/>
              <a:gd name="T6" fmla="+- 0 2457 2332"/>
              <a:gd name="T7" fmla="*/ 2457 h 597"/>
              <a:gd name="T8" fmla="+- 0 2182 1885"/>
              <a:gd name="T9" fmla="*/ T8 w 298"/>
              <a:gd name="T10" fmla="+- 0 2433 2332"/>
              <a:gd name="T11" fmla="*/ 2433 h 597"/>
              <a:gd name="T12" fmla="+- 0 2182 1885"/>
              <a:gd name="T13" fmla="*/ T12 w 298"/>
              <a:gd name="T14" fmla="+- 0 2409 2332"/>
              <a:gd name="T15" fmla="*/ 2409 h 597"/>
              <a:gd name="T16" fmla="+- 0 1960 1885"/>
              <a:gd name="T17" fmla="*/ T16 w 298"/>
              <a:gd name="T18" fmla="+- 0 2332 2332"/>
              <a:gd name="T19" fmla="*/ 2332 h 597"/>
              <a:gd name="T20" fmla="+- 0 1985 1885"/>
              <a:gd name="T21" fmla="*/ T20 w 298"/>
              <a:gd name="T22" fmla="+- 0 2481 2332"/>
              <a:gd name="T23" fmla="*/ 2481 h 597"/>
              <a:gd name="T24" fmla="+- 0 2060 1885"/>
              <a:gd name="T25" fmla="*/ T24 w 298"/>
              <a:gd name="T26" fmla="+- 0 2730 2332"/>
              <a:gd name="T27" fmla="*/ 2730 h 597"/>
              <a:gd name="T28" fmla="+- 0 2108 1885"/>
              <a:gd name="T29" fmla="*/ T28 w 298"/>
              <a:gd name="T30" fmla="+- 0 2928 2332"/>
              <a:gd name="T31" fmla="*/ 2928 h 5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298" h="597" extrusionOk="0">
                <a:moveTo>
                  <a:pt x="49" y="125"/>
                </a:moveTo>
                <a:cubicBezTo>
                  <a:pt x="25" y="125"/>
                  <a:pt x="16" y="125"/>
                  <a:pt x="0" y="125"/>
                </a:cubicBezTo>
                <a:cubicBezTo>
                  <a:pt x="56" y="125"/>
                  <a:pt x="269" y="159"/>
                  <a:pt x="297" y="101"/>
                </a:cubicBezTo>
                <a:cubicBezTo>
                  <a:pt x="297" y="93"/>
                  <a:pt x="297" y="85"/>
                  <a:pt x="297" y="77"/>
                </a:cubicBezTo>
              </a:path>
              <a:path w="298" h="597" extrusionOk="0">
                <a:moveTo>
                  <a:pt x="75" y="0"/>
                </a:moveTo>
                <a:cubicBezTo>
                  <a:pt x="75" y="59"/>
                  <a:pt x="77" y="94"/>
                  <a:pt x="100" y="149"/>
                </a:cubicBezTo>
                <a:cubicBezTo>
                  <a:pt x="135" y="233"/>
                  <a:pt x="148" y="312"/>
                  <a:pt x="175" y="398"/>
                </a:cubicBezTo>
                <a:cubicBezTo>
                  <a:pt x="196" y="467"/>
                  <a:pt x="205" y="527"/>
                  <a:pt x="223" y="596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0500" name="Comment 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52463" y="3771900"/>
            <a:ext cx="196850" cy="46038"/>
          </a:xfrm>
          <a:custGeom>
            <a:avLst/>
            <a:gdLst>
              <a:gd name="T0" fmla="+- 0 1811 1811"/>
              <a:gd name="T1" fmla="*/ T0 w 546"/>
              <a:gd name="T2" fmla="+- 0 10603 10478"/>
              <a:gd name="T3" fmla="*/ 10603 h 126"/>
              <a:gd name="T4" fmla="+- 0 1826 1811"/>
              <a:gd name="T5" fmla="*/ T4 w 546"/>
              <a:gd name="T6" fmla="+- 0 10538 10478"/>
              <a:gd name="T7" fmla="*/ 10538 h 126"/>
              <a:gd name="T8" fmla="+- 0 1895 1811"/>
              <a:gd name="T9" fmla="*/ T8 w 546"/>
              <a:gd name="T10" fmla="+- 0 10545 10478"/>
              <a:gd name="T11" fmla="*/ 10545 h 126"/>
              <a:gd name="T12" fmla="+- 0 1960 1811"/>
              <a:gd name="T13" fmla="*/ T12 w 546"/>
              <a:gd name="T14" fmla="+- 0 10530 10478"/>
              <a:gd name="T15" fmla="*/ 10530 h 126"/>
              <a:gd name="T16" fmla="+- 0 2092 1811"/>
              <a:gd name="T17" fmla="*/ T16 w 546"/>
              <a:gd name="T18" fmla="+- 0 10500 10478"/>
              <a:gd name="T19" fmla="*/ 10500 h 126"/>
              <a:gd name="T20" fmla="+- 0 2222 1811"/>
              <a:gd name="T21" fmla="*/ T20 w 546"/>
              <a:gd name="T22" fmla="+- 0 10497 10478"/>
              <a:gd name="T23" fmla="*/ 10497 h 126"/>
              <a:gd name="T24" fmla="+- 0 2356 1811"/>
              <a:gd name="T25" fmla="*/ T24 w 546"/>
              <a:gd name="T26" fmla="+- 0 10478 10478"/>
              <a:gd name="T27" fmla="*/ 10478 h 12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</a:cxnLst>
            <a:rect l="0" t="0" r="r" b="b"/>
            <a:pathLst>
              <a:path w="546" h="126" extrusionOk="0">
                <a:moveTo>
                  <a:pt x="0" y="125"/>
                </a:moveTo>
                <a:cubicBezTo>
                  <a:pt x="15" y="60"/>
                  <a:pt x="84" y="67"/>
                  <a:pt x="149" y="52"/>
                </a:cubicBezTo>
                <a:cubicBezTo>
                  <a:pt x="281" y="22"/>
                  <a:pt x="411" y="19"/>
                  <a:pt x="54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434" y="0"/>
            <a:ext cx="8229600" cy="7981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Example problem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99337" y="635168"/>
            <a:ext cx="814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400" dirty="0" smtClean="0"/>
              <a:t>Find H(</a:t>
            </a:r>
            <a:r>
              <a:rPr lang="en-US" sz="1400" dirty="0" smtClean="0">
                <a:latin typeface="Symbol" pitchFamily="18" charset="2"/>
              </a:rPr>
              <a:t>w</a:t>
            </a:r>
            <a:r>
              <a:rPr lang="en-US" sz="1400" dirty="0" smtClean="0"/>
              <a:t>) for this circuit, then sketch the magnitude of H(</a:t>
            </a:r>
            <a:r>
              <a:rPr lang="en-US" sz="1400" dirty="0" smtClean="0">
                <a:latin typeface="Symbol" pitchFamily="18" charset="2"/>
              </a:rPr>
              <a:t>w</a:t>
            </a:r>
            <a:r>
              <a:rPr lang="en-US" sz="1400" dirty="0" smtClean="0"/>
              <a:t>) </a:t>
            </a:r>
            <a:r>
              <a:rPr lang="en-US" sz="1400" dirty="0" err="1" smtClean="0"/>
              <a:t>vs</a:t>
            </a:r>
            <a:r>
              <a:rPr lang="en-US" sz="1400" dirty="0" smtClean="0"/>
              <a:t> </a:t>
            </a:r>
            <a:r>
              <a:rPr lang="en-US" sz="1400" dirty="0" smtClean="0">
                <a:latin typeface="Symbol" pitchFamily="18" charset="2"/>
              </a:rPr>
              <a:t>w</a:t>
            </a:r>
            <a:r>
              <a:rPr lang="en-US" sz="1400" dirty="0" smtClean="0"/>
              <a:t>: (students)</a:t>
            </a:r>
          </a:p>
        </p:txBody>
      </p:sp>
      <p:grpSp>
        <p:nvGrpSpPr>
          <p:cNvPr id="4" name="Group 31"/>
          <p:cNvGrpSpPr/>
          <p:nvPr/>
        </p:nvGrpSpPr>
        <p:grpSpPr>
          <a:xfrm rot="10800000">
            <a:off x="1696119" y="1105603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6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4" name="Straight Connector 53"/>
          <p:cNvCxnSpPr/>
          <p:nvPr/>
        </p:nvCxnSpPr>
        <p:spPr>
          <a:xfrm>
            <a:off x="576709" y="408118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685731" y="1141186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570501" y="1039794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82"/>
          <p:cNvGrpSpPr/>
          <p:nvPr/>
        </p:nvGrpSpPr>
        <p:grpSpPr>
          <a:xfrm>
            <a:off x="1569489" y="2594722"/>
            <a:ext cx="378996" cy="1491705"/>
            <a:chOff x="2599211" y="4506635"/>
            <a:chExt cx="378996" cy="1890454"/>
          </a:xfrm>
        </p:grpSpPr>
        <p:cxnSp>
          <p:nvCxnSpPr>
            <p:cNvPr id="70" name="Straight Connector 69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9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2" name="Arc 9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0" name="Arc 8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88" name="Arc 8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Arc 8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6" name="Arc 8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4" name="Arc 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7" name="Straight Connector 7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itle 1"/>
          <p:cNvSpPr txBox="1">
            <a:spLocks/>
          </p:cNvSpPr>
          <p:nvPr/>
        </p:nvSpPr>
        <p:spPr>
          <a:xfrm rot="16200000">
            <a:off x="897580" y="291794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775925" y="2594722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775925" y="4083946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3163965" y="2533891"/>
            <a:ext cx="1114128" cy="1613281"/>
            <a:chOff x="4907532" y="2669569"/>
            <a:chExt cx="1114128" cy="1613281"/>
          </a:xfrm>
        </p:grpSpPr>
        <p:sp>
          <p:nvSpPr>
            <p:cNvPr id="105" name="Title 1"/>
            <p:cNvSpPr txBox="1">
              <a:spLocks/>
            </p:cNvSpPr>
            <p:nvPr/>
          </p:nvSpPr>
          <p:spPr>
            <a:xfrm>
              <a:off x="5314708" y="315943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out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4989837" y="2669569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4982803" y="415773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907532" y="27100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907893" y="386821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11" name="Title 1"/>
          <p:cNvSpPr txBox="1">
            <a:spLocks/>
          </p:cNvSpPr>
          <p:nvPr/>
        </p:nvSpPr>
        <p:spPr>
          <a:xfrm>
            <a:off x="80331" y="214971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433807" y="97780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59744" y="401430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51502" y="10183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84834" y="372478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67" y="-228615"/>
            <a:ext cx="8229600" cy="1143000"/>
          </a:xfrm>
        </p:spPr>
        <p:txBody>
          <a:bodyPr/>
          <a:lstStyle/>
          <a:p>
            <a:r>
              <a:rPr lang="en-US" dirty="0" smtClean="0"/>
              <a:t>Band pass filter (RLC)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738644" y="2422344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20894" y="3698621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724418" y="914385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442687" y="2120279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3154154" y="26854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176596" y="336484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3119529" y="291642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9"/>
          <p:cNvGrpSpPr/>
          <p:nvPr/>
        </p:nvGrpSpPr>
        <p:grpSpPr>
          <a:xfrm>
            <a:off x="831266" y="1551505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/>
          <p:cNvCxnSpPr/>
          <p:nvPr/>
        </p:nvCxnSpPr>
        <p:spPr>
          <a:xfrm rot="5400000" flipH="1" flipV="1">
            <a:off x="751428" y="1241010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32751" y="2528548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32751" y="39557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303096" y="246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296062" y="389388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339727" y="21679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321473" y="3983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220791" y="24849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221152" y="3604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950274" y="2766070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82"/>
          <p:cNvGrpSpPr/>
          <p:nvPr/>
        </p:nvGrpSpPr>
        <p:grpSpPr>
          <a:xfrm rot="5400000">
            <a:off x="1873395" y="168532"/>
            <a:ext cx="378996" cy="1491705"/>
            <a:chOff x="2599211" y="4506635"/>
            <a:chExt cx="378996" cy="1890454"/>
          </a:xfrm>
        </p:grpSpPr>
        <p:cxnSp>
          <p:nvCxnSpPr>
            <p:cNvPr id="83" name="Straight Connector 8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8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9" name="Arc 9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Arc 9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7" name="Arc 9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Arc 9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85" name="Straight Connector 8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10800000">
            <a:off x="1071049" y="932656"/>
            <a:ext cx="245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071049" y="3965323"/>
            <a:ext cx="1737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3334</TotalTime>
  <Words>321</Words>
  <Application>Microsoft Macintosh PowerPoint</Application>
  <PresentationFormat>On-screen Show (4:3)</PresentationFormat>
  <Paragraphs>90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EECS 70A: Network Analysis</vt:lpstr>
      <vt:lpstr>Conversion procedures</vt:lpstr>
      <vt:lpstr>Conversion procedures</vt:lpstr>
      <vt:lpstr>Complex numbers</vt:lpstr>
      <vt:lpstr>“Transfer Function”</vt:lpstr>
      <vt:lpstr>Significance of H(w)</vt:lpstr>
      <vt:lpstr>RC transfer function</vt:lpstr>
      <vt:lpstr>Example problem</vt:lpstr>
      <vt:lpstr>Band pass filter (RLC)</vt:lpstr>
      <vt:lpstr>Goals rest of quarter: Understand these knobs!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1132</cp:revision>
  <dcterms:created xsi:type="dcterms:W3CDTF">2010-03-26T00:11:49Z</dcterms:created>
  <dcterms:modified xsi:type="dcterms:W3CDTF">2014-03-31T19:37:41Z</dcterms:modified>
</cp:coreProperties>
</file>