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02" r:id="rId3"/>
    <p:sldId id="507" r:id="rId4"/>
    <p:sldId id="489" r:id="rId5"/>
    <p:sldId id="508" r:id="rId6"/>
    <p:sldId id="588" r:id="rId7"/>
    <p:sldId id="589" r:id="rId8"/>
    <p:sldId id="587" r:id="rId9"/>
    <p:sldId id="591" r:id="rId10"/>
    <p:sldId id="590" r:id="rId11"/>
    <p:sldId id="592" r:id="rId12"/>
    <p:sldId id="593" r:id="rId13"/>
    <p:sldId id="594" r:id="rId14"/>
    <p:sldId id="595" r:id="rId15"/>
    <p:sldId id="596" r:id="rId16"/>
    <p:sldId id="597" r:id="rId17"/>
    <p:sldId id="601" r:id="rId18"/>
    <p:sldId id="602" r:id="rId19"/>
    <p:sldId id="603" r:id="rId20"/>
    <p:sldId id="604" r:id="rId21"/>
    <p:sldId id="605" r:id="rId22"/>
    <p:sldId id="608" r:id="rId23"/>
    <p:sldId id="611" r:id="rId24"/>
    <p:sldId id="609" r:id="rId25"/>
    <p:sldId id="610" r:id="rId26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6427" autoAdjust="0"/>
  </p:normalViewPr>
  <p:slideViewPr>
    <p:cSldViewPr snapToGrid="0" snapToObjects="1">
      <p:cViewPr varScale="1">
        <p:scale>
          <a:sx n="65" d="100"/>
          <a:sy n="65" d="100"/>
        </p:scale>
        <p:origin x="5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21" d="100"/>
          <a:sy n="121" d="100"/>
        </p:scale>
        <p:origin x="4844" y="88"/>
      </p:cViewPr>
      <p:guideLst>
        <p:guide orient="horz" pos="2929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82119" cy="464820"/>
          </a:xfrm>
          <a:prstGeom prst="rect">
            <a:avLst/>
          </a:prstGeom>
        </p:spPr>
        <p:txBody>
          <a:bodyPr vert="horz" lIns="92742" tIns="46372" rIns="92742" bIns="4637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3"/>
            <a:ext cx="2982119" cy="464820"/>
          </a:xfrm>
          <a:prstGeom prst="rect">
            <a:avLst/>
          </a:prstGeom>
        </p:spPr>
        <p:txBody>
          <a:bodyPr vert="horz" lIns="92742" tIns="46372" rIns="92742" bIns="46372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6"/>
            <a:ext cx="2982119" cy="464820"/>
          </a:xfrm>
          <a:prstGeom prst="rect">
            <a:avLst/>
          </a:prstGeom>
        </p:spPr>
        <p:txBody>
          <a:bodyPr vert="horz" lIns="92742" tIns="46372" rIns="92742" bIns="4637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6"/>
            <a:ext cx="2982119" cy="464820"/>
          </a:xfrm>
          <a:prstGeom prst="rect">
            <a:avLst/>
          </a:prstGeom>
        </p:spPr>
        <p:txBody>
          <a:bodyPr vert="horz" lIns="92742" tIns="46372" rIns="92742" bIns="46372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329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82119" cy="464820"/>
          </a:xfrm>
          <a:prstGeom prst="rect">
            <a:avLst/>
          </a:prstGeom>
        </p:spPr>
        <p:txBody>
          <a:bodyPr vert="horz" lIns="92742" tIns="46372" rIns="92742" bIns="4637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3"/>
            <a:ext cx="2982119" cy="464820"/>
          </a:xfrm>
          <a:prstGeom prst="rect">
            <a:avLst/>
          </a:prstGeom>
        </p:spPr>
        <p:txBody>
          <a:bodyPr vert="horz" lIns="92742" tIns="46372" rIns="92742" bIns="46372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700088"/>
            <a:ext cx="4643437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42" tIns="46372" rIns="92742" bIns="463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742" tIns="46372" rIns="92742" bIns="463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6"/>
            <a:ext cx="2982119" cy="464820"/>
          </a:xfrm>
          <a:prstGeom prst="rect">
            <a:avLst/>
          </a:prstGeom>
        </p:spPr>
        <p:txBody>
          <a:bodyPr vert="horz" lIns="92742" tIns="46372" rIns="92742" bIns="4637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6"/>
            <a:ext cx="2982119" cy="464820"/>
          </a:xfrm>
          <a:prstGeom prst="rect">
            <a:avLst/>
          </a:prstGeom>
        </p:spPr>
        <p:txBody>
          <a:bodyPr vert="horz" lIns="92742" tIns="46372" rIns="92742" bIns="46372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875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00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29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8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95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6/2/2016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13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19827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Announcement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650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5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6601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KCL, KVL</a:t>
            </a:r>
          </a:p>
          <a:p>
            <a:r>
              <a:rPr lang="en-US" dirty="0" smtClean="0"/>
              <a:t>Nodal analysis</a:t>
            </a:r>
          </a:p>
          <a:p>
            <a:r>
              <a:rPr lang="en-US" dirty="0" smtClean="0"/>
              <a:t>Mesh analysis</a:t>
            </a:r>
          </a:p>
          <a:p>
            <a:r>
              <a:rPr lang="en-US" dirty="0" smtClean="0"/>
              <a:t>Thevenin/Norton theorem</a:t>
            </a:r>
          </a:p>
          <a:p>
            <a:r>
              <a:rPr lang="en-US" dirty="0" smtClean="0"/>
              <a:t>RL, RC circuits (time dependence)</a:t>
            </a:r>
          </a:p>
          <a:p>
            <a:r>
              <a:rPr lang="en-US" dirty="0" smtClean="0"/>
              <a:t>R,L,C circuits</a:t>
            </a:r>
          </a:p>
          <a:p>
            <a:pPr lvl="1"/>
            <a:r>
              <a:rPr lang="en-US" dirty="0" err="1" smtClean="0"/>
              <a:t>Phasors</a:t>
            </a:r>
            <a:endParaRPr lang="en-US" dirty="0" smtClean="0"/>
          </a:p>
          <a:p>
            <a:pPr lvl="1"/>
            <a:r>
              <a:rPr lang="en-US" dirty="0" smtClean="0"/>
              <a:t>Impedances</a:t>
            </a:r>
          </a:p>
          <a:p>
            <a:pPr lvl="1"/>
            <a:r>
              <a:rPr lang="en-US" dirty="0" smtClean="0"/>
              <a:t>Transfer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36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586"/>
          </a:xfrm>
        </p:spPr>
        <p:txBody>
          <a:bodyPr/>
          <a:lstStyle/>
          <a:p>
            <a:r>
              <a:rPr lang="en-US" dirty="0" smtClean="0"/>
              <a:t>Thevenin, Norton Theorems:</a:t>
            </a:r>
            <a:endParaRPr lang="en-US" baseline="-25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64603" y="1386677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64603" y="2240692"/>
            <a:ext cx="983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948015" y="13241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48015" y="2178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84646" y="10243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73426" y="238747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865710" y="13413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873105" y="188861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3" name="Group 449"/>
          <p:cNvGrpSpPr/>
          <p:nvPr/>
        </p:nvGrpSpPr>
        <p:grpSpPr>
          <a:xfrm rot="5400000">
            <a:off x="873756" y="2730750"/>
            <a:ext cx="670686" cy="1542982"/>
            <a:chOff x="785404" y="1743242"/>
            <a:chExt cx="670686" cy="1542982"/>
          </a:xfrm>
        </p:grpSpPr>
        <p:sp>
          <p:nvSpPr>
            <p:cNvPr id="4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aseline="-250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439"/>
          <p:cNvGrpSpPr/>
          <p:nvPr/>
        </p:nvGrpSpPr>
        <p:grpSpPr>
          <a:xfrm>
            <a:off x="215990" y="3856133"/>
            <a:ext cx="485775" cy="565091"/>
            <a:chOff x="3259914" y="2192942"/>
            <a:chExt cx="485775" cy="565091"/>
          </a:xfrm>
        </p:grpSpPr>
        <p:sp>
          <p:nvSpPr>
            <p:cNvPr id="75" name="Oval 74"/>
            <p:cNvSpPr/>
            <p:nvPr/>
          </p:nvSpPr>
          <p:spPr>
            <a:xfrm>
              <a:off x="3259914" y="2231737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itle 1"/>
            <p:cNvSpPr txBox="1">
              <a:spLocks/>
            </p:cNvSpPr>
            <p:nvPr/>
          </p:nvSpPr>
          <p:spPr>
            <a:xfrm>
              <a:off x="3383170" y="219294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itle 1"/>
            <p:cNvSpPr txBox="1">
              <a:spLocks/>
            </p:cNvSpPr>
            <p:nvPr/>
          </p:nvSpPr>
          <p:spPr>
            <a:xfrm>
              <a:off x="3383170" y="245193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73" name="Straight Connector 72"/>
          <p:cNvCxnSpPr/>
          <p:nvPr/>
        </p:nvCxnSpPr>
        <p:spPr>
          <a:xfrm rot="5400000" flipH="1" flipV="1">
            <a:off x="340960" y="4501730"/>
            <a:ext cx="24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399293" y="3835344"/>
            <a:ext cx="119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itle 1"/>
          <p:cNvSpPr txBox="1">
            <a:spLocks/>
          </p:cNvSpPr>
          <p:nvPr/>
        </p:nvSpPr>
        <p:spPr>
          <a:xfrm rot="16200000">
            <a:off x="-502076" y="377978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461983" y="4640006"/>
            <a:ext cx="15398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2832" y="3031209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988526" y="370029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988526" y="45543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025157" y="340054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013937" y="4622105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906221" y="37175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913616" y="426478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11078" y="6349740"/>
            <a:ext cx="18281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2667" y="5478473"/>
            <a:ext cx="18265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 rot="16200000">
            <a:off x="594648" y="55700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10800000" flipH="1" flipV="1">
            <a:off x="1313643" y="5719818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H="1" flipV="1">
            <a:off x="1393809" y="5599036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313643" y="5639297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H="1" flipV="1">
            <a:off x="1313643" y="5880860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313643" y="5800339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1340542" y="6296474"/>
            <a:ext cx="1065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 flipH="1" flipV="1">
            <a:off x="1313643" y="6041902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313643" y="5961381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1313999" y="6122423"/>
            <a:ext cx="160331" cy="80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H="1" flipV="1">
            <a:off x="1313999" y="6202944"/>
            <a:ext cx="80521" cy="40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337037" y="5542264"/>
            <a:ext cx="1135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268984" y="5659054"/>
            <a:ext cx="485775" cy="485775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rot="5400000" flipH="1" flipV="1">
            <a:off x="354710" y="5882892"/>
            <a:ext cx="3143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9" idx="0"/>
          </p:cNvCxnSpPr>
          <p:nvPr/>
        </p:nvCxnSpPr>
        <p:spPr>
          <a:xfrm rot="5400000" flipH="1" flipV="1">
            <a:off x="425091" y="5572273"/>
            <a:ext cx="1735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4"/>
          </p:cNvCxnSpPr>
          <p:nvPr/>
        </p:nvCxnSpPr>
        <p:spPr>
          <a:xfrm rot="16200000" flipH="1">
            <a:off x="409416" y="6247284"/>
            <a:ext cx="20491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 rot="16200000">
            <a:off x="-423420" y="553662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0723" y="4933772"/>
            <a:ext cx="147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 to: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2302632" y="542531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302632" y="62793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339263" y="512556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328043" y="64886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2220327" y="54425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227722" y="598980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286098" y="706990"/>
            <a:ext cx="6804737" cy="45259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Thevenin: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Connect nothing to a-b.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Calculate voltage. This is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baseline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spcBef>
                <a:spcPct val="0"/>
              </a:spcBef>
            </a:pP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Method 1: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Connect terminal a to b (short). 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Calculate the current from a to b. This is call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short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circuit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914400" lvl="1" indent="-457200">
              <a:spcBef>
                <a:spcPct val="0"/>
              </a:spcBef>
            </a:pP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 circuit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lvl="1" indent="-457200">
              <a:spcBef>
                <a:spcPct val="0"/>
              </a:spcBef>
            </a:pPr>
            <a:r>
              <a:rPr lang="en-US" sz="2400" u="sng" baseline="0" dirty="0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input resistance looking into terminals a-b after all the independent  sources have been turned off.  (Voltage sources become shorts, current sources become opens.)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Trick (if dependent sources present):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Apply a 1 A current source 	to terminals a-b, find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ct val="0"/>
              </a:spcBef>
            </a:pP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/1A.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915" y="834586"/>
            <a:ext cx="1382723" cy="2018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two-terminal circuit</a:t>
            </a:r>
            <a:endParaRPr lang="en-US" dirty="0"/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4229422" y="5352796"/>
            <a:ext cx="2681742" cy="121717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Norton: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Calculating R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</a:t>
            </a:r>
            <a:endParaRPr kumimoji="0" lang="en-US" sz="2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Calculating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baseline="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14400" lvl="1" indent="-457200">
              <a:spcBef>
                <a:spcPct val="0"/>
              </a:spcBef>
            </a:pP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noProof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noProof="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noProof="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kumimoji="0" lang="en-US" sz="2400" b="0" i="0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4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46" y="343988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q(t),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92173" y="765778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92173" y="2308761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33"/>
          <p:cNvGrpSpPr/>
          <p:nvPr/>
        </p:nvGrpSpPr>
        <p:grpSpPr>
          <a:xfrm>
            <a:off x="1013912" y="725524"/>
            <a:ext cx="2028441" cy="1542982"/>
            <a:chOff x="1013912" y="1497002"/>
            <a:chExt cx="2028441" cy="1542982"/>
          </a:xfrm>
        </p:grpSpPr>
        <p:cxnSp>
          <p:nvCxnSpPr>
            <p:cNvPr id="6" name="Straight Connector 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449"/>
          <p:cNvGrpSpPr/>
          <p:nvPr/>
        </p:nvGrpSpPr>
        <p:grpSpPr>
          <a:xfrm>
            <a:off x="306654" y="765783"/>
            <a:ext cx="670686" cy="1542982"/>
            <a:chOff x="785404" y="1743242"/>
            <a:chExt cx="670686" cy="1542982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" name="Group 405"/>
            <p:cNvGrpSpPr/>
            <p:nvPr/>
          </p:nvGrpSpPr>
          <p:grpSpPr>
            <a:xfrm rot="5400000">
              <a:off x="604258" y="2434391"/>
              <a:ext cx="1542982" cy="160687"/>
              <a:chOff x="1809818" y="1385407"/>
              <a:chExt cx="1542982" cy="160687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RC circuit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33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LR circuit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912" y="8905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V(t), 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92173" y="1497002"/>
            <a:ext cx="12104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2173" y="3039985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449"/>
          <p:cNvGrpSpPr/>
          <p:nvPr/>
        </p:nvGrpSpPr>
        <p:grpSpPr>
          <a:xfrm>
            <a:off x="306654" y="1497007"/>
            <a:ext cx="670686" cy="1542982"/>
            <a:chOff x="785404" y="1743242"/>
            <a:chExt cx="670686" cy="1542982"/>
          </a:xfrm>
        </p:grpSpPr>
        <p:sp>
          <p:nvSpPr>
            <p:cNvPr id="24" name="Title 1"/>
            <p:cNvSpPr txBox="1">
              <a:spLocks/>
            </p:cNvSpPr>
            <p:nvPr/>
          </p:nvSpPr>
          <p:spPr>
            <a:xfrm rot="16200000">
              <a:off x="576409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05"/>
            <p:cNvGrpSpPr/>
            <p:nvPr/>
          </p:nvGrpSpPr>
          <p:grpSpPr>
            <a:xfrm rot="5400000">
              <a:off x="604256" y="2434389"/>
              <a:ext cx="1542982" cy="160687"/>
              <a:chOff x="1809818" y="1385407"/>
              <a:chExt cx="1542982" cy="160687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340101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2239094" y="140553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2259580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2501143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2420622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0800000">
                <a:off x="2903394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2662185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2581664" y="1425668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H="1">
                <a:off x="2742706" y="1425312"/>
                <a:ext cx="160331" cy="8052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2843002" y="1485347"/>
                <a:ext cx="80521" cy="402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809818" y="1465928"/>
                <a:ext cx="449406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82"/>
          <p:cNvGrpSpPr/>
          <p:nvPr/>
        </p:nvGrpSpPr>
        <p:grpSpPr>
          <a:xfrm>
            <a:off x="1913089" y="1548280"/>
            <a:ext cx="378996" cy="1491705"/>
            <a:chOff x="2599211" y="4506635"/>
            <a:chExt cx="378996" cy="1890454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0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50" name="Arc 4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48" name="Arc 4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0" name="Straight Connector 39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 rot="5400000">
            <a:off x="2370026" y="1815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392468" y="249494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2335401" y="204652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 rot="16200000">
            <a:off x="1241180" y="187150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4537" name="Comment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162050" y="1608138"/>
            <a:ext cx="5219700" cy="4060825"/>
          </a:xfrm>
          <a:custGeom>
            <a:avLst/>
            <a:gdLst>
              <a:gd name="T0" fmla="+- 0 17725 3226"/>
              <a:gd name="T1" fmla="*/ T0 w 14500"/>
              <a:gd name="T2" fmla="+- 0 9437 4467"/>
              <a:gd name="T3" fmla="*/ 9437 h 11279"/>
              <a:gd name="T4" fmla="+- 0 17677 3226"/>
              <a:gd name="T5" fmla="*/ T4 w 14500"/>
              <a:gd name="T6" fmla="+- 0 9361 4467"/>
              <a:gd name="T7" fmla="*/ 9361 h 11279"/>
              <a:gd name="T8" fmla="+- 0 4690 3226"/>
              <a:gd name="T9" fmla="*/ T8 w 14500"/>
              <a:gd name="T10" fmla="+- 0 15745 4467"/>
              <a:gd name="T11" fmla="*/ 15745 h 11279"/>
              <a:gd name="T12" fmla="+- 0 4716 3226"/>
              <a:gd name="T13" fmla="*/ T12 w 14500"/>
              <a:gd name="T14" fmla="+- 0 15745 4467"/>
              <a:gd name="T15" fmla="*/ 15745 h 11279"/>
              <a:gd name="T16" fmla="+- 0 3252 3226"/>
              <a:gd name="T17" fmla="*/ T16 w 14500"/>
              <a:gd name="T18" fmla="+- 0 4495 4467"/>
              <a:gd name="T19" fmla="*/ 4495 h 11279"/>
              <a:gd name="T20" fmla="+- 0 3252 3226"/>
              <a:gd name="T21" fmla="*/ T20 w 14500"/>
              <a:gd name="T22" fmla="+- 0 4519 4467"/>
              <a:gd name="T23" fmla="*/ 4519 h 112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</a:cxnLst>
            <a:rect l="0" t="0" r="r" b="b"/>
            <a:pathLst>
              <a:path w="14500" h="11279" extrusionOk="0">
                <a:moveTo>
                  <a:pt x="14499" y="4970"/>
                </a:moveTo>
                <a:cubicBezTo>
                  <a:pt x="14477" y="4937"/>
                  <a:pt x="14475" y="4925"/>
                  <a:pt x="14451" y="4894"/>
                </a:cubicBezTo>
              </a:path>
              <a:path w="14500" h="11279" extrusionOk="0">
                <a:moveTo>
                  <a:pt x="1464" y="11278"/>
                </a:moveTo>
                <a:cubicBezTo>
                  <a:pt x="1473" y="11278"/>
                  <a:pt x="1481" y="11278"/>
                  <a:pt x="1490" y="11278"/>
                </a:cubicBezTo>
              </a:path>
              <a:path w="14500" h="11279" extrusionOk="0">
                <a:moveTo>
                  <a:pt x="26" y="28"/>
                </a:moveTo>
                <a:cubicBezTo>
                  <a:pt x="-34" y="-37"/>
                  <a:pt x="14" y="37"/>
                  <a:pt x="26" y="5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4552" name="Comment 2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554163" y="1474788"/>
            <a:ext cx="6669087" cy="4202112"/>
          </a:xfrm>
          <a:custGeom>
            <a:avLst/>
            <a:gdLst>
              <a:gd name="T0" fmla="+- 0 19140 4319"/>
              <a:gd name="T1" fmla="*/ T0 w 18522"/>
              <a:gd name="T2" fmla="+- 0 7028 4097"/>
              <a:gd name="T3" fmla="*/ 7028 h 11673"/>
              <a:gd name="T4" fmla="+- 0 19140 4319"/>
              <a:gd name="T5" fmla="*/ T4 w 18522"/>
              <a:gd name="T6" fmla="+- 0 7028 4097"/>
              <a:gd name="T7" fmla="*/ 7028 h 11673"/>
              <a:gd name="T8" fmla="+- 0 19140 4319"/>
              <a:gd name="T9" fmla="*/ T8 w 18522"/>
              <a:gd name="T10" fmla="+- 0 7028 4097"/>
              <a:gd name="T11" fmla="*/ 7028 h 11673"/>
              <a:gd name="T12" fmla="+- 0 19140 4319"/>
              <a:gd name="T13" fmla="*/ T12 w 18522"/>
              <a:gd name="T14" fmla="+- 0 7028 4097"/>
              <a:gd name="T15" fmla="*/ 7028 h 11673"/>
              <a:gd name="T16" fmla="+- 0 19140 4319"/>
              <a:gd name="T17" fmla="*/ T16 w 18522"/>
              <a:gd name="T18" fmla="+- 0 7028 4097"/>
              <a:gd name="T19" fmla="*/ 7028 h 11673"/>
              <a:gd name="T20" fmla="+- 0 19140 4319"/>
              <a:gd name="T21" fmla="*/ T20 w 18522"/>
              <a:gd name="T22" fmla="+- 0 7028 4097"/>
              <a:gd name="T23" fmla="*/ 7028 h 11673"/>
              <a:gd name="T24" fmla="+- 0 19140 4319"/>
              <a:gd name="T25" fmla="*/ T24 w 18522"/>
              <a:gd name="T26" fmla="+- 0 7028 4097"/>
              <a:gd name="T27" fmla="*/ 7028 h 11673"/>
              <a:gd name="T28" fmla="+- 0 19140 4319"/>
              <a:gd name="T29" fmla="*/ T28 w 18522"/>
              <a:gd name="T30" fmla="+- 0 7028 4097"/>
              <a:gd name="T31" fmla="*/ 7028 h 11673"/>
              <a:gd name="T32" fmla="+- 0 19140 4319"/>
              <a:gd name="T33" fmla="*/ T32 w 18522"/>
              <a:gd name="T34" fmla="+- 0 7028 4097"/>
              <a:gd name="T35" fmla="*/ 7028 h 11673"/>
              <a:gd name="T36" fmla="+- 0 19140 4319"/>
              <a:gd name="T37" fmla="*/ T36 w 18522"/>
              <a:gd name="T38" fmla="+- 0 7028 4097"/>
              <a:gd name="T39" fmla="*/ 7028 h 11673"/>
              <a:gd name="T40" fmla="+- 0 19140 4319"/>
              <a:gd name="T41" fmla="*/ T40 w 18522"/>
              <a:gd name="T42" fmla="+- 0 7028 4097"/>
              <a:gd name="T43" fmla="*/ 7028 h 11673"/>
              <a:gd name="T44" fmla="+- 0 19140 4319"/>
              <a:gd name="T45" fmla="*/ T44 w 18522"/>
              <a:gd name="T46" fmla="+- 0 7028 4097"/>
              <a:gd name="T47" fmla="*/ 7028 h 11673"/>
              <a:gd name="T48" fmla="+- 0 19140 4319"/>
              <a:gd name="T49" fmla="*/ T48 w 18522"/>
              <a:gd name="T50" fmla="+- 0 7028 4097"/>
              <a:gd name="T51" fmla="*/ 7028 h 11673"/>
              <a:gd name="T52" fmla="+- 0 19140 4319"/>
              <a:gd name="T53" fmla="*/ T52 w 18522"/>
              <a:gd name="T54" fmla="+- 0 7028 4097"/>
              <a:gd name="T55" fmla="*/ 7028 h 11673"/>
              <a:gd name="T56" fmla="+- 0 19140 4319"/>
              <a:gd name="T57" fmla="*/ T56 w 18522"/>
              <a:gd name="T58" fmla="+- 0 7028 4097"/>
              <a:gd name="T59" fmla="*/ 7028 h 11673"/>
              <a:gd name="T60" fmla="+- 0 19140 4319"/>
              <a:gd name="T61" fmla="*/ T60 w 18522"/>
              <a:gd name="T62" fmla="+- 0 7028 4097"/>
              <a:gd name="T63" fmla="*/ 7028 h 11673"/>
              <a:gd name="T64" fmla="+- 0 19140 4319"/>
              <a:gd name="T65" fmla="*/ T64 w 18522"/>
              <a:gd name="T66" fmla="+- 0 7028 4097"/>
              <a:gd name="T67" fmla="*/ 7028 h 11673"/>
              <a:gd name="T68" fmla="+- 0 19140 4319"/>
              <a:gd name="T69" fmla="*/ T68 w 18522"/>
              <a:gd name="T70" fmla="+- 0 7028 4097"/>
              <a:gd name="T71" fmla="*/ 7028 h 11673"/>
              <a:gd name="T72" fmla="+- 0 19140 4319"/>
              <a:gd name="T73" fmla="*/ T72 w 18522"/>
              <a:gd name="T74" fmla="+- 0 7028 4097"/>
              <a:gd name="T75" fmla="*/ 7028 h 11673"/>
              <a:gd name="T76" fmla="+- 0 19140 4319"/>
              <a:gd name="T77" fmla="*/ T76 w 18522"/>
              <a:gd name="T78" fmla="+- 0 7028 4097"/>
              <a:gd name="T79" fmla="*/ 7028 h 11673"/>
              <a:gd name="T80" fmla="+- 0 19140 4319"/>
              <a:gd name="T81" fmla="*/ T80 w 18522"/>
              <a:gd name="T82" fmla="+- 0 7028 4097"/>
              <a:gd name="T83" fmla="*/ 7028 h 11673"/>
              <a:gd name="T84" fmla="+- 0 19140 4319"/>
              <a:gd name="T85" fmla="*/ T84 w 18522"/>
              <a:gd name="T86" fmla="+- 0 7028 4097"/>
              <a:gd name="T87" fmla="*/ 7028 h 11673"/>
              <a:gd name="T88" fmla="+- 0 19140 4319"/>
              <a:gd name="T89" fmla="*/ T88 w 18522"/>
              <a:gd name="T90" fmla="+- 0 7028 4097"/>
              <a:gd name="T91" fmla="*/ 7028 h 11673"/>
              <a:gd name="T92" fmla="+- 0 19140 4319"/>
              <a:gd name="T93" fmla="*/ T92 w 18522"/>
              <a:gd name="T94" fmla="+- 0 7028 4097"/>
              <a:gd name="T95" fmla="*/ 7028 h 11673"/>
              <a:gd name="T96" fmla="+- 0 17180 4319"/>
              <a:gd name="T97" fmla="*/ T96 w 18522"/>
              <a:gd name="T98" fmla="+- 0 10852 4097"/>
              <a:gd name="T99" fmla="*/ 10852 h 11673"/>
              <a:gd name="T100" fmla="+- 0 17180 4319"/>
              <a:gd name="T101" fmla="*/ T100 w 18522"/>
              <a:gd name="T102" fmla="+- 0 10876 4097"/>
              <a:gd name="T103" fmla="*/ 10876 h 11673"/>
              <a:gd name="T104" fmla="+- 0 4341 4319"/>
              <a:gd name="T105" fmla="*/ T104 w 18522"/>
              <a:gd name="T106" fmla="+- 0 15769 4097"/>
              <a:gd name="T107" fmla="*/ 15769 h 11673"/>
              <a:gd name="T108" fmla="+- 0 4319 4319"/>
              <a:gd name="T109" fmla="*/ T108 w 18522"/>
              <a:gd name="T110" fmla="+- 0 15721 4097"/>
              <a:gd name="T111" fmla="*/ 15721 h 11673"/>
              <a:gd name="T112" fmla="+- 0 6901 4319"/>
              <a:gd name="T113" fmla="*/ T112 w 18522"/>
              <a:gd name="T114" fmla="+- 0 4121 4097"/>
              <a:gd name="T115" fmla="*/ 4121 h 11673"/>
              <a:gd name="T116" fmla="+- 0 6927 4319"/>
              <a:gd name="T117" fmla="*/ T116 w 18522"/>
              <a:gd name="T118" fmla="+- 0 4121 4097"/>
              <a:gd name="T119" fmla="*/ 4121 h 11673"/>
              <a:gd name="T120" fmla="+- 0 22814 4319"/>
              <a:gd name="T121" fmla="*/ T120 w 18522"/>
              <a:gd name="T122" fmla="+- 0 4419 4097"/>
              <a:gd name="T123" fmla="*/ 4419 h 11673"/>
              <a:gd name="T124" fmla="+- 0 22840 4319"/>
              <a:gd name="T125" fmla="*/ T124 w 18522"/>
              <a:gd name="T126" fmla="+- 0 4419 4097"/>
              <a:gd name="T127" fmla="*/ 4419 h 1167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</a:cxnLst>
            <a:rect l="0" t="0" r="r" b="b"/>
            <a:pathLst>
              <a:path w="18522" h="11673" extrusionOk="0">
                <a:moveTo>
                  <a:pt x="14821" y="2931"/>
                </a:moveTo>
                <a:lnTo>
                  <a:pt x="14821" y="2931"/>
                </a:lnTo>
              </a:path>
              <a:path w="18522" h="11673" extrusionOk="0">
                <a:moveTo>
                  <a:pt x="12861" y="6755"/>
                </a:moveTo>
                <a:cubicBezTo>
                  <a:pt x="12861" y="6763"/>
                  <a:pt x="12861" y="6771"/>
                  <a:pt x="12861" y="6779"/>
                </a:cubicBezTo>
              </a:path>
              <a:path w="18522" h="11673" extrusionOk="0">
                <a:moveTo>
                  <a:pt x="22" y="11672"/>
                </a:moveTo>
                <a:cubicBezTo>
                  <a:pt x="22" y="11633"/>
                  <a:pt x="11" y="11660"/>
                  <a:pt x="0" y="11624"/>
                </a:cubicBezTo>
              </a:path>
              <a:path w="18522" h="11673" extrusionOk="0">
                <a:moveTo>
                  <a:pt x="2582" y="24"/>
                </a:moveTo>
                <a:cubicBezTo>
                  <a:pt x="2582" y="-4"/>
                  <a:pt x="2585" y="-9"/>
                  <a:pt x="2608" y="24"/>
                </a:cubicBezTo>
              </a:path>
              <a:path w="18522" h="11673" extrusionOk="0">
                <a:moveTo>
                  <a:pt x="18495" y="322"/>
                </a:moveTo>
                <a:cubicBezTo>
                  <a:pt x="18504" y="322"/>
                  <a:pt x="18512" y="322"/>
                  <a:pt x="18521" y="32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4575" name="Comment 47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20773825" y="35153600"/>
            <a:ext cx="0" cy="0"/>
          </a:xfrm>
          <a:custGeom>
            <a:avLst/>
            <a:gdLst>
              <a:gd name="T0" fmla="+- 0 17999 17999"/>
              <a:gd name="T1" fmla="*/ T0 w 1"/>
              <a:gd name="T2" fmla="+- 0 5239 5239"/>
              <a:gd name="T3" fmla="*/ 5239 h 1"/>
              <a:gd name="T4" fmla="+- 0 17999 17999"/>
              <a:gd name="T5" fmla="*/ T4 w 1"/>
              <a:gd name="T6" fmla="+- 0 5239 5239"/>
              <a:gd name="T7" fmla="*/ 5239 h 1"/>
              <a:gd name="T8" fmla="+- 0 17999 17999"/>
              <a:gd name="T9" fmla="*/ T8 w 1"/>
              <a:gd name="T10" fmla="+- 0 5239 5239"/>
              <a:gd name="T11" fmla="*/ 5239 h 1"/>
              <a:gd name="T12" fmla="+- 0 17999 17999"/>
              <a:gd name="T13" fmla="*/ T12 w 1"/>
              <a:gd name="T14" fmla="+- 0 5239 5239"/>
              <a:gd name="T15" fmla="*/ 5239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9735" y="15013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731734" y="3829067"/>
            <a:ext cx="2468503" cy="646775"/>
            <a:chOff x="4979225" y="1574356"/>
            <a:chExt cx="2841625" cy="744537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4979225" y="1574356"/>
            <a:ext cx="2841625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Equation" r:id="rId3" imgW="1066680" imgH="279360" progId="Equation.DSMT4">
                    <p:embed/>
                  </p:oleObj>
                </mc:Choice>
                <mc:Fallback>
                  <p:oleObj name="Equation" r:id="rId3" imgW="106668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9225" y="1574356"/>
                          <a:ext cx="2841625" cy="744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388698" y="15830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8375" y="150133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90545" y="18237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231" y="2300068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21871" y="2300068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34041" y="2622439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78375" y="311331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6634" y="3113313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448553" y="343568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8375" y="3912044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6634" y="3912044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92049" y="42344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2008" name="Object 8"/>
          <p:cNvGraphicFramePr>
            <a:graphicFrameLocks noChangeAspect="1"/>
          </p:cNvGraphicFramePr>
          <p:nvPr/>
        </p:nvGraphicFramePr>
        <p:xfrm>
          <a:off x="4662156" y="1617662"/>
          <a:ext cx="24320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5" imgW="1447560" imgH="253800" progId="Equation.DSMT4">
                  <p:embed/>
                </p:oleObj>
              </mc:Choice>
              <mc:Fallback>
                <p:oleObj name="Equation" r:id="rId5" imgW="1447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156" y="1617662"/>
                        <a:ext cx="24320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09" name="Object 9"/>
          <p:cNvGraphicFramePr>
            <a:graphicFrameLocks noChangeAspect="1"/>
          </p:cNvGraphicFramePr>
          <p:nvPr/>
        </p:nvGraphicFramePr>
        <p:xfrm>
          <a:off x="7955887" y="1639433"/>
          <a:ext cx="596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7" imgW="355320" imgH="241200" progId="Equation.DSMT4">
                  <p:embed/>
                </p:oleObj>
              </mc:Choice>
              <mc:Fallback>
                <p:oleObj name="Equation" r:id="rId7" imgW="355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887" y="1639433"/>
                        <a:ext cx="596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360230" y="24847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4602605" y="2519362"/>
          <a:ext cx="24955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9" imgW="1485720" imgH="253800" progId="Equation.DSMT4">
                  <p:embed/>
                </p:oleObj>
              </mc:Choice>
              <mc:Fallback>
                <p:oleObj name="Equation" r:id="rId9" imgW="1485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605" y="2519362"/>
                        <a:ext cx="24955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7934676" y="2519362"/>
          <a:ext cx="596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11" imgW="355320" imgH="241200" progId="Equation.DSMT4">
                  <p:embed/>
                </p:oleObj>
              </mc:Choice>
              <mc:Fallback>
                <p:oleObj name="Equation" r:id="rId11" imgW="355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4676" y="2519362"/>
                        <a:ext cx="596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690730" y="3114675"/>
            <a:ext cx="2409825" cy="646112"/>
            <a:chOff x="5012119" y="1575267"/>
            <a:chExt cx="2774078" cy="743774"/>
          </a:xfrm>
        </p:grpSpPr>
        <p:graphicFrame>
          <p:nvGraphicFramePr>
            <p:cNvPr id="45" name="Object 2"/>
            <p:cNvGraphicFramePr>
              <a:graphicFrameLocks noChangeAspect="1"/>
            </p:cNvGraphicFramePr>
            <p:nvPr/>
          </p:nvGraphicFramePr>
          <p:xfrm>
            <a:off x="5012119" y="1575267"/>
            <a:ext cx="2774078" cy="743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Equation" r:id="rId13" imgW="1041120" imgH="279360" progId="Equation.DSMT4">
                    <p:embed/>
                  </p:oleObj>
                </mc:Choice>
                <mc:Fallback>
                  <p:oleObj name="Equation" r:id="rId13" imgW="104112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2119" y="1575267"/>
                          <a:ext cx="2774078" cy="7437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TextBox 45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77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Circuits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76774" y="1032138"/>
            <a:ext cx="1592178" cy="1491705"/>
            <a:chOff x="1450175" y="1548280"/>
            <a:chExt cx="1592178" cy="1491705"/>
          </a:xfrm>
        </p:grpSpPr>
        <p:grpSp>
          <p:nvGrpSpPr>
            <p:cNvPr id="4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12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5" name="Arc 2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3" name="Arc 2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1" name="Arc 2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9" name="Arc 1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7" name="Arc 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Arc 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416345" y="1062774"/>
            <a:ext cx="2028441" cy="1542982"/>
            <a:chOff x="1013912" y="1497002"/>
            <a:chExt cx="2028441" cy="1542982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35693" y="905072"/>
            <a:ext cx="719566" cy="1684994"/>
            <a:chOff x="736524" y="1601230"/>
            <a:chExt cx="719566" cy="1684994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449"/>
            <p:cNvGrpSpPr/>
            <p:nvPr/>
          </p:nvGrpSpPr>
          <p:grpSpPr>
            <a:xfrm>
              <a:off x="785404" y="1743242"/>
              <a:ext cx="670686" cy="1542982"/>
              <a:chOff x="785404" y="1743242"/>
              <a:chExt cx="670686" cy="1542982"/>
            </a:xfrm>
          </p:grpSpPr>
          <p:sp>
            <p:nvSpPr>
              <p:cNvPr id="4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40" name="Group 405"/>
              <p:cNvGrpSpPr/>
              <p:nvPr/>
            </p:nvGrpSpPr>
            <p:grpSpPr>
              <a:xfrm rot="5400000">
                <a:off x="604256" y="243438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TextBox 55"/>
          <p:cNvSpPr txBox="1"/>
          <p:nvPr/>
        </p:nvSpPr>
        <p:spPr>
          <a:xfrm>
            <a:off x="990468" y="1373546"/>
            <a:ext cx="1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07166" y="139285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31332" y="135278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2772584"/>
            <a:ext cx="279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“Impedance”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" y="3418915"/>
            <a:ext cx="1725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74521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Z=1/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39688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4739" y="4899804"/>
            <a:ext cx="7111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KCL, KVL hold for relationship between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59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Series/Parallel Impedances</a:t>
            </a:r>
            <a:endParaRPr lang="en-US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821709" y="107107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55769" y="1887049"/>
            <a:ext cx="381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63"/>
          <p:cNvGrpSpPr/>
          <p:nvPr/>
        </p:nvGrpSpPr>
        <p:grpSpPr>
          <a:xfrm>
            <a:off x="1024333" y="1405872"/>
            <a:ext cx="1542982" cy="304800"/>
            <a:chOff x="2843668" y="1917700"/>
            <a:chExt cx="1542982" cy="3048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4" name="Group 65"/>
          <p:cNvGrpSpPr/>
          <p:nvPr/>
        </p:nvGrpSpPr>
        <p:grpSpPr>
          <a:xfrm>
            <a:off x="2347350" y="1405872"/>
            <a:ext cx="1542982" cy="304800"/>
            <a:chOff x="2843668" y="1917700"/>
            <a:chExt cx="1542982" cy="3048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5" name="Group 69"/>
          <p:cNvGrpSpPr/>
          <p:nvPr/>
        </p:nvGrpSpPr>
        <p:grpSpPr>
          <a:xfrm>
            <a:off x="3670368" y="1405872"/>
            <a:ext cx="1542982" cy="304800"/>
            <a:chOff x="2843668" y="1917700"/>
            <a:chExt cx="1542982" cy="30480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469716" y="1240718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74"/>
          <p:cNvGrpSpPr/>
          <p:nvPr/>
        </p:nvGrpSpPr>
        <p:grpSpPr>
          <a:xfrm>
            <a:off x="6010005" y="1411484"/>
            <a:ext cx="1542982" cy="304800"/>
            <a:chOff x="2843668" y="1917700"/>
            <a:chExt cx="1542982" cy="30480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grpSp>
        <p:nvGrpSpPr>
          <p:cNvPr id="7" name="Group 79"/>
          <p:cNvGrpSpPr/>
          <p:nvPr/>
        </p:nvGrpSpPr>
        <p:grpSpPr>
          <a:xfrm>
            <a:off x="2025265" y="4376397"/>
            <a:ext cx="1542982" cy="304800"/>
            <a:chOff x="2843668" y="1917700"/>
            <a:chExt cx="1542982" cy="3048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8" name="Group 83"/>
          <p:cNvGrpSpPr/>
          <p:nvPr/>
        </p:nvGrpSpPr>
        <p:grpSpPr>
          <a:xfrm>
            <a:off x="2025265" y="4902938"/>
            <a:ext cx="1542982" cy="304800"/>
            <a:chOff x="2843668" y="1917700"/>
            <a:chExt cx="1542982" cy="304800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9" name="Group 87"/>
          <p:cNvGrpSpPr/>
          <p:nvPr/>
        </p:nvGrpSpPr>
        <p:grpSpPr>
          <a:xfrm>
            <a:off x="2025265" y="3849857"/>
            <a:ext cx="1542982" cy="304800"/>
            <a:chOff x="2843668" y="1917700"/>
            <a:chExt cx="1542982" cy="3048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cxnSp>
        <p:nvCxnSpPr>
          <p:cNvPr id="93" name="Straight Connector 92"/>
          <p:cNvCxnSpPr/>
          <p:nvPr/>
        </p:nvCxnSpPr>
        <p:spPr>
          <a:xfrm rot="5400000">
            <a:off x="1498725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3041707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302589" y="4534409"/>
            <a:ext cx="8153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568248" y="4534409"/>
            <a:ext cx="9604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469716" y="4205631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109"/>
          <p:cNvGrpSpPr/>
          <p:nvPr/>
        </p:nvGrpSpPr>
        <p:grpSpPr>
          <a:xfrm>
            <a:off x="6010005" y="4376397"/>
            <a:ext cx="1542982" cy="304800"/>
            <a:chOff x="2843668" y="1917700"/>
            <a:chExt cx="1542982" cy="304800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2347350" y="5457645"/>
            <a:ext cx="498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5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298" name="Picture 2" descr="http://i576.photobucket.com/albums/ss202/geoffreyforest/240D/stereopics-3.jpg"/>
          <p:cNvPicPr>
            <a:picLocks noChangeAspect="1" noChangeArrowheads="1"/>
          </p:cNvPicPr>
          <p:nvPr/>
        </p:nvPicPr>
        <p:blipFill>
          <a:blip r:embed="rId2"/>
          <a:srcRect l="21519" t="17982" r="17089" b="20430"/>
          <a:stretch>
            <a:fillRect/>
          </a:stretch>
        </p:blipFill>
        <p:spPr bwMode="auto">
          <a:xfrm>
            <a:off x="-1" y="0"/>
            <a:ext cx="911494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Goals rest of quarter:</a:t>
            </a:r>
            <a:br>
              <a:rPr lang="en-US" i="1" dirty="0" smtClean="0">
                <a:solidFill>
                  <a:srgbClr val="92D050"/>
                </a:solidFill>
              </a:rPr>
            </a:br>
            <a:r>
              <a:rPr lang="en-US" i="1" u="sng" dirty="0" smtClean="0">
                <a:solidFill>
                  <a:srgbClr val="92D050"/>
                </a:solidFill>
              </a:rPr>
              <a:t>Understand these knobs!</a:t>
            </a:r>
            <a:endParaRPr lang="en-US" i="1" u="sng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4924" y="59987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http://www.peachparts.com/shopforum/showthread.php?t=256624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7413" y="2538248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53358" y="2371396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8765" y="3873062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8049" y="210670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6689" y="210670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88859" y="242907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38713" y="2429871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59852" y="2108293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73526" y="243066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08828" y="2108293"/>
            <a:ext cx="203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51881" y="2934557"/>
            <a:ext cx="2341714" cy="614589"/>
            <a:chOff x="2843668" y="1917700"/>
            <a:chExt cx="1542982" cy="3048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Z</a:t>
              </a:r>
              <a:r>
                <a:rPr lang="en-US" sz="2800" baseline="-25000" dirty="0" err="1" smtClean="0"/>
                <a:t>eq</a:t>
              </a:r>
              <a:endParaRPr lang="en-US" sz="2800" baseline="-25000" dirty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833778" y="2337620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392561" y="202019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1564658" y="25818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87100" y="360013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728307" y="295092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95427" y="1644410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err="1" smtClean="0"/>
              <a:t>i</a:t>
            </a:r>
            <a:r>
              <a:rPr lang="en-US" dirty="0" smtClean="0"/>
              <a:t>(t) find v(t):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18049" y="359855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76689" y="3598551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688859" y="3920922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38713" y="39217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59852" y="36001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73526" y="39225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08828" y="3600137"/>
            <a:ext cx="215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V/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95427" y="3136254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v(t) find </a:t>
            </a:r>
            <a:r>
              <a:rPr lang="en-US" dirty="0" err="1" smtClean="0"/>
              <a:t>i</a:t>
            </a:r>
            <a:r>
              <a:rPr lang="en-US" dirty="0" smtClean="0"/>
              <a:t>(t):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81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“Transfer Function”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62752" y="1993674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025495" y="1143000"/>
            <a:ext cx="2373086" cy="1698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network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98581" y="1995262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3772" y="180742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56235" y="182030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19035" y="3598551"/>
            <a:ext cx="394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H(</a:t>
            </a:r>
            <a:r>
              <a:rPr lang="en-US" sz="36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49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Transfer function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66464" y="4843220"/>
            <a:ext cx="734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 for this circuit. Sketch the magnitude of 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 vs.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98" name="Straight Connector 197"/>
          <p:cNvCxnSpPr/>
          <p:nvPr/>
        </p:nvCxnSpPr>
        <p:spPr>
          <a:xfrm rot="10800000">
            <a:off x="333214" y="1206344"/>
            <a:ext cx="24873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0800000">
            <a:off x="333217" y="4734733"/>
            <a:ext cx="24873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3238339" y="30466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3238339" y="4535904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225"/>
          <p:cNvGrpSpPr/>
          <p:nvPr/>
        </p:nvGrpSpPr>
        <p:grpSpPr>
          <a:xfrm>
            <a:off x="4626379" y="2985849"/>
            <a:ext cx="1114128" cy="1613281"/>
            <a:chOff x="4907532" y="2669569"/>
            <a:chExt cx="1114128" cy="1613281"/>
          </a:xfrm>
        </p:grpSpPr>
        <p:sp>
          <p:nvSpPr>
            <p:cNvPr id="135" name="Title 1"/>
            <p:cNvSpPr txBox="1">
              <a:spLocks/>
            </p:cNvSpPr>
            <p:nvPr/>
          </p:nvSpPr>
          <p:spPr>
            <a:xfrm>
              <a:off x="5314708" y="315943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out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4989837" y="2669569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4982803" y="415773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907532" y="2710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907893" y="386821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228" name="Title 1"/>
          <p:cNvSpPr txBox="1">
            <a:spLocks/>
          </p:cNvSpPr>
          <p:nvPr/>
        </p:nvSpPr>
        <p:spPr>
          <a:xfrm>
            <a:off x="88226" y="27304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223925" y="114435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202232" y="467041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TextBox 230"/>
          <p:cNvSpPr txBox="1"/>
          <p:nvPr/>
        </p:nvSpPr>
        <p:spPr>
          <a:xfrm>
            <a:off x="141620" y="11848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127322" y="438089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80" name="Group 405"/>
          <p:cNvGrpSpPr/>
          <p:nvPr/>
        </p:nvGrpSpPr>
        <p:grpSpPr>
          <a:xfrm rot="16200000">
            <a:off x="1574990" y="2194845"/>
            <a:ext cx="1542982" cy="160687"/>
            <a:chOff x="1809818" y="1385407"/>
            <a:chExt cx="1542982" cy="160687"/>
          </a:xfrm>
        </p:grpSpPr>
        <p:cxnSp>
          <p:nvCxnSpPr>
            <p:cNvPr id="146" name="Straight Connector 145"/>
            <p:cNvCxnSpPr/>
            <p:nvPr/>
          </p:nvCxnSpPr>
          <p:spPr>
            <a:xfrm rot="5400000" flipH="1" flipV="1">
              <a:off x="2340101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2239094" y="140553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6"/>
            <p:cNvCxnSpPr/>
            <p:nvPr/>
          </p:nvCxnSpPr>
          <p:spPr>
            <a:xfrm rot="16200000" flipH="1">
              <a:off x="2259580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 flipH="1" flipV="1">
              <a:off x="2501143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8"/>
            <p:cNvCxnSpPr/>
            <p:nvPr/>
          </p:nvCxnSpPr>
          <p:spPr>
            <a:xfrm rot="16200000" flipH="1">
              <a:off x="2420622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9"/>
            <p:cNvCxnSpPr/>
            <p:nvPr/>
          </p:nvCxnSpPr>
          <p:spPr>
            <a:xfrm rot="10800000">
              <a:off x="2903394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20"/>
            <p:cNvCxnSpPr/>
            <p:nvPr/>
          </p:nvCxnSpPr>
          <p:spPr>
            <a:xfrm rot="5400000" flipH="1" flipV="1">
              <a:off x="2662185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21"/>
            <p:cNvCxnSpPr/>
            <p:nvPr/>
          </p:nvCxnSpPr>
          <p:spPr>
            <a:xfrm rot="16200000" flipH="1">
              <a:off x="2581664" y="1425668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22"/>
            <p:cNvCxnSpPr/>
            <p:nvPr/>
          </p:nvCxnSpPr>
          <p:spPr>
            <a:xfrm rot="16200000" flipH="1">
              <a:off x="2742706" y="1425312"/>
              <a:ext cx="160331" cy="805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2843002" y="1485347"/>
              <a:ext cx="80521" cy="402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0800000">
              <a:off x="1809818" y="1465928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H="1" flipV="1">
            <a:off x="2346658" y="1503700"/>
            <a:ext cx="8929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 flipH="1" flipV="1">
            <a:off x="2342444" y="4533383"/>
            <a:ext cx="8958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itle 1"/>
          <p:cNvSpPr txBox="1">
            <a:spLocks/>
          </p:cNvSpPr>
          <p:nvPr/>
        </p:nvSpPr>
        <p:spPr>
          <a:xfrm rot="5400000">
            <a:off x="2057144" y="192527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ymbol" pitchFamily="18" charset="2"/>
              <a:ea typeface="+mj-ea"/>
              <a:cs typeface="Times New Roman" pitchFamily="18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rot="5400000">
            <a:off x="2725163" y="4634054"/>
            <a:ext cx="2013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34"/>
          <p:cNvCxnSpPr/>
          <p:nvPr/>
        </p:nvCxnSpPr>
        <p:spPr>
          <a:xfrm rot="5400000" flipH="1" flipV="1">
            <a:off x="2667383" y="1355023"/>
            <a:ext cx="2973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7" name="Group 82"/>
          <p:cNvGrpSpPr/>
          <p:nvPr/>
        </p:nvGrpSpPr>
        <p:grpSpPr>
          <a:xfrm>
            <a:off x="3030572" y="1503698"/>
            <a:ext cx="378996" cy="1491705"/>
            <a:chOff x="2599211" y="4506635"/>
            <a:chExt cx="378996" cy="1890454"/>
          </a:xfrm>
        </p:grpSpPr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2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40" name="Arc 13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38" name="Arc 13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36" name="Arc 13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31" name="Arc 13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 rot="5400000">
            <a:off x="3030619" y="198010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9" name="Group 82"/>
          <p:cNvGrpSpPr/>
          <p:nvPr/>
        </p:nvGrpSpPr>
        <p:grpSpPr>
          <a:xfrm>
            <a:off x="2152949" y="3034520"/>
            <a:ext cx="378996" cy="1491705"/>
            <a:chOff x="2599211" y="4506635"/>
            <a:chExt cx="378996" cy="1890454"/>
          </a:xfrm>
        </p:grpSpPr>
        <p:cxnSp>
          <p:nvCxnSpPr>
            <p:cNvPr id="93" name="Straight Connector 9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9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21" name="Arc 12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08" name="Arc 10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5" name="Arc 10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03" name="Arc 10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01" name="Arc 10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itle 1"/>
          <p:cNvSpPr txBox="1">
            <a:spLocks/>
          </p:cNvSpPr>
          <p:nvPr/>
        </p:nvSpPr>
        <p:spPr>
          <a:xfrm rot="5400000">
            <a:off x="2133452" y="34668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10800000" flipH="1" flipV="1">
            <a:off x="2342447" y="3034521"/>
            <a:ext cx="8958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258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3668"/>
          </a:xfrm>
        </p:spPr>
        <p:txBody>
          <a:bodyPr/>
          <a:lstStyle/>
          <a:p>
            <a:r>
              <a:rPr lang="en-US" dirty="0" smtClean="0"/>
              <a:t>Comprehensive Example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5400000">
            <a:off x="1613051" y="29576"/>
            <a:ext cx="719566" cy="1684994"/>
            <a:chOff x="736524" y="1601230"/>
            <a:chExt cx="719566" cy="1684994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6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7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0" name="Straight Connector 19"/>
          <p:cNvCxnSpPr/>
          <p:nvPr/>
        </p:nvCxnSpPr>
        <p:spPr>
          <a:xfrm>
            <a:off x="1113966" y="2705868"/>
            <a:ext cx="3037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 rot="16200000">
            <a:off x="-404635" y="1524118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 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t+30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deg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14473" y="773668"/>
            <a:ext cx="419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for all the currents, voltages in this circuit using nodal analysis.</a:t>
            </a:r>
            <a:endParaRPr lang="en-US" dirty="0"/>
          </a:p>
        </p:txBody>
      </p:sp>
      <p:cxnSp>
        <p:nvCxnSpPr>
          <p:cNvPr id="104" name="Straight Connector 103"/>
          <p:cNvCxnSpPr/>
          <p:nvPr/>
        </p:nvCxnSpPr>
        <p:spPr>
          <a:xfrm rot="5400000" flipH="1" flipV="1">
            <a:off x="936403" y="1338920"/>
            <a:ext cx="3609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144"/>
          <p:cNvGrpSpPr/>
          <p:nvPr/>
        </p:nvGrpSpPr>
        <p:grpSpPr>
          <a:xfrm>
            <a:off x="386874" y="1290820"/>
            <a:ext cx="969184" cy="1415048"/>
            <a:chOff x="2971800" y="1743238"/>
            <a:chExt cx="969184" cy="1542982"/>
          </a:xfrm>
        </p:grpSpPr>
        <p:sp>
          <p:nvSpPr>
            <p:cNvPr id="83" name="Oval 82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3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3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36" name="Title 1"/>
          <p:cNvSpPr txBox="1">
            <a:spLocks/>
          </p:cNvSpPr>
          <p:nvPr/>
        </p:nvSpPr>
        <p:spPr>
          <a:xfrm rot="5400000">
            <a:off x="4065665" y="157673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noProof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0" dirty="0" err="1" smtClean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en-US" noProof="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2664136" y="1942903"/>
            <a:ext cx="0" cy="7586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2661031" y="1147722"/>
            <a:ext cx="0" cy="6427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itle 1"/>
          <p:cNvSpPr txBox="1">
            <a:spLocks/>
          </p:cNvSpPr>
          <p:nvPr/>
        </p:nvSpPr>
        <p:spPr>
          <a:xfrm rot="16200000">
            <a:off x="1704825" y="140199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mF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rot="10800000" flipH="1" flipV="1">
            <a:off x="2431319" y="1942902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 flipH="1" flipV="1">
            <a:off x="2431319" y="1790502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4" name="Group 82"/>
          <p:cNvGrpSpPr/>
          <p:nvPr/>
        </p:nvGrpSpPr>
        <p:grpSpPr>
          <a:xfrm>
            <a:off x="3935315" y="1181662"/>
            <a:ext cx="378996" cy="1491705"/>
            <a:chOff x="2599211" y="4506635"/>
            <a:chExt cx="378996" cy="1890454"/>
          </a:xfrm>
        </p:grpSpPr>
        <p:cxnSp>
          <p:nvCxnSpPr>
            <p:cNvPr id="145" name="Straight Connector 144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148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161" name="Arc 16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159" name="Arc 15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157" name="Arc 15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1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155" name="Arc 15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2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153" name="Arc 15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Group 31"/>
          <p:cNvGrpSpPr/>
          <p:nvPr/>
        </p:nvGrpSpPr>
        <p:grpSpPr>
          <a:xfrm rot="5400000">
            <a:off x="3122526" y="25245"/>
            <a:ext cx="719566" cy="1684994"/>
            <a:chOff x="736524" y="1601230"/>
            <a:chExt cx="719566" cy="1684994"/>
          </a:xfrm>
        </p:grpSpPr>
        <p:sp>
          <p:nvSpPr>
            <p:cNvPr id="165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66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167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noProof="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k</a:t>
                </a:r>
                <a:r>
                  <a:rPr lang="en-US" noProof="0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Symbol" pitchFamily="18" charset="2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68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450425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2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7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8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27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1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3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4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35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36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37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38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39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40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41" name="Group 179"/>
          <p:cNvGrpSpPr/>
          <p:nvPr/>
        </p:nvGrpSpPr>
        <p:grpSpPr>
          <a:xfrm>
            <a:off x="6582154" y="2891022"/>
            <a:ext cx="1466092" cy="1615790"/>
            <a:chOff x="1276675" y="1417638"/>
            <a:chExt cx="1466092" cy="1615790"/>
          </a:xfrm>
        </p:grpSpPr>
        <p:cxnSp>
          <p:nvCxnSpPr>
            <p:cNvPr id="181" name="Straight Connector 180"/>
            <p:cNvCxnSpPr/>
            <p:nvPr/>
          </p:nvCxnSpPr>
          <p:spPr>
            <a:xfrm rot="10800000" flipH="1" flipV="1">
              <a:off x="1533160" y="2180653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H="1" flipV="1">
              <a:off x="2254267" y="2177549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itle 1"/>
            <p:cNvSpPr txBox="1">
              <a:spLocks/>
            </p:cNvSpPr>
            <p:nvPr/>
          </p:nvSpPr>
          <p:spPr>
            <a:xfrm>
              <a:off x="1617051" y="141763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2" name="Group 525"/>
            <p:cNvGrpSpPr/>
            <p:nvPr/>
          </p:nvGrpSpPr>
          <p:grpSpPr>
            <a:xfrm>
              <a:off x="1276675" y="1498686"/>
              <a:ext cx="706952" cy="559236"/>
              <a:chOff x="5620837" y="2038275"/>
              <a:chExt cx="706952" cy="559236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1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85" name="Straight Connector 184"/>
            <p:cNvCxnSpPr/>
            <p:nvPr/>
          </p:nvCxnSpPr>
          <p:spPr>
            <a:xfrm rot="16200000" flipH="1" flipV="1">
              <a:off x="18576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 flipV="1">
              <a:off x="20100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1683545" y="238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385391" y="238096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9" name="Title 1"/>
            <p:cNvSpPr txBox="1">
              <a:spLocks/>
            </p:cNvSpPr>
            <p:nvPr/>
          </p:nvSpPr>
          <p:spPr>
            <a:xfrm>
              <a:off x="1806038" y="247419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89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cheat sheet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9351" y="1459468"/>
            <a:ext cx="356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will be provided with the exam.</a:t>
            </a:r>
            <a:endParaRPr lang="en-US" dirty="0"/>
          </a:p>
        </p:txBody>
      </p:sp>
      <p:pic>
        <p:nvPicPr>
          <p:cNvPr id="535554" name="Picture 2"/>
          <p:cNvPicPr>
            <a:picLocks noChangeAspect="1" noChangeArrowheads="1"/>
          </p:cNvPicPr>
          <p:nvPr/>
        </p:nvPicPr>
        <p:blipFill>
          <a:blip r:embed="rId2"/>
          <a:srcRect l="14224" t="43636" r="21379" b="11223"/>
          <a:stretch>
            <a:fillRect/>
          </a:stretch>
        </p:blipFill>
        <p:spPr bwMode="auto">
          <a:xfrm>
            <a:off x="835573" y="2198132"/>
            <a:ext cx="7851227" cy="331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178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298" name="Picture 2" descr="http://i576.photobucket.com/albums/ss202/geoffreyforest/240D/stereopics-3.jpg"/>
          <p:cNvPicPr>
            <a:picLocks noChangeAspect="1" noChangeArrowheads="1"/>
          </p:cNvPicPr>
          <p:nvPr/>
        </p:nvPicPr>
        <p:blipFill>
          <a:blip r:embed="rId2"/>
          <a:srcRect l="21519" t="17982" r="17089" b="20430"/>
          <a:stretch>
            <a:fillRect/>
          </a:stretch>
        </p:blipFill>
        <p:spPr bwMode="auto">
          <a:xfrm>
            <a:off x="-1" y="0"/>
            <a:ext cx="911494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Goals rest of quarter:</a:t>
            </a:r>
            <a:br>
              <a:rPr lang="en-US" i="1" dirty="0" smtClean="0">
                <a:solidFill>
                  <a:srgbClr val="92D050"/>
                </a:solidFill>
              </a:rPr>
            </a:br>
            <a:r>
              <a:rPr lang="en-US" i="1" u="sng" dirty="0" smtClean="0">
                <a:solidFill>
                  <a:srgbClr val="92D050"/>
                </a:solidFill>
              </a:rPr>
              <a:t>Understand these knobs!</a:t>
            </a:r>
            <a:endParaRPr lang="en-US" i="1" u="sng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4924" y="59987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http://www.peachparts.com/shopforum/showthread.php?t=256624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7413" y="2538248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53358" y="2371396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8765" y="3873062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7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Band pass filter (RLC)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738644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724418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3154154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176596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3119529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32751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32751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303096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96062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339727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321473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20791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221152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950274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82"/>
          <p:cNvGrpSpPr/>
          <p:nvPr/>
        </p:nvGrpSpPr>
        <p:grpSpPr>
          <a:xfrm rot="5400000">
            <a:off x="1873395" y="168532"/>
            <a:ext cx="378996" cy="1491705"/>
            <a:chOff x="2599211" y="4506635"/>
            <a:chExt cx="378996" cy="1890454"/>
          </a:xfrm>
        </p:grpSpPr>
        <p:cxnSp>
          <p:nvCxnSpPr>
            <p:cNvPr id="83" name="Straight Connector 8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9" name="Arc 9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7" name="Arc 9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5" name="Straight Connector 8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10800000">
            <a:off x="1071049" y="932656"/>
            <a:ext cx="245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071049" y="3965323"/>
            <a:ext cx="1737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4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Bode of RLC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98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0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6" y="-181857"/>
            <a:ext cx="8229600" cy="1143000"/>
          </a:xfrm>
        </p:spPr>
        <p:txBody>
          <a:bodyPr/>
          <a:lstStyle/>
          <a:p>
            <a:r>
              <a:rPr lang="en-US" dirty="0" smtClean="0"/>
              <a:t>Bode example w/superposition</a:t>
            </a:r>
            <a:endParaRPr lang="en-US" dirty="0"/>
          </a:p>
        </p:txBody>
      </p:sp>
      <p:pic>
        <p:nvPicPr>
          <p:cNvPr id="5" name="Picture 4" descr="Screen Shot 2014-06-03 at 2.34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" y="1180016"/>
            <a:ext cx="4693560" cy="32944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4808" y="637977"/>
            <a:ext cx="671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Vout</a:t>
            </a:r>
            <a:r>
              <a:rPr lang="en-US" dirty="0" smtClean="0"/>
              <a:t>(t) given:</a:t>
            </a:r>
          </a:p>
          <a:p>
            <a:r>
              <a:rPr lang="en-US" dirty="0" smtClean="0"/>
              <a:t>Vin(t)= 1 mV cos ( 2*pi*1kHz*t) + </a:t>
            </a:r>
            <a:r>
              <a:rPr lang="en-US" dirty="0"/>
              <a:t>1 mV cos ( </a:t>
            </a:r>
            <a:r>
              <a:rPr lang="en-US" dirty="0" smtClean="0"/>
              <a:t>2*pi*10kHz*t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274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304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449</Words>
  <Application>Microsoft Office PowerPoint</Application>
  <PresentationFormat>On-screen Show (4:3)</PresentationFormat>
  <Paragraphs>201</Paragraphs>
  <Slides>25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Office Theme</vt:lpstr>
      <vt:lpstr>Equation</vt:lpstr>
      <vt:lpstr>EECS 70A: Network Analysis</vt:lpstr>
      <vt:lpstr>Goals rest of quarter: Understand these knobs!</vt:lpstr>
      <vt:lpstr>Goals rest of quarter: Understand these knobs!</vt:lpstr>
      <vt:lpstr>Band pass filter (RLC)</vt:lpstr>
      <vt:lpstr>Bandwidth</vt:lpstr>
      <vt:lpstr>Bode of RLC</vt:lpstr>
      <vt:lpstr>Superposition</vt:lpstr>
      <vt:lpstr>Bode example w/superposition</vt:lpstr>
      <vt:lpstr>PowerPoint Presentation</vt:lpstr>
      <vt:lpstr>PowerPoint Presentation</vt:lpstr>
      <vt:lpstr>Modulation scheme</vt:lpstr>
      <vt:lpstr>PowerPoint Presentation</vt:lpstr>
      <vt:lpstr>Topics covered</vt:lpstr>
      <vt:lpstr>Thevenin, Norton Theorems:</vt:lpstr>
      <vt:lpstr>PowerPoint Presentation</vt:lpstr>
      <vt:lpstr>LR circuit</vt:lpstr>
      <vt:lpstr>Conversion procedures</vt:lpstr>
      <vt:lpstr>Circuits</vt:lpstr>
      <vt:lpstr>Series/Parallel Impedances</vt:lpstr>
      <vt:lpstr>Conversion procedures</vt:lpstr>
      <vt:lpstr>“Transfer Function”</vt:lpstr>
      <vt:lpstr>Example Transfer function</vt:lpstr>
      <vt:lpstr>Comprehensive Example</vt:lpstr>
      <vt:lpstr>Symbol library</vt:lpstr>
      <vt:lpstr>Exam cheat sheet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Caner Guclu</cp:lastModifiedBy>
  <cp:revision>1084</cp:revision>
  <cp:lastPrinted>2016-06-01T23:41:54Z</cp:lastPrinted>
  <dcterms:created xsi:type="dcterms:W3CDTF">2010-03-26T00:11:49Z</dcterms:created>
  <dcterms:modified xsi:type="dcterms:W3CDTF">2016-06-02T22:41:37Z</dcterms:modified>
</cp:coreProperties>
</file>