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502" r:id="rId3"/>
    <p:sldId id="507" r:id="rId4"/>
    <p:sldId id="489" r:id="rId5"/>
    <p:sldId id="508" r:id="rId6"/>
    <p:sldId id="588" r:id="rId7"/>
    <p:sldId id="589" r:id="rId8"/>
    <p:sldId id="587" r:id="rId9"/>
    <p:sldId id="591" r:id="rId10"/>
    <p:sldId id="590" r:id="rId11"/>
    <p:sldId id="592" r:id="rId12"/>
    <p:sldId id="593" r:id="rId13"/>
    <p:sldId id="594" r:id="rId14"/>
    <p:sldId id="595" r:id="rId15"/>
    <p:sldId id="596" r:id="rId16"/>
    <p:sldId id="597" r:id="rId17"/>
    <p:sldId id="601" r:id="rId18"/>
    <p:sldId id="602" r:id="rId19"/>
    <p:sldId id="603" r:id="rId20"/>
    <p:sldId id="604" r:id="rId21"/>
    <p:sldId id="605" r:id="rId22"/>
    <p:sldId id="608" r:id="rId23"/>
    <p:sldId id="611" r:id="rId24"/>
    <p:sldId id="609" r:id="rId25"/>
    <p:sldId id="610" r:id="rId26"/>
  </p:sldIdLst>
  <p:sldSz cx="9144000" cy="6858000" type="screen4x3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16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5" autoAdjust="0"/>
    <p:restoredTop sz="86427" autoAdjust="0"/>
  </p:normalViewPr>
  <p:slideViewPr>
    <p:cSldViewPr snapToGrid="0" snapToObjects="1">
      <p:cViewPr varScale="1">
        <p:scale>
          <a:sx n="65" d="100"/>
          <a:sy n="65" d="100"/>
        </p:scale>
        <p:origin x="58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121" d="100"/>
          <a:sy n="121" d="100"/>
        </p:scale>
        <p:origin x="4844" y="88"/>
      </p:cViewPr>
      <p:guideLst>
        <p:guide orient="horz" pos="2929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82119" cy="464820"/>
          </a:xfrm>
          <a:prstGeom prst="rect">
            <a:avLst/>
          </a:prstGeom>
        </p:spPr>
        <p:txBody>
          <a:bodyPr vert="horz" lIns="92742" tIns="46372" rIns="92742" bIns="4637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3"/>
            <a:ext cx="2982119" cy="464820"/>
          </a:xfrm>
          <a:prstGeom prst="rect">
            <a:avLst/>
          </a:prstGeom>
        </p:spPr>
        <p:txBody>
          <a:bodyPr vert="horz" lIns="92742" tIns="46372" rIns="92742" bIns="46372" rtlCol="0"/>
          <a:lstStyle>
            <a:lvl1pPr algn="r">
              <a:defRPr sz="1300"/>
            </a:lvl1pPr>
          </a:lstStyle>
          <a:p>
            <a:fld id="{05B7173A-86B1-4F76-8A79-299130E6DC91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966"/>
            <a:ext cx="2982119" cy="464820"/>
          </a:xfrm>
          <a:prstGeom prst="rect">
            <a:avLst/>
          </a:prstGeom>
        </p:spPr>
        <p:txBody>
          <a:bodyPr vert="horz" lIns="92742" tIns="46372" rIns="92742" bIns="4637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6"/>
            <a:ext cx="2982119" cy="464820"/>
          </a:xfrm>
          <a:prstGeom prst="rect">
            <a:avLst/>
          </a:prstGeom>
        </p:spPr>
        <p:txBody>
          <a:bodyPr vert="horz" lIns="92742" tIns="46372" rIns="92742" bIns="46372" rtlCol="0" anchor="b"/>
          <a:lstStyle>
            <a:lvl1pPr algn="r">
              <a:defRPr sz="1300"/>
            </a:lvl1pPr>
          </a:lstStyle>
          <a:p>
            <a:fld id="{69A5CF54-364D-4CA1-BE5C-7DB89EA6F2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33299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82119" cy="464820"/>
          </a:xfrm>
          <a:prstGeom prst="rect">
            <a:avLst/>
          </a:prstGeom>
        </p:spPr>
        <p:txBody>
          <a:bodyPr vert="horz" lIns="92742" tIns="46372" rIns="92742" bIns="4637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3"/>
            <a:ext cx="2982119" cy="464820"/>
          </a:xfrm>
          <a:prstGeom prst="rect">
            <a:avLst/>
          </a:prstGeom>
        </p:spPr>
        <p:txBody>
          <a:bodyPr vert="horz" lIns="92742" tIns="46372" rIns="92742" bIns="46372" rtlCol="0"/>
          <a:lstStyle>
            <a:lvl1pPr algn="r">
              <a:defRPr sz="1300"/>
            </a:lvl1pPr>
          </a:lstStyle>
          <a:p>
            <a:fld id="{A3813B29-E825-4092-A924-7C57488C9D00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9188" y="700088"/>
            <a:ext cx="4643437" cy="3484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42" tIns="46372" rIns="92742" bIns="4637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742" tIns="46372" rIns="92742" bIns="4637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966"/>
            <a:ext cx="2982119" cy="464820"/>
          </a:xfrm>
          <a:prstGeom prst="rect">
            <a:avLst/>
          </a:prstGeom>
        </p:spPr>
        <p:txBody>
          <a:bodyPr vert="horz" lIns="92742" tIns="46372" rIns="92742" bIns="4637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6"/>
            <a:ext cx="2982119" cy="464820"/>
          </a:xfrm>
          <a:prstGeom prst="rect">
            <a:avLst/>
          </a:prstGeom>
        </p:spPr>
        <p:txBody>
          <a:bodyPr vert="horz" lIns="92742" tIns="46372" rIns="92742" bIns="46372" rtlCol="0" anchor="b"/>
          <a:lstStyle>
            <a:lvl1pPr algn="r">
              <a:defRPr sz="1300"/>
            </a:lvl1pPr>
          </a:lstStyle>
          <a:p>
            <a:fld id="{04085758-AB91-46AE-9D9A-A0B72B5401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28753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400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5291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3858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195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3505200" y="6642556"/>
            <a:ext cx="21335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EECS 70A </a:t>
            </a:r>
            <a:r>
              <a:rPr lang="en-US" sz="800" kern="1200" baseline="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© 2014 P. J. Burke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" y="6651557"/>
            <a:ext cx="67285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AC7840-B0D4-4BC2-A896-84E1991018A4}" type="datetime1">
              <a:rPr lang="en-US" sz="800" kern="1200" baseline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6/2/2016</a:t>
            </a:fld>
            <a:endParaRPr lang="en-US" sz="800" kern="1200" baseline="0" dirty="0" smtClean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8824823" y="6651557"/>
            <a:ext cx="3191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4A8CC2-F446-452E-BA16-D343FD8DEE82}" type="slidenum">
              <a:rPr lang="en-US" sz="8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pPr marL="0" marR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8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8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EECS 70A: Network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13</a:t>
            </a:r>
          </a:p>
        </p:txBody>
      </p:sp>
      <p:sp>
        <p:nvSpPr>
          <p:cNvPr id="4" name="Rectangle 3"/>
          <p:cNvSpPr/>
          <p:nvPr/>
        </p:nvSpPr>
        <p:spPr>
          <a:xfrm>
            <a:off x="3861144" y="0"/>
            <a:ext cx="19827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Announcements: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Announcement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6505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Modulation scheme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4504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6601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covered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KCL, KVL</a:t>
            </a:r>
          </a:p>
          <a:p>
            <a:r>
              <a:rPr lang="en-US" dirty="0" smtClean="0"/>
              <a:t>Nodal analysis</a:t>
            </a:r>
          </a:p>
          <a:p>
            <a:r>
              <a:rPr lang="en-US" dirty="0" smtClean="0"/>
              <a:t>Mesh analysis</a:t>
            </a:r>
          </a:p>
          <a:p>
            <a:r>
              <a:rPr lang="en-US" dirty="0" smtClean="0"/>
              <a:t>Thevenin/Norton theorem</a:t>
            </a:r>
          </a:p>
          <a:p>
            <a:r>
              <a:rPr lang="en-US" dirty="0" smtClean="0"/>
              <a:t>RL, RC circuits (time dependence)</a:t>
            </a:r>
          </a:p>
          <a:p>
            <a:r>
              <a:rPr lang="en-US" dirty="0" smtClean="0"/>
              <a:t>R,L,C circuits</a:t>
            </a:r>
          </a:p>
          <a:p>
            <a:pPr lvl="1"/>
            <a:r>
              <a:rPr lang="en-US" dirty="0" err="1" smtClean="0"/>
              <a:t>Phasors</a:t>
            </a:r>
            <a:endParaRPr lang="en-US" dirty="0" smtClean="0"/>
          </a:p>
          <a:p>
            <a:pPr lvl="1"/>
            <a:r>
              <a:rPr lang="en-US" dirty="0" smtClean="0"/>
              <a:t>Impedances</a:t>
            </a:r>
          </a:p>
          <a:p>
            <a:pPr lvl="1"/>
            <a:r>
              <a:rPr lang="en-US" dirty="0" smtClean="0"/>
              <a:t>Transfer function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3366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4586"/>
          </a:xfrm>
        </p:spPr>
        <p:txBody>
          <a:bodyPr/>
          <a:lstStyle/>
          <a:p>
            <a:r>
              <a:rPr lang="en-US" dirty="0" smtClean="0"/>
              <a:t>Thevenin, Norton Theorems:</a:t>
            </a:r>
            <a:endParaRPr lang="en-US" baseline="-250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964603" y="1386677"/>
            <a:ext cx="983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964603" y="2240692"/>
            <a:ext cx="983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1948015" y="1324117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948015" y="2178132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1984646" y="1024364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973426" y="2387471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1865710" y="134136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1873105" y="1888612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grpSp>
        <p:nvGrpSpPr>
          <p:cNvPr id="3" name="Group 449"/>
          <p:cNvGrpSpPr/>
          <p:nvPr/>
        </p:nvGrpSpPr>
        <p:grpSpPr>
          <a:xfrm rot="5400000">
            <a:off x="873756" y="2730750"/>
            <a:ext cx="670686" cy="1542982"/>
            <a:chOff x="785404" y="1743242"/>
            <a:chExt cx="670686" cy="1542982"/>
          </a:xfrm>
        </p:grpSpPr>
        <p:sp>
          <p:nvSpPr>
            <p:cNvPr id="44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baseline="-25000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th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5" name="Group 405"/>
            <p:cNvGrpSpPr/>
            <p:nvPr/>
          </p:nvGrpSpPr>
          <p:grpSpPr>
            <a:xfrm rot="5400000">
              <a:off x="604256" y="2434389"/>
              <a:ext cx="1542982" cy="160687"/>
              <a:chOff x="1809818" y="1385407"/>
              <a:chExt cx="1542982" cy="160687"/>
            </a:xfrm>
          </p:grpSpPr>
          <p:cxnSp>
            <p:nvCxnSpPr>
              <p:cNvPr id="46" name="Straight Connector 45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" name="Group 439"/>
          <p:cNvGrpSpPr/>
          <p:nvPr/>
        </p:nvGrpSpPr>
        <p:grpSpPr>
          <a:xfrm>
            <a:off x="215990" y="3856133"/>
            <a:ext cx="485775" cy="565091"/>
            <a:chOff x="3259914" y="2192942"/>
            <a:chExt cx="485775" cy="565091"/>
          </a:xfrm>
        </p:grpSpPr>
        <p:sp>
          <p:nvSpPr>
            <p:cNvPr id="75" name="Oval 74"/>
            <p:cNvSpPr/>
            <p:nvPr/>
          </p:nvSpPr>
          <p:spPr>
            <a:xfrm>
              <a:off x="3259914" y="2231737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Title 1"/>
            <p:cNvSpPr txBox="1">
              <a:spLocks/>
            </p:cNvSpPr>
            <p:nvPr/>
          </p:nvSpPr>
          <p:spPr>
            <a:xfrm>
              <a:off x="3383170" y="2192942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77" name="Title 1"/>
            <p:cNvSpPr txBox="1">
              <a:spLocks/>
            </p:cNvSpPr>
            <p:nvPr/>
          </p:nvSpPr>
          <p:spPr>
            <a:xfrm>
              <a:off x="3383170" y="2451932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73" name="Straight Connector 72"/>
          <p:cNvCxnSpPr/>
          <p:nvPr/>
        </p:nvCxnSpPr>
        <p:spPr>
          <a:xfrm rot="5400000" flipH="1" flipV="1">
            <a:off x="340960" y="4501730"/>
            <a:ext cx="24204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5400000" flipH="1" flipV="1">
            <a:off x="399293" y="3835344"/>
            <a:ext cx="11917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Title 1"/>
          <p:cNvSpPr txBox="1">
            <a:spLocks/>
          </p:cNvSpPr>
          <p:nvPr/>
        </p:nvSpPr>
        <p:spPr>
          <a:xfrm rot="16200000">
            <a:off x="-502076" y="3779781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81" name="Straight Connector 80"/>
          <p:cNvCxnSpPr/>
          <p:nvPr/>
        </p:nvCxnSpPr>
        <p:spPr>
          <a:xfrm>
            <a:off x="461983" y="4640006"/>
            <a:ext cx="153987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52832" y="3031209"/>
            <a:ext cx="1478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Equivalent to:</a:t>
            </a:r>
            <a:endParaRPr lang="en-US" dirty="0"/>
          </a:p>
        </p:txBody>
      </p:sp>
      <p:sp>
        <p:nvSpPr>
          <p:cNvPr id="58" name="Oval 57"/>
          <p:cNvSpPr/>
          <p:nvPr/>
        </p:nvSpPr>
        <p:spPr>
          <a:xfrm>
            <a:off x="1988526" y="3700294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1988526" y="4554309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2025157" y="3400541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2013937" y="4622105"/>
            <a:ext cx="306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1906221" y="371754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1913616" y="4264789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cxnSp>
        <p:nvCxnSpPr>
          <p:cNvPr id="41" name="Straight Connector 40"/>
          <p:cNvCxnSpPr/>
          <p:nvPr/>
        </p:nvCxnSpPr>
        <p:spPr>
          <a:xfrm>
            <a:off x="511078" y="6349740"/>
            <a:ext cx="18281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12667" y="5478473"/>
            <a:ext cx="182659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itle 1"/>
          <p:cNvSpPr txBox="1">
            <a:spLocks/>
          </p:cNvSpPr>
          <p:nvPr/>
        </p:nvSpPr>
        <p:spPr>
          <a:xfrm rot="16200000">
            <a:off x="594648" y="5570089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 rot="10800000" flipH="1" flipV="1">
            <a:off x="1313643" y="5719818"/>
            <a:ext cx="160331" cy="805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10800000" flipH="1" flipV="1">
            <a:off x="1393809" y="5599036"/>
            <a:ext cx="80521" cy="4026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1313643" y="5639297"/>
            <a:ext cx="160331" cy="805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10800000" flipH="1" flipV="1">
            <a:off x="1313643" y="5880860"/>
            <a:ext cx="160331" cy="805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>
            <a:off x="1313643" y="5800339"/>
            <a:ext cx="160331" cy="805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5400000" flipH="1" flipV="1">
            <a:off x="1340542" y="6296474"/>
            <a:ext cx="10653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10800000" flipH="1" flipV="1">
            <a:off x="1313643" y="6041902"/>
            <a:ext cx="160331" cy="805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H="1">
            <a:off x="1313643" y="5961381"/>
            <a:ext cx="160331" cy="805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H="1">
            <a:off x="1313999" y="6122423"/>
            <a:ext cx="160331" cy="805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rot="10800000" flipH="1" flipV="1">
            <a:off x="1313999" y="6202944"/>
            <a:ext cx="80521" cy="4026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5400000" flipH="1" flipV="1">
            <a:off x="1337037" y="5542264"/>
            <a:ext cx="11354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Oval 78"/>
          <p:cNvSpPr/>
          <p:nvPr/>
        </p:nvSpPr>
        <p:spPr>
          <a:xfrm>
            <a:off x="268984" y="5659054"/>
            <a:ext cx="485775" cy="485775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Straight Arrow Connector 79"/>
          <p:cNvCxnSpPr/>
          <p:nvPr/>
        </p:nvCxnSpPr>
        <p:spPr>
          <a:xfrm rot="5400000" flipH="1" flipV="1">
            <a:off x="354710" y="5882892"/>
            <a:ext cx="31432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79" idx="0"/>
          </p:cNvCxnSpPr>
          <p:nvPr/>
        </p:nvCxnSpPr>
        <p:spPr>
          <a:xfrm rot="5400000" flipH="1" flipV="1">
            <a:off x="425091" y="5572273"/>
            <a:ext cx="17356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79" idx="4"/>
          </p:cNvCxnSpPr>
          <p:nvPr/>
        </p:nvCxnSpPr>
        <p:spPr>
          <a:xfrm rot="16200000" flipH="1">
            <a:off x="409416" y="6247284"/>
            <a:ext cx="204913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Title 1"/>
          <p:cNvSpPr txBox="1">
            <a:spLocks/>
          </p:cNvSpPr>
          <p:nvPr/>
        </p:nvSpPr>
        <p:spPr>
          <a:xfrm rot="16200000">
            <a:off x="-423420" y="5536626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100723" y="4933772"/>
            <a:ext cx="1478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Equivalent to:</a:t>
            </a:r>
            <a:endParaRPr lang="en-US" dirty="0"/>
          </a:p>
        </p:txBody>
      </p:sp>
      <p:sp>
        <p:nvSpPr>
          <p:cNvPr id="89" name="Oval 88"/>
          <p:cNvSpPr/>
          <p:nvPr/>
        </p:nvSpPr>
        <p:spPr>
          <a:xfrm>
            <a:off x="2302632" y="5425314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2302632" y="6279329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TextBox 90"/>
          <p:cNvSpPr txBox="1"/>
          <p:nvPr/>
        </p:nvSpPr>
        <p:spPr>
          <a:xfrm>
            <a:off x="2339263" y="5125561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2328043" y="648866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93" name="TextBox 92"/>
          <p:cNvSpPr txBox="1"/>
          <p:nvPr/>
        </p:nvSpPr>
        <p:spPr>
          <a:xfrm>
            <a:off x="2220327" y="544256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94" name="TextBox 93"/>
          <p:cNvSpPr txBox="1"/>
          <p:nvPr/>
        </p:nvSpPr>
        <p:spPr>
          <a:xfrm>
            <a:off x="2227722" y="5989809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86" name="Title 1"/>
          <p:cNvSpPr txBox="1">
            <a:spLocks/>
          </p:cNvSpPr>
          <p:nvPr/>
        </p:nvSpPr>
        <p:spPr>
          <a:xfrm>
            <a:off x="2286098" y="706990"/>
            <a:ext cx="6804737" cy="4525963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Thevenin:</a:t>
            </a: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Calculating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="1" baseline="-25000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Connect nothing to a-b.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Calculate voltage. This is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en-US" sz="24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2400" b="1" baseline="0" dirty="0" smtClean="0">
                <a:latin typeface="Times New Roman" pitchFamily="18" charset="0"/>
                <a:cs typeface="Times New Roman" pitchFamily="18" charset="0"/>
              </a:rPr>
              <a:t>Calculating </a:t>
            </a:r>
            <a:r>
              <a:rPr lang="en-US" sz="2400" b="1" baseline="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="1" baseline="-25000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b="1" baseline="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914400" lvl="1" indent="-457200">
              <a:spcBef>
                <a:spcPct val="0"/>
              </a:spcBef>
            </a:pPr>
            <a:r>
              <a:rPr kumimoji="0" lang="en-US" sz="2400" b="0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Method 1: 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Connect terminal a to b (short). </a:t>
            </a:r>
            <a:b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Calculate the current from a to b. This is call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</a:t>
            </a:r>
            <a:r>
              <a:rPr kumimoji="0" lang="en-US" sz="24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short</a:t>
            </a:r>
            <a:r>
              <a:rPr kumimoji="0" lang="en-US" sz="2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circuit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  <a:p>
            <a:pPr marL="914400" lvl="1" indent="-457200">
              <a:spcBef>
                <a:spcPct val="0"/>
              </a:spcBef>
            </a:pPr>
            <a:r>
              <a:rPr lang="en-US" sz="2400" noProof="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noProof="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noProof="0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noProof="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noProof="0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noProof="0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noProof="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noProof="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aseline="-25000" noProof="0" dirty="0" err="1" smtClean="0">
                <a:latin typeface="Times New Roman" pitchFamily="18" charset="0"/>
                <a:cs typeface="Times New Roman" pitchFamily="18" charset="0"/>
              </a:rPr>
              <a:t>short</a:t>
            </a:r>
            <a:r>
              <a:rPr lang="en-US" sz="2400" baseline="-25000" noProof="0" dirty="0" smtClean="0">
                <a:latin typeface="Times New Roman" pitchFamily="18" charset="0"/>
                <a:cs typeface="Times New Roman" pitchFamily="18" charset="0"/>
              </a:rPr>
              <a:t> circuit</a:t>
            </a:r>
            <a:r>
              <a:rPr lang="en-US" sz="2400" noProof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kumimoji="0" lang="en-US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914400" lvl="1" indent="-457200">
              <a:spcBef>
                <a:spcPct val="0"/>
              </a:spcBef>
            </a:pPr>
            <a:r>
              <a:rPr lang="en-US" sz="2400" u="sng" baseline="0" dirty="0" smtClean="0">
                <a:latin typeface="Times New Roman" pitchFamily="18" charset="0"/>
                <a:cs typeface="Times New Roman" pitchFamily="18" charset="0"/>
              </a:rPr>
              <a:t>Method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Find the input resistance looking into terminals a-b after all the independent  sources have been turned off.  (Voltage sources become shorts, current sources become opens.)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Trick (if dependent sources present):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Apply a 1 A current source 	to terminals a-b, find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endParaRPr lang="en-US" sz="24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spcBef>
                <a:spcPct val="0"/>
              </a:spcBef>
            </a:pP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/1A.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5915" y="834586"/>
            <a:ext cx="1382723" cy="20185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Linear two-terminal circuit</a:t>
            </a:r>
            <a:endParaRPr lang="en-US" dirty="0"/>
          </a:p>
        </p:txBody>
      </p:sp>
      <p:sp>
        <p:nvSpPr>
          <p:cNvPr id="87" name="Title 1"/>
          <p:cNvSpPr txBox="1">
            <a:spLocks/>
          </p:cNvSpPr>
          <p:nvPr/>
        </p:nvSpPr>
        <p:spPr>
          <a:xfrm>
            <a:off x="4229422" y="5352796"/>
            <a:ext cx="2681742" cy="121717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Norton:</a:t>
            </a: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Calculating R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</a:t>
            </a:r>
            <a:r>
              <a:rPr kumimoji="0" lang="en-US" sz="2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=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</a:t>
            </a:r>
            <a:r>
              <a:rPr kumimoji="0" lang="en-US" sz="24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</a:t>
            </a:r>
            <a:endParaRPr kumimoji="0" lang="en-US" sz="2400" b="0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2400" b="1" baseline="0" dirty="0" smtClean="0">
                <a:latin typeface="Times New Roman" pitchFamily="18" charset="0"/>
                <a:cs typeface="Times New Roman" pitchFamily="18" charset="0"/>
              </a:rPr>
              <a:t>Calculating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="1" baseline="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914400" lvl="1" indent="-457200">
              <a:spcBef>
                <a:spcPct val="0"/>
              </a:spcBef>
            </a:pPr>
            <a:r>
              <a:rPr lang="en-US" sz="2400" noProof="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aseline="-25000" noProof="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noProof="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noProof="0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noProof="0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noProof="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noProof="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noProof="0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endParaRPr kumimoji="0" lang="en-US" sz="2400" b="0" i="0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945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246" y="343988"/>
            <a:ext cx="1821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 V(t), q(t), </a:t>
            </a:r>
            <a:r>
              <a:rPr lang="en-US" dirty="0" err="1" smtClean="0"/>
              <a:t>i</a:t>
            </a:r>
            <a:r>
              <a:rPr lang="en-US" dirty="0" smtClean="0"/>
              <a:t>(t)</a:t>
            </a: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892173" y="765778"/>
            <a:ext cx="1210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892173" y="2308761"/>
            <a:ext cx="12104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" name="Group 33"/>
          <p:cNvGrpSpPr/>
          <p:nvPr/>
        </p:nvGrpSpPr>
        <p:grpSpPr>
          <a:xfrm>
            <a:off x="1013912" y="725524"/>
            <a:ext cx="2028441" cy="1542982"/>
            <a:chOff x="1013912" y="1497002"/>
            <a:chExt cx="2028441" cy="1542982"/>
          </a:xfrm>
        </p:grpSpPr>
        <p:cxnSp>
          <p:nvCxnSpPr>
            <p:cNvPr id="6" name="Straight Connector 5"/>
            <p:cNvCxnSpPr/>
            <p:nvPr/>
          </p:nvCxnSpPr>
          <p:spPr>
            <a:xfrm rot="16200000" flipH="1" flipV="1">
              <a:off x="1818232" y="1984139"/>
              <a:ext cx="56870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6200000" flipH="1" flipV="1">
              <a:off x="1861439" y="266514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itle 1"/>
            <p:cNvSpPr txBox="1">
              <a:spLocks/>
            </p:cNvSpPr>
            <p:nvPr/>
          </p:nvSpPr>
          <p:spPr>
            <a:xfrm>
              <a:off x="1013912" y="199267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 flipH="1" flipV="1">
              <a:off x="1846901" y="22684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 flipV="1">
              <a:off x="1846901" y="24208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 rot="5400000">
              <a:off x="2370026" y="181554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392468" y="2494949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13" name="Title 1"/>
            <p:cNvSpPr txBox="1">
              <a:spLocks/>
            </p:cNvSpPr>
            <p:nvPr/>
          </p:nvSpPr>
          <p:spPr>
            <a:xfrm>
              <a:off x="2335401" y="2046521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5400000" flipH="1" flipV="1">
              <a:off x="2001195" y="1598394"/>
              <a:ext cx="20278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2037289" y="2974688"/>
              <a:ext cx="13059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449"/>
          <p:cNvGrpSpPr/>
          <p:nvPr/>
        </p:nvGrpSpPr>
        <p:grpSpPr>
          <a:xfrm>
            <a:off x="306654" y="765783"/>
            <a:ext cx="670686" cy="1542982"/>
            <a:chOff x="785404" y="1743242"/>
            <a:chExt cx="670686" cy="1542982"/>
          </a:xfrm>
        </p:grpSpPr>
        <p:sp>
          <p:nvSpPr>
            <p:cNvPr id="17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8" name="Group 405"/>
            <p:cNvGrpSpPr/>
            <p:nvPr/>
          </p:nvGrpSpPr>
          <p:grpSpPr>
            <a:xfrm rot="5400000">
              <a:off x="604258" y="2434391"/>
              <a:ext cx="1542982" cy="160687"/>
              <a:chOff x="1809818" y="1385407"/>
              <a:chExt cx="1542982" cy="160687"/>
            </a:xfrm>
          </p:grpSpPr>
          <p:cxnSp>
            <p:nvCxnSpPr>
              <p:cNvPr id="19" name="Straight Connector 18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0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RC circuit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0334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LR circuit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13912" y="890546"/>
            <a:ext cx="1370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 V(t), </a:t>
            </a:r>
            <a:r>
              <a:rPr lang="en-US" dirty="0" err="1" smtClean="0"/>
              <a:t>i</a:t>
            </a:r>
            <a:r>
              <a:rPr lang="en-US" dirty="0" smtClean="0"/>
              <a:t>(t)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892173" y="1497002"/>
            <a:ext cx="1210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892173" y="3039985"/>
            <a:ext cx="12104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Group 449"/>
          <p:cNvGrpSpPr/>
          <p:nvPr/>
        </p:nvGrpSpPr>
        <p:grpSpPr>
          <a:xfrm>
            <a:off x="306654" y="1497007"/>
            <a:ext cx="670686" cy="1542982"/>
            <a:chOff x="785404" y="1743242"/>
            <a:chExt cx="670686" cy="1542982"/>
          </a:xfrm>
        </p:grpSpPr>
        <p:sp>
          <p:nvSpPr>
            <p:cNvPr id="24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4" name="Group 405"/>
            <p:cNvGrpSpPr/>
            <p:nvPr/>
          </p:nvGrpSpPr>
          <p:grpSpPr>
            <a:xfrm rot="5400000">
              <a:off x="604256" y="2434389"/>
              <a:ext cx="1542982" cy="160687"/>
              <a:chOff x="1809818" y="1385407"/>
              <a:chExt cx="1542982" cy="160687"/>
            </a:xfrm>
          </p:grpSpPr>
          <p:cxnSp>
            <p:nvCxnSpPr>
              <p:cNvPr id="26" name="Straight Connector 25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" name="Group 82"/>
          <p:cNvGrpSpPr/>
          <p:nvPr/>
        </p:nvGrpSpPr>
        <p:grpSpPr>
          <a:xfrm>
            <a:off x="1913089" y="1548280"/>
            <a:ext cx="378996" cy="1491705"/>
            <a:chOff x="2599211" y="4506635"/>
            <a:chExt cx="378996" cy="1890454"/>
          </a:xfrm>
        </p:grpSpPr>
        <p:cxnSp>
          <p:nvCxnSpPr>
            <p:cNvPr id="38" name="Straight Connector 37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10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54" name="Arc 53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Arc 54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52" name="Arc 51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" name="Arc 52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50" name="Arc 49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Arc 50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48" name="Arc 47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Arc 48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46" name="Arc 45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Arc 46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40" name="Straight Connector 39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xtBox 55"/>
          <p:cNvSpPr txBox="1"/>
          <p:nvPr/>
        </p:nvSpPr>
        <p:spPr>
          <a:xfrm rot="5400000">
            <a:off x="2370026" y="181554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2392468" y="2494949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58" name="Title 1"/>
          <p:cNvSpPr txBox="1">
            <a:spLocks/>
          </p:cNvSpPr>
          <p:nvPr/>
        </p:nvSpPr>
        <p:spPr>
          <a:xfrm>
            <a:off x="2335401" y="2046521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9" name="Title 1"/>
          <p:cNvSpPr txBox="1">
            <a:spLocks/>
          </p:cNvSpPr>
          <p:nvPr/>
        </p:nvSpPr>
        <p:spPr>
          <a:xfrm rot="16200000">
            <a:off x="1241180" y="1871504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34537" name="Comment 9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1162050" y="1608138"/>
            <a:ext cx="5219700" cy="4060825"/>
          </a:xfrm>
          <a:custGeom>
            <a:avLst/>
            <a:gdLst>
              <a:gd name="T0" fmla="+- 0 17725 3226"/>
              <a:gd name="T1" fmla="*/ T0 w 14500"/>
              <a:gd name="T2" fmla="+- 0 9437 4467"/>
              <a:gd name="T3" fmla="*/ 9437 h 11279"/>
              <a:gd name="T4" fmla="+- 0 17677 3226"/>
              <a:gd name="T5" fmla="*/ T4 w 14500"/>
              <a:gd name="T6" fmla="+- 0 9361 4467"/>
              <a:gd name="T7" fmla="*/ 9361 h 11279"/>
              <a:gd name="T8" fmla="+- 0 4690 3226"/>
              <a:gd name="T9" fmla="*/ T8 w 14500"/>
              <a:gd name="T10" fmla="+- 0 15745 4467"/>
              <a:gd name="T11" fmla="*/ 15745 h 11279"/>
              <a:gd name="T12" fmla="+- 0 4716 3226"/>
              <a:gd name="T13" fmla="*/ T12 w 14500"/>
              <a:gd name="T14" fmla="+- 0 15745 4467"/>
              <a:gd name="T15" fmla="*/ 15745 h 11279"/>
              <a:gd name="T16" fmla="+- 0 3252 3226"/>
              <a:gd name="T17" fmla="*/ T16 w 14500"/>
              <a:gd name="T18" fmla="+- 0 4495 4467"/>
              <a:gd name="T19" fmla="*/ 4495 h 11279"/>
              <a:gd name="T20" fmla="+- 0 3252 3226"/>
              <a:gd name="T21" fmla="*/ T20 w 14500"/>
              <a:gd name="T22" fmla="+- 0 4519 4467"/>
              <a:gd name="T23" fmla="*/ 4519 h 1127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</a:cxnLst>
            <a:rect l="0" t="0" r="r" b="b"/>
            <a:pathLst>
              <a:path w="14500" h="11279" extrusionOk="0">
                <a:moveTo>
                  <a:pt x="14499" y="4970"/>
                </a:moveTo>
                <a:cubicBezTo>
                  <a:pt x="14477" y="4937"/>
                  <a:pt x="14475" y="4925"/>
                  <a:pt x="14451" y="4894"/>
                </a:cubicBezTo>
              </a:path>
              <a:path w="14500" h="11279" extrusionOk="0">
                <a:moveTo>
                  <a:pt x="1464" y="11278"/>
                </a:moveTo>
                <a:cubicBezTo>
                  <a:pt x="1473" y="11278"/>
                  <a:pt x="1481" y="11278"/>
                  <a:pt x="1490" y="11278"/>
                </a:cubicBezTo>
              </a:path>
              <a:path w="14500" h="11279" extrusionOk="0">
                <a:moveTo>
                  <a:pt x="26" y="28"/>
                </a:moveTo>
                <a:cubicBezTo>
                  <a:pt x="-34" y="-37"/>
                  <a:pt x="14" y="37"/>
                  <a:pt x="26" y="52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4552" name="Comment 24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1554163" y="1474788"/>
            <a:ext cx="6669087" cy="4202112"/>
          </a:xfrm>
          <a:custGeom>
            <a:avLst/>
            <a:gdLst>
              <a:gd name="T0" fmla="+- 0 19140 4319"/>
              <a:gd name="T1" fmla="*/ T0 w 18522"/>
              <a:gd name="T2" fmla="+- 0 7028 4097"/>
              <a:gd name="T3" fmla="*/ 7028 h 11673"/>
              <a:gd name="T4" fmla="+- 0 19140 4319"/>
              <a:gd name="T5" fmla="*/ T4 w 18522"/>
              <a:gd name="T6" fmla="+- 0 7028 4097"/>
              <a:gd name="T7" fmla="*/ 7028 h 11673"/>
              <a:gd name="T8" fmla="+- 0 19140 4319"/>
              <a:gd name="T9" fmla="*/ T8 w 18522"/>
              <a:gd name="T10" fmla="+- 0 7028 4097"/>
              <a:gd name="T11" fmla="*/ 7028 h 11673"/>
              <a:gd name="T12" fmla="+- 0 19140 4319"/>
              <a:gd name="T13" fmla="*/ T12 w 18522"/>
              <a:gd name="T14" fmla="+- 0 7028 4097"/>
              <a:gd name="T15" fmla="*/ 7028 h 11673"/>
              <a:gd name="T16" fmla="+- 0 19140 4319"/>
              <a:gd name="T17" fmla="*/ T16 w 18522"/>
              <a:gd name="T18" fmla="+- 0 7028 4097"/>
              <a:gd name="T19" fmla="*/ 7028 h 11673"/>
              <a:gd name="T20" fmla="+- 0 19140 4319"/>
              <a:gd name="T21" fmla="*/ T20 w 18522"/>
              <a:gd name="T22" fmla="+- 0 7028 4097"/>
              <a:gd name="T23" fmla="*/ 7028 h 11673"/>
              <a:gd name="T24" fmla="+- 0 19140 4319"/>
              <a:gd name="T25" fmla="*/ T24 w 18522"/>
              <a:gd name="T26" fmla="+- 0 7028 4097"/>
              <a:gd name="T27" fmla="*/ 7028 h 11673"/>
              <a:gd name="T28" fmla="+- 0 19140 4319"/>
              <a:gd name="T29" fmla="*/ T28 w 18522"/>
              <a:gd name="T30" fmla="+- 0 7028 4097"/>
              <a:gd name="T31" fmla="*/ 7028 h 11673"/>
              <a:gd name="T32" fmla="+- 0 19140 4319"/>
              <a:gd name="T33" fmla="*/ T32 w 18522"/>
              <a:gd name="T34" fmla="+- 0 7028 4097"/>
              <a:gd name="T35" fmla="*/ 7028 h 11673"/>
              <a:gd name="T36" fmla="+- 0 19140 4319"/>
              <a:gd name="T37" fmla="*/ T36 w 18522"/>
              <a:gd name="T38" fmla="+- 0 7028 4097"/>
              <a:gd name="T39" fmla="*/ 7028 h 11673"/>
              <a:gd name="T40" fmla="+- 0 19140 4319"/>
              <a:gd name="T41" fmla="*/ T40 w 18522"/>
              <a:gd name="T42" fmla="+- 0 7028 4097"/>
              <a:gd name="T43" fmla="*/ 7028 h 11673"/>
              <a:gd name="T44" fmla="+- 0 19140 4319"/>
              <a:gd name="T45" fmla="*/ T44 w 18522"/>
              <a:gd name="T46" fmla="+- 0 7028 4097"/>
              <a:gd name="T47" fmla="*/ 7028 h 11673"/>
              <a:gd name="T48" fmla="+- 0 19140 4319"/>
              <a:gd name="T49" fmla="*/ T48 w 18522"/>
              <a:gd name="T50" fmla="+- 0 7028 4097"/>
              <a:gd name="T51" fmla="*/ 7028 h 11673"/>
              <a:gd name="T52" fmla="+- 0 19140 4319"/>
              <a:gd name="T53" fmla="*/ T52 w 18522"/>
              <a:gd name="T54" fmla="+- 0 7028 4097"/>
              <a:gd name="T55" fmla="*/ 7028 h 11673"/>
              <a:gd name="T56" fmla="+- 0 19140 4319"/>
              <a:gd name="T57" fmla="*/ T56 w 18522"/>
              <a:gd name="T58" fmla="+- 0 7028 4097"/>
              <a:gd name="T59" fmla="*/ 7028 h 11673"/>
              <a:gd name="T60" fmla="+- 0 19140 4319"/>
              <a:gd name="T61" fmla="*/ T60 w 18522"/>
              <a:gd name="T62" fmla="+- 0 7028 4097"/>
              <a:gd name="T63" fmla="*/ 7028 h 11673"/>
              <a:gd name="T64" fmla="+- 0 19140 4319"/>
              <a:gd name="T65" fmla="*/ T64 w 18522"/>
              <a:gd name="T66" fmla="+- 0 7028 4097"/>
              <a:gd name="T67" fmla="*/ 7028 h 11673"/>
              <a:gd name="T68" fmla="+- 0 19140 4319"/>
              <a:gd name="T69" fmla="*/ T68 w 18522"/>
              <a:gd name="T70" fmla="+- 0 7028 4097"/>
              <a:gd name="T71" fmla="*/ 7028 h 11673"/>
              <a:gd name="T72" fmla="+- 0 19140 4319"/>
              <a:gd name="T73" fmla="*/ T72 w 18522"/>
              <a:gd name="T74" fmla="+- 0 7028 4097"/>
              <a:gd name="T75" fmla="*/ 7028 h 11673"/>
              <a:gd name="T76" fmla="+- 0 19140 4319"/>
              <a:gd name="T77" fmla="*/ T76 w 18522"/>
              <a:gd name="T78" fmla="+- 0 7028 4097"/>
              <a:gd name="T79" fmla="*/ 7028 h 11673"/>
              <a:gd name="T80" fmla="+- 0 19140 4319"/>
              <a:gd name="T81" fmla="*/ T80 w 18522"/>
              <a:gd name="T82" fmla="+- 0 7028 4097"/>
              <a:gd name="T83" fmla="*/ 7028 h 11673"/>
              <a:gd name="T84" fmla="+- 0 19140 4319"/>
              <a:gd name="T85" fmla="*/ T84 w 18522"/>
              <a:gd name="T86" fmla="+- 0 7028 4097"/>
              <a:gd name="T87" fmla="*/ 7028 h 11673"/>
              <a:gd name="T88" fmla="+- 0 19140 4319"/>
              <a:gd name="T89" fmla="*/ T88 w 18522"/>
              <a:gd name="T90" fmla="+- 0 7028 4097"/>
              <a:gd name="T91" fmla="*/ 7028 h 11673"/>
              <a:gd name="T92" fmla="+- 0 19140 4319"/>
              <a:gd name="T93" fmla="*/ T92 w 18522"/>
              <a:gd name="T94" fmla="+- 0 7028 4097"/>
              <a:gd name="T95" fmla="*/ 7028 h 11673"/>
              <a:gd name="T96" fmla="+- 0 17180 4319"/>
              <a:gd name="T97" fmla="*/ T96 w 18522"/>
              <a:gd name="T98" fmla="+- 0 10852 4097"/>
              <a:gd name="T99" fmla="*/ 10852 h 11673"/>
              <a:gd name="T100" fmla="+- 0 17180 4319"/>
              <a:gd name="T101" fmla="*/ T100 w 18522"/>
              <a:gd name="T102" fmla="+- 0 10876 4097"/>
              <a:gd name="T103" fmla="*/ 10876 h 11673"/>
              <a:gd name="T104" fmla="+- 0 4341 4319"/>
              <a:gd name="T105" fmla="*/ T104 w 18522"/>
              <a:gd name="T106" fmla="+- 0 15769 4097"/>
              <a:gd name="T107" fmla="*/ 15769 h 11673"/>
              <a:gd name="T108" fmla="+- 0 4319 4319"/>
              <a:gd name="T109" fmla="*/ T108 w 18522"/>
              <a:gd name="T110" fmla="+- 0 15721 4097"/>
              <a:gd name="T111" fmla="*/ 15721 h 11673"/>
              <a:gd name="T112" fmla="+- 0 6901 4319"/>
              <a:gd name="T113" fmla="*/ T112 w 18522"/>
              <a:gd name="T114" fmla="+- 0 4121 4097"/>
              <a:gd name="T115" fmla="*/ 4121 h 11673"/>
              <a:gd name="T116" fmla="+- 0 6927 4319"/>
              <a:gd name="T117" fmla="*/ T116 w 18522"/>
              <a:gd name="T118" fmla="+- 0 4121 4097"/>
              <a:gd name="T119" fmla="*/ 4121 h 11673"/>
              <a:gd name="T120" fmla="+- 0 22814 4319"/>
              <a:gd name="T121" fmla="*/ T120 w 18522"/>
              <a:gd name="T122" fmla="+- 0 4419 4097"/>
              <a:gd name="T123" fmla="*/ 4419 h 11673"/>
              <a:gd name="T124" fmla="+- 0 22840 4319"/>
              <a:gd name="T125" fmla="*/ T124 w 18522"/>
              <a:gd name="T126" fmla="+- 0 4419 4097"/>
              <a:gd name="T127" fmla="*/ 4419 h 11673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</a:cxnLst>
            <a:rect l="0" t="0" r="r" b="b"/>
            <a:pathLst>
              <a:path w="18522" h="11673" extrusionOk="0">
                <a:moveTo>
                  <a:pt x="14821" y="2931"/>
                </a:moveTo>
                <a:lnTo>
                  <a:pt x="14821" y="2931"/>
                </a:lnTo>
              </a:path>
              <a:path w="18522" h="11673" extrusionOk="0">
                <a:moveTo>
                  <a:pt x="12861" y="6755"/>
                </a:moveTo>
                <a:cubicBezTo>
                  <a:pt x="12861" y="6763"/>
                  <a:pt x="12861" y="6771"/>
                  <a:pt x="12861" y="6779"/>
                </a:cubicBezTo>
              </a:path>
              <a:path w="18522" h="11673" extrusionOk="0">
                <a:moveTo>
                  <a:pt x="22" y="11672"/>
                </a:moveTo>
                <a:cubicBezTo>
                  <a:pt x="22" y="11633"/>
                  <a:pt x="11" y="11660"/>
                  <a:pt x="0" y="11624"/>
                </a:cubicBezTo>
              </a:path>
              <a:path w="18522" h="11673" extrusionOk="0">
                <a:moveTo>
                  <a:pt x="2582" y="24"/>
                </a:moveTo>
                <a:cubicBezTo>
                  <a:pt x="2582" y="-4"/>
                  <a:pt x="2585" y="-9"/>
                  <a:pt x="2608" y="24"/>
                </a:cubicBezTo>
              </a:path>
              <a:path w="18522" h="11673" extrusionOk="0">
                <a:moveTo>
                  <a:pt x="18495" y="322"/>
                </a:moveTo>
                <a:cubicBezTo>
                  <a:pt x="18504" y="322"/>
                  <a:pt x="18512" y="322"/>
                  <a:pt x="18521" y="322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4575" name="Comment 47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120773825" y="35153600"/>
            <a:ext cx="0" cy="0"/>
          </a:xfrm>
          <a:custGeom>
            <a:avLst/>
            <a:gdLst>
              <a:gd name="T0" fmla="+- 0 17999 17999"/>
              <a:gd name="T1" fmla="*/ T0 w 1"/>
              <a:gd name="T2" fmla="+- 0 5239 5239"/>
              <a:gd name="T3" fmla="*/ 5239 h 1"/>
              <a:gd name="T4" fmla="+- 0 17999 17999"/>
              <a:gd name="T5" fmla="*/ T4 w 1"/>
              <a:gd name="T6" fmla="+- 0 5239 5239"/>
              <a:gd name="T7" fmla="*/ 5239 h 1"/>
              <a:gd name="T8" fmla="+- 0 17999 17999"/>
              <a:gd name="T9" fmla="*/ T8 w 1"/>
              <a:gd name="T10" fmla="+- 0 5239 5239"/>
              <a:gd name="T11" fmla="*/ 5239 h 1"/>
              <a:gd name="T12" fmla="+- 0 17999 17999"/>
              <a:gd name="T13" fmla="*/ T12 w 1"/>
              <a:gd name="T14" fmla="+- 0 5239 5239"/>
              <a:gd name="T15" fmla="*/ 5239 h 1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" h="1" extrusionOk="0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93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Conversion procedures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19735" y="1501337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(t)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4731734" y="3829067"/>
            <a:ext cx="2468503" cy="646775"/>
            <a:chOff x="4979225" y="1574356"/>
            <a:chExt cx="2841625" cy="744537"/>
          </a:xfrm>
        </p:grpSpPr>
        <p:graphicFrame>
          <p:nvGraphicFramePr>
            <p:cNvPr id="8" name="Object 2"/>
            <p:cNvGraphicFramePr>
              <a:graphicFrameLocks noChangeAspect="1"/>
            </p:cNvGraphicFramePr>
            <p:nvPr/>
          </p:nvGraphicFramePr>
          <p:xfrm>
            <a:off x="4979225" y="1574356"/>
            <a:ext cx="2841625" cy="7445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8" name="Equation" r:id="rId3" imgW="1066680" imgH="279360" progId="Equation.DSMT4">
                    <p:embed/>
                  </p:oleObj>
                </mc:Choice>
                <mc:Fallback>
                  <p:oleObj name="Equation" r:id="rId3" imgW="1066680" imgH="27936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79225" y="1574356"/>
                          <a:ext cx="2841625" cy="7445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TextBox 8"/>
            <p:cNvSpPr txBox="1"/>
            <p:nvPr/>
          </p:nvSpPr>
          <p:spPr>
            <a:xfrm>
              <a:off x="6594790" y="1621579"/>
              <a:ext cx="711679" cy="6023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7388698" y="1583034"/>
            <a:ext cx="917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78375" y="1501337"/>
            <a:ext cx="562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390545" y="1823708"/>
            <a:ext cx="37011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63231" y="2300068"/>
            <a:ext cx="851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v(t)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021871" y="2300068"/>
            <a:ext cx="562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1434041" y="2622439"/>
            <a:ext cx="37011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978375" y="3113313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(t)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06634" y="3113313"/>
            <a:ext cx="562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1448553" y="3435684"/>
            <a:ext cx="37011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978375" y="3912044"/>
            <a:ext cx="851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v(t)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06634" y="3912044"/>
            <a:ext cx="562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1492049" y="4234415"/>
            <a:ext cx="37011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512008" name="Object 8"/>
          <p:cNvGraphicFramePr>
            <a:graphicFrameLocks noChangeAspect="1"/>
          </p:cNvGraphicFramePr>
          <p:nvPr/>
        </p:nvGraphicFramePr>
        <p:xfrm>
          <a:off x="4662156" y="1617662"/>
          <a:ext cx="2432050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Equation" r:id="rId5" imgW="1447560" imgH="253800" progId="Equation.DSMT4">
                  <p:embed/>
                </p:oleObj>
              </mc:Choice>
              <mc:Fallback>
                <p:oleObj name="Equation" r:id="rId5" imgW="14475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2156" y="1617662"/>
                        <a:ext cx="2432050" cy="427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09" name="Object 9"/>
          <p:cNvGraphicFramePr>
            <a:graphicFrameLocks noChangeAspect="1"/>
          </p:cNvGraphicFramePr>
          <p:nvPr/>
        </p:nvGraphicFramePr>
        <p:xfrm>
          <a:off x="7955887" y="1639433"/>
          <a:ext cx="596900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Equation" r:id="rId7" imgW="355320" imgH="241200" progId="Equation.DSMT4">
                  <p:embed/>
                </p:oleObj>
              </mc:Choice>
              <mc:Fallback>
                <p:oleObj name="Equation" r:id="rId7" imgW="35532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5887" y="1639433"/>
                        <a:ext cx="596900" cy="40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TextBox 40"/>
          <p:cNvSpPr txBox="1"/>
          <p:nvPr/>
        </p:nvSpPr>
        <p:spPr>
          <a:xfrm>
            <a:off x="7360230" y="2484734"/>
            <a:ext cx="917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2" name="Object 8"/>
          <p:cNvGraphicFramePr>
            <a:graphicFrameLocks noChangeAspect="1"/>
          </p:cNvGraphicFramePr>
          <p:nvPr/>
        </p:nvGraphicFramePr>
        <p:xfrm>
          <a:off x="4602605" y="2519362"/>
          <a:ext cx="2495550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Equation" r:id="rId9" imgW="1485720" imgH="253800" progId="Equation.DSMT4">
                  <p:embed/>
                </p:oleObj>
              </mc:Choice>
              <mc:Fallback>
                <p:oleObj name="Equation" r:id="rId9" imgW="14857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2605" y="2519362"/>
                        <a:ext cx="2495550" cy="427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9"/>
          <p:cNvGraphicFramePr>
            <a:graphicFrameLocks noChangeAspect="1"/>
          </p:cNvGraphicFramePr>
          <p:nvPr/>
        </p:nvGraphicFramePr>
        <p:xfrm>
          <a:off x="7934676" y="2519362"/>
          <a:ext cx="596900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Equation" r:id="rId11" imgW="355320" imgH="241200" progId="Equation.DSMT4">
                  <p:embed/>
                </p:oleObj>
              </mc:Choice>
              <mc:Fallback>
                <p:oleObj name="Equation" r:id="rId11" imgW="35532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34676" y="2519362"/>
                        <a:ext cx="596900" cy="40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4" name="Group 43"/>
          <p:cNvGrpSpPr/>
          <p:nvPr/>
        </p:nvGrpSpPr>
        <p:grpSpPr>
          <a:xfrm>
            <a:off x="4690730" y="3114675"/>
            <a:ext cx="2409825" cy="646112"/>
            <a:chOff x="5012119" y="1575267"/>
            <a:chExt cx="2774078" cy="743774"/>
          </a:xfrm>
        </p:grpSpPr>
        <p:graphicFrame>
          <p:nvGraphicFramePr>
            <p:cNvPr id="45" name="Object 2"/>
            <p:cNvGraphicFramePr>
              <a:graphicFrameLocks noChangeAspect="1"/>
            </p:cNvGraphicFramePr>
            <p:nvPr/>
          </p:nvGraphicFramePr>
          <p:xfrm>
            <a:off x="5012119" y="1575267"/>
            <a:ext cx="2774078" cy="7437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3" name="Equation" r:id="rId13" imgW="1041120" imgH="279360" progId="Equation.DSMT4">
                    <p:embed/>
                  </p:oleObj>
                </mc:Choice>
                <mc:Fallback>
                  <p:oleObj name="Equation" r:id="rId13" imgW="1041120" imgH="27936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12119" y="1575267"/>
                          <a:ext cx="2774078" cy="74377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6" name="TextBox 45"/>
            <p:cNvSpPr txBox="1"/>
            <p:nvPr/>
          </p:nvSpPr>
          <p:spPr>
            <a:xfrm>
              <a:off x="6594790" y="1621579"/>
              <a:ext cx="711679" cy="6023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1054977" y="5525923"/>
            <a:ext cx="6523581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For the exam, you should know how to carry out these procedures.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2771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46796"/>
          </a:xfrm>
        </p:spPr>
        <p:txBody>
          <a:bodyPr/>
          <a:lstStyle/>
          <a:p>
            <a:r>
              <a:rPr lang="en-US" dirty="0" smtClean="0"/>
              <a:t>Circuits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5976774" y="1032138"/>
            <a:ext cx="1592178" cy="1491705"/>
            <a:chOff x="1450175" y="1548280"/>
            <a:chExt cx="1592178" cy="1491705"/>
          </a:xfrm>
        </p:grpSpPr>
        <p:grpSp>
          <p:nvGrpSpPr>
            <p:cNvPr id="4" name="Group 82"/>
            <p:cNvGrpSpPr/>
            <p:nvPr/>
          </p:nvGrpSpPr>
          <p:grpSpPr>
            <a:xfrm>
              <a:off x="1913089" y="1548280"/>
              <a:ext cx="378996" cy="1491705"/>
              <a:chOff x="2599211" y="4506635"/>
              <a:chExt cx="378996" cy="1890454"/>
            </a:xfrm>
          </p:grpSpPr>
          <p:cxnSp>
            <p:nvCxnSpPr>
              <p:cNvPr id="9" name="Straight Connector 8"/>
              <p:cNvCxnSpPr/>
              <p:nvPr/>
            </p:nvCxnSpPr>
            <p:spPr>
              <a:xfrm rot="5400000" flipH="1" flipV="1">
                <a:off x="2603799" y="4709816"/>
                <a:ext cx="40636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" name="Group 180"/>
              <p:cNvGrpSpPr/>
              <p:nvPr/>
            </p:nvGrpSpPr>
            <p:grpSpPr>
              <a:xfrm>
                <a:off x="2599211" y="4912998"/>
                <a:ext cx="378996" cy="1085343"/>
                <a:chOff x="4616934" y="4177587"/>
                <a:chExt cx="378996" cy="1085343"/>
              </a:xfrm>
            </p:grpSpPr>
            <p:grpSp>
              <p:nvGrpSpPr>
                <p:cNvPr id="12" name="Group 167"/>
                <p:cNvGrpSpPr/>
                <p:nvPr/>
              </p:nvGrpSpPr>
              <p:grpSpPr>
                <a:xfrm>
                  <a:off x="4616934" y="4177587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25" name="Arc 24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" name="Arc 25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3" name="Group 168"/>
                <p:cNvGrpSpPr/>
                <p:nvPr/>
              </p:nvGrpSpPr>
              <p:grpSpPr>
                <a:xfrm>
                  <a:off x="4616934" y="4394081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23" name="Arc 22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" name="Arc 23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4" name="Group 171"/>
                <p:cNvGrpSpPr/>
                <p:nvPr/>
              </p:nvGrpSpPr>
              <p:grpSpPr>
                <a:xfrm>
                  <a:off x="4616934" y="4610575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21" name="Arc 20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2" name="Arc 21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5" name="Group 174"/>
                <p:cNvGrpSpPr/>
                <p:nvPr/>
              </p:nvGrpSpPr>
              <p:grpSpPr>
                <a:xfrm>
                  <a:off x="4616934" y="4827069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19" name="Arc 18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0" name="Arc 19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6" name="Group 177"/>
                <p:cNvGrpSpPr/>
                <p:nvPr/>
              </p:nvGrpSpPr>
              <p:grpSpPr>
                <a:xfrm>
                  <a:off x="4616934" y="5043565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17" name="Arc 16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" name="Arc 17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cxnSp>
            <p:nvCxnSpPr>
              <p:cNvPr id="11" name="Straight Connector 10"/>
              <p:cNvCxnSpPr/>
              <p:nvPr/>
            </p:nvCxnSpPr>
            <p:spPr>
              <a:xfrm rot="5400000" flipH="1" flipV="1">
                <a:off x="2603799" y="6193908"/>
                <a:ext cx="40636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" name="TextBox 4"/>
            <p:cNvSpPr txBox="1"/>
            <p:nvPr/>
          </p:nvSpPr>
          <p:spPr>
            <a:xfrm rot="5400000">
              <a:off x="2370026" y="181554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392468" y="2494949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7" name="Title 1"/>
            <p:cNvSpPr txBox="1">
              <a:spLocks/>
            </p:cNvSpPr>
            <p:nvPr/>
          </p:nvSpPr>
          <p:spPr>
            <a:xfrm>
              <a:off x="2335401" y="2046521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8" name="Title 1"/>
            <p:cNvSpPr txBox="1">
              <a:spLocks/>
            </p:cNvSpPr>
            <p:nvPr/>
          </p:nvSpPr>
          <p:spPr>
            <a:xfrm rot="16200000">
              <a:off x="1241180" y="1871504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2416345" y="1062774"/>
            <a:ext cx="2028441" cy="1542982"/>
            <a:chOff x="1013912" y="1497002"/>
            <a:chExt cx="2028441" cy="1542982"/>
          </a:xfrm>
        </p:grpSpPr>
        <p:cxnSp>
          <p:nvCxnSpPr>
            <p:cNvPr id="28" name="Straight Connector 27"/>
            <p:cNvCxnSpPr/>
            <p:nvPr/>
          </p:nvCxnSpPr>
          <p:spPr>
            <a:xfrm rot="16200000" flipH="1" flipV="1">
              <a:off x="1818232" y="1984139"/>
              <a:ext cx="56870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 flipV="1">
              <a:off x="1861439" y="266514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itle 1"/>
            <p:cNvSpPr txBox="1">
              <a:spLocks/>
            </p:cNvSpPr>
            <p:nvPr/>
          </p:nvSpPr>
          <p:spPr>
            <a:xfrm>
              <a:off x="1013912" y="199267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31" name="Straight Connector 30"/>
            <p:cNvCxnSpPr/>
            <p:nvPr/>
          </p:nvCxnSpPr>
          <p:spPr>
            <a:xfrm flipH="1" flipV="1">
              <a:off x="1846901" y="22684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 flipV="1">
              <a:off x="1846901" y="24208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 rot="5400000">
              <a:off x="2370026" y="181554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392468" y="2494949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35" name="Title 1"/>
            <p:cNvSpPr txBox="1">
              <a:spLocks/>
            </p:cNvSpPr>
            <p:nvPr/>
          </p:nvSpPr>
          <p:spPr>
            <a:xfrm>
              <a:off x="2335401" y="2046521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36" name="Straight Connector 35"/>
            <p:cNvCxnSpPr/>
            <p:nvPr/>
          </p:nvCxnSpPr>
          <p:spPr>
            <a:xfrm rot="5400000" flipH="1" flipV="1">
              <a:off x="2001195" y="1598394"/>
              <a:ext cx="20278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5400000">
              <a:off x="2037289" y="2974688"/>
              <a:ext cx="13059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135693" y="905072"/>
            <a:ext cx="719566" cy="1684994"/>
            <a:chOff x="736524" y="1601230"/>
            <a:chExt cx="719566" cy="1684994"/>
          </a:xfrm>
        </p:grpSpPr>
        <p:sp>
          <p:nvSpPr>
            <p:cNvPr id="55" name="Title 1"/>
            <p:cNvSpPr txBox="1">
              <a:spLocks/>
            </p:cNvSpPr>
            <p:nvPr/>
          </p:nvSpPr>
          <p:spPr>
            <a:xfrm rot="16200000">
              <a:off x="662666" y="1675088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39" name="Group 449"/>
            <p:cNvGrpSpPr/>
            <p:nvPr/>
          </p:nvGrpSpPr>
          <p:grpSpPr>
            <a:xfrm>
              <a:off x="785404" y="1743242"/>
              <a:ext cx="670686" cy="1542982"/>
              <a:chOff x="785404" y="1743242"/>
              <a:chExt cx="670686" cy="1542982"/>
            </a:xfrm>
          </p:grpSpPr>
          <p:sp>
            <p:nvSpPr>
              <p:cNvPr id="41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40" name="Group 405"/>
              <p:cNvGrpSpPr/>
              <p:nvPr/>
            </p:nvGrpSpPr>
            <p:grpSpPr>
              <a:xfrm rot="5400000">
                <a:off x="604256" y="2434389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43" name="Straight Connector 42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 rot="10800000">
                  <a:off x="2903394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 rot="5400000" flipH="1" flipV="1">
                  <a:off x="2843002" y="148534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56" name="TextBox 55"/>
          <p:cNvSpPr txBox="1"/>
          <p:nvPr/>
        </p:nvSpPr>
        <p:spPr>
          <a:xfrm>
            <a:off x="990468" y="1373546"/>
            <a:ext cx="1781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107166" y="1392858"/>
            <a:ext cx="1869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3600" dirty="0" err="1" smtClean="0">
                <a:latin typeface="Symbol" pitchFamily="18" charset="2"/>
                <a:cs typeface="Times New Roman" pitchFamily="18" charset="0"/>
              </a:rPr>
              <a:t>w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231332" y="1352788"/>
            <a:ext cx="1869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3600" dirty="0" err="1" smtClean="0">
                <a:latin typeface="Symbol" pitchFamily="18" charset="2"/>
                <a:cs typeface="Times New Roman" pitchFamily="18" charset="0"/>
              </a:rPr>
              <a:t>w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57200" y="2772584"/>
            <a:ext cx="27921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“Impedance”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57200" y="3418915"/>
            <a:ext cx="17252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Z = R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474521" y="3418915"/>
            <a:ext cx="1940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Z=1/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3600" dirty="0" err="1" smtClean="0">
                <a:latin typeface="Symbol" pitchFamily="18" charset="2"/>
                <a:cs typeface="Times New Roman" pitchFamily="18" charset="0"/>
              </a:rPr>
              <a:t>w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439688" y="3418915"/>
            <a:ext cx="1940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Z =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3600" dirty="0" err="1" smtClean="0">
                <a:latin typeface="Symbol" pitchFamily="18" charset="2"/>
                <a:cs typeface="Times New Roman" pitchFamily="18" charset="0"/>
              </a:rPr>
              <a:t>w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74739" y="4899804"/>
            <a:ext cx="7111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KCL, KVL hold for relationship between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4594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46796"/>
          </a:xfrm>
        </p:spPr>
        <p:txBody>
          <a:bodyPr/>
          <a:lstStyle/>
          <a:p>
            <a:r>
              <a:rPr lang="en-US" dirty="0" smtClean="0"/>
              <a:t>Series/Parallel Impedances</a:t>
            </a:r>
            <a:endParaRPr lang="en-US" dirty="0"/>
          </a:p>
        </p:txBody>
      </p:sp>
      <p:sp>
        <p:nvSpPr>
          <p:cNvPr id="55" name="Title 1"/>
          <p:cNvSpPr txBox="1">
            <a:spLocks/>
          </p:cNvSpPr>
          <p:nvPr/>
        </p:nvSpPr>
        <p:spPr>
          <a:xfrm>
            <a:off x="3821709" y="1071079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855769" y="1887049"/>
            <a:ext cx="3816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Z </a:t>
            </a:r>
            <a:r>
              <a:rPr lang="en-US" sz="3600" baseline="-25000" dirty="0" err="1" smtClean="0">
                <a:latin typeface="Times New Roman" pitchFamily="18" charset="0"/>
                <a:cs typeface="Times New Roman" pitchFamily="18" charset="0"/>
              </a:rPr>
              <a:t>eq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 Z 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+Z 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+Z 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63"/>
          <p:cNvGrpSpPr/>
          <p:nvPr/>
        </p:nvGrpSpPr>
        <p:grpSpPr>
          <a:xfrm>
            <a:off x="1024333" y="1405872"/>
            <a:ext cx="1542982" cy="304800"/>
            <a:chOff x="2843668" y="1917700"/>
            <a:chExt cx="1542982" cy="304800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2843668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3937244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Rectangle 62"/>
            <p:cNvSpPr/>
            <p:nvPr/>
          </p:nvSpPr>
          <p:spPr>
            <a:xfrm>
              <a:off x="3293074" y="1917700"/>
              <a:ext cx="64417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Z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</p:grpSp>
      <p:grpSp>
        <p:nvGrpSpPr>
          <p:cNvPr id="4" name="Group 65"/>
          <p:cNvGrpSpPr/>
          <p:nvPr/>
        </p:nvGrpSpPr>
        <p:grpSpPr>
          <a:xfrm>
            <a:off x="2347350" y="1405872"/>
            <a:ext cx="1542982" cy="304800"/>
            <a:chOff x="2843668" y="1917700"/>
            <a:chExt cx="1542982" cy="304800"/>
          </a:xfrm>
        </p:grpSpPr>
        <p:cxnSp>
          <p:nvCxnSpPr>
            <p:cNvPr id="67" name="Straight Connector 66"/>
            <p:cNvCxnSpPr/>
            <p:nvPr/>
          </p:nvCxnSpPr>
          <p:spPr>
            <a:xfrm>
              <a:off x="2843668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3937244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ectangle 68"/>
            <p:cNvSpPr/>
            <p:nvPr/>
          </p:nvSpPr>
          <p:spPr>
            <a:xfrm>
              <a:off x="3293074" y="1917700"/>
              <a:ext cx="64417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Z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</p:grpSp>
      <p:grpSp>
        <p:nvGrpSpPr>
          <p:cNvPr id="5" name="Group 69"/>
          <p:cNvGrpSpPr/>
          <p:nvPr/>
        </p:nvGrpSpPr>
        <p:grpSpPr>
          <a:xfrm>
            <a:off x="3670368" y="1405872"/>
            <a:ext cx="1542982" cy="304800"/>
            <a:chOff x="2843668" y="1917700"/>
            <a:chExt cx="1542982" cy="304800"/>
          </a:xfrm>
        </p:grpSpPr>
        <p:cxnSp>
          <p:nvCxnSpPr>
            <p:cNvPr id="71" name="Straight Connector 70"/>
            <p:cNvCxnSpPr/>
            <p:nvPr/>
          </p:nvCxnSpPr>
          <p:spPr>
            <a:xfrm>
              <a:off x="2843668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3937244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Rectangle 72"/>
            <p:cNvSpPr/>
            <p:nvPr/>
          </p:nvSpPr>
          <p:spPr>
            <a:xfrm>
              <a:off x="3293074" y="1917700"/>
              <a:ext cx="64417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Z</a:t>
              </a:r>
              <a:r>
                <a:rPr lang="en-US" baseline="-25000" dirty="0" smtClean="0"/>
                <a:t>3</a:t>
              </a:r>
              <a:endParaRPr lang="en-US" baseline="-25000" dirty="0"/>
            </a:p>
          </p:txBody>
        </p:sp>
      </p:grpSp>
      <p:sp>
        <p:nvSpPr>
          <p:cNvPr id="74" name="TextBox 73"/>
          <p:cNvSpPr txBox="1"/>
          <p:nvPr/>
        </p:nvSpPr>
        <p:spPr>
          <a:xfrm>
            <a:off x="5469716" y="1240718"/>
            <a:ext cx="5402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Group 74"/>
          <p:cNvGrpSpPr/>
          <p:nvPr/>
        </p:nvGrpSpPr>
        <p:grpSpPr>
          <a:xfrm>
            <a:off x="6010005" y="1411484"/>
            <a:ext cx="1542982" cy="304800"/>
            <a:chOff x="2843668" y="1917700"/>
            <a:chExt cx="1542982" cy="304800"/>
          </a:xfrm>
        </p:grpSpPr>
        <p:cxnSp>
          <p:nvCxnSpPr>
            <p:cNvPr id="76" name="Straight Connector 75"/>
            <p:cNvCxnSpPr/>
            <p:nvPr/>
          </p:nvCxnSpPr>
          <p:spPr>
            <a:xfrm>
              <a:off x="2843668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3937244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Rectangle 77"/>
            <p:cNvSpPr/>
            <p:nvPr/>
          </p:nvSpPr>
          <p:spPr>
            <a:xfrm>
              <a:off x="3293074" y="1917700"/>
              <a:ext cx="64417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Z</a:t>
              </a:r>
              <a:r>
                <a:rPr lang="en-US" baseline="-25000" dirty="0" err="1" smtClean="0"/>
                <a:t>eq</a:t>
              </a:r>
              <a:endParaRPr lang="en-US" baseline="-25000" dirty="0"/>
            </a:p>
          </p:txBody>
        </p:sp>
      </p:grpSp>
      <p:grpSp>
        <p:nvGrpSpPr>
          <p:cNvPr id="7" name="Group 79"/>
          <p:cNvGrpSpPr/>
          <p:nvPr/>
        </p:nvGrpSpPr>
        <p:grpSpPr>
          <a:xfrm>
            <a:off x="2025265" y="4376397"/>
            <a:ext cx="1542982" cy="304800"/>
            <a:chOff x="2843668" y="1917700"/>
            <a:chExt cx="1542982" cy="304800"/>
          </a:xfrm>
        </p:grpSpPr>
        <p:cxnSp>
          <p:nvCxnSpPr>
            <p:cNvPr id="81" name="Straight Connector 80"/>
            <p:cNvCxnSpPr/>
            <p:nvPr/>
          </p:nvCxnSpPr>
          <p:spPr>
            <a:xfrm>
              <a:off x="2843668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>
              <a:off x="3937244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Rectangle 82"/>
            <p:cNvSpPr/>
            <p:nvPr/>
          </p:nvSpPr>
          <p:spPr>
            <a:xfrm>
              <a:off x="3293074" y="1917700"/>
              <a:ext cx="64417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Z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</p:grpSp>
      <p:grpSp>
        <p:nvGrpSpPr>
          <p:cNvPr id="8" name="Group 83"/>
          <p:cNvGrpSpPr/>
          <p:nvPr/>
        </p:nvGrpSpPr>
        <p:grpSpPr>
          <a:xfrm>
            <a:off x="2025265" y="4902938"/>
            <a:ext cx="1542982" cy="304800"/>
            <a:chOff x="2843668" y="1917700"/>
            <a:chExt cx="1542982" cy="304800"/>
          </a:xfrm>
        </p:grpSpPr>
        <p:cxnSp>
          <p:nvCxnSpPr>
            <p:cNvPr id="85" name="Straight Connector 84"/>
            <p:cNvCxnSpPr/>
            <p:nvPr/>
          </p:nvCxnSpPr>
          <p:spPr>
            <a:xfrm>
              <a:off x="2843668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3937244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Rectangle 86"/>
            <p:cNvSpPr/>
            <p:nvPr/>
          </p:nvSpPr>
          <p:spPr>
            <a:xfrm>
              <a:off x="3293074" y="1917700"/>
              <a:ext cx="64417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Z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</p:grpSp>
      <p:grpSp>
        <p:nvGrpSpPr>
          <p:cNvPr id="9" name="Group 87"/>
          <p:cNvGrpSpPr/>
          <p:nvPr/>
        </p:nvGrpSpPr>
        <p:grpSpPr>
          <a:xfrm>
            <a:off x="2025265" y="3849857"/>
            <a:ext cx="1542982" cy="304800"/>
            <a:chOff x="2843668" y="1917700"/>
            <a:chExt cx="1542982" cy="304800"/>
          </a:xfrm>
        </p:grpSpPr>
        <p:cxnSp>
          <p:nvCxnSpPr>
            <p:cNvPr id="89" name="Straight Connector 88"/>
            <p:cNvCxnSpPr/>
            <p:nvPr/>
          </p:nvCxnSpPr>
          <p:spPr>
            <a:xfrm>
              <a:off x="2843668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3937244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Rectangle 90"/>
            <p:cNvSpPr/>
            <p:nvPr/>
          </p:nvSpPr>
          <p:spPr>
            <a:xfrm>
              <a:off x="3293074" y="1917700"/>
              <a:ext cx="64417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Z</a:t>
              </a:r>
              <a:r>
                <a:rPr lang="en-US" baseline="-25000" dirty="0" smtClean="0"/>
                <a:t>3</a:t>
              </a:r>
              <a:endParaRPr lang="en-US" baseline="-25000" dirty="0"/>
            </a:p>
          </p:txBody>
        </p:sp>
      </p:grpSp>
      <p:cxnSp>
        <p:nvCxnSpPr>
          <p:cNvPr id="93" name="Straight Connector 92"/>
          <p:cNvCxnSpPr/>
          <p:nvPr/>
        </p:nvCxnSpPr>
        <p:spPr>
          <a:xfrm rot="5400000">
            <a:off x="1498725" y="4534409"/>
            <a:ext cx="10530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rot="5400000">
            <a:off x="3041707" y="4534409"/>
            <a:ext cx="10530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rot="10800000">
            <a:off x="1302589" y="4534409"/>
            <a:ext cx="81532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3568248" y="4534409"/>
            <a:ext cx="96041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5469716" y="4205631"/>
            <a:ext cx="5402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109"/>
          <p:cNvGrpSpPr/>
          <p:nvPr/>
        </p:nvGrpSpPr>
        <p:grpSpPr>
          <a:xfrm>
            <a:off x="6010005" y="4376397"/>
            <a:ext cx="1542982" cy="304800"/>
            <a:chOff x="2843668" y="1917700"/>
            <a:chExt cx="1542982" cy="304800"/>
          </a:xfrm>
        </p:grpSpPr>
        <p:cxnSp>
          <p:nvCxnSpPr>
            <p:cNvPr id="111" name="Straight Connector 110"/>
            <p:cNvCxnSpPr/>
            <p:nvPr/>
          </p:nvCxnSpPr>
          <p:spPr>
            <a:xfrm>
              <a:off x="2843668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>
              <a:off x="3937244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Rectangle 112"/>
            <p:cNvSpPr/>
            <p:nvPr/>
          </p:nvSpPr>
          <p:spPr>
            <a:xfrm>
              <a:off x="3293074" y="1917700"/>
              <a:ext cx="64417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Z</a:t>
              </a:r>
              <a:r>
                <a:rPr lang="en-US" baseline="-25000" dirty="0" err="1" smtClean="0"/>
                <a:t>eq</a:t>
              </a:r>
              <a:endParaRPr lang="en-US" baseline="-25000" dirty="0"/>
            </a:p>
          </p:txBody>
        </p:sp>
      </p:grpSp>
      <p:sp>
        <p:nvSpPr>
          <p:cNvPr id="114" name="TextBox 113"/>
          <p:cNvSpPr txBox="1"/>
          <p:nvPr/>
        </p:nvSpPr>
        <p:spPr>
          <a:xfrm>
            <a:off x="2347350" y="5457645"/>
            <a:ext cx="4985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Z 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eq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-1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 Z 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+Z 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+Z 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753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9298" name="Picture 2" descr="http://i576.photobucket.com/albums/ss202/geoffreyforest/240D/stereopics-3.jpg"/>
          <p:cNvPicPr>
            <a:picLocks noChangeAspect="1" noChangeArrowheads="1"/>
          </p:cNvPicPr>
          <p:nvPr/>
        </p:nvPicPr>
        <p:blipFill>
          <a:blip r:embed="rId2"/>
          <a:srcRect l="21519" t="17982" r="17089" b="20430"/>
          <a:stretch>
            <a:fillRect/>
          </a:stretch>
        </p:blipFill>
        <p:spPr bwMode="auto">
          <a:xfrm>
            <a:off x="-1" y="0"/>
            <a:ext cx="9114949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i="1" dirty="0" smtClean="0">
                <a:solidFill>
                  <a:srgbClr val="92D050"/>
                </a:solidFill>
              </a:rPr>
              <a:t>Goals rest of quarter:</a:t>
            </a:r>
            <a:br>
              <a:rPr lang="en-US" i="1" dirty="0" smtClean="0">
                <a:solidFill>
                  <a:srgbClr val="92D050"/>
                </a:solidFill>
              </a:rPr>
            </a:br>
            <a:r>
              <a:rPr lang="en-US" i="1" u="sng" dirty="0" smtClean="0">
                <a:solidFill>
                  <a:srgbClr val="92D050"/>
                </a:solidFill>
              </a:rPr>
              <a:t>Understand these knobs!</a:t>
            </a:r>
            <a:endParaRPr lang="en-US" i="1" u="sng" dirty="0">
              <a:solidFill>
                <a:srgbClr val="92D05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54924" y="599878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http://www.peachparts.com/shopforum/showthread.php?t=256624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897413" y="2538248"/>
            <a:ext cx="938049" cy="638504"/>
          </a:xfrm>
          <a:prstGeom prst="ellipse">
            <a:avLst/>
          </a:prstGeom>
          <a:noFill/>
          <a:ln w="635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253358" y="2371396"/>
            <a:ext cx="938049" cy="638504"/>
          </a:xfrm>
          <a:prstGeom prst="ellipse">
            <a:avLst/>
          </a:prstGeom>
          <a:noFill/>
          <a:ln w="635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58765" y="3873062"/>
            <a:ext cx="938049" cy="638504"/>
          </a:xfrm>
          <a:prstGeom prst="ellipse">
            <a:avLst/>
          </a:prstGeom>
          <a:noFill/>
          <a:ln w="635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89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Conversion procedures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18049" y="2106707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(t)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76689" y="2106707"/>
            <a:ext cx="562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688859" y="2429078"/>
            <a:ext cx="37011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838713" y="2429871"/>
            <a:ext cx="37011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359852" y="2108293"/>
            <a:ext cx="851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v(t)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6873526" y="2430664"/>
            <a:ext cx="37011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208828" y="2108293"/>
            <a:ext cx="20348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3600" baseline="-25000" dirty="0" err="1" smtClean="0">
                <a:latin typeface="Times New Roman" pitchFamily="18" charset="0"/>
                <a:cs typeface="Times New Roman" pitchFamily="18" charset="0"/>
              </a:rPr>
              <a:t>eq</a:t>
            </a:r>
            <a:endParaRPr lang="en-US" sz="36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 rot="5400000">
            <a:off x="51881" y="2934557"/>
            <a:ext cx="2341714" cy="614589"/>
            <a:chOff x="2843668" y="1917700"/>
            <a:chExt cx="1542982" cy="304800"/>
          </a:xfrm>
        </p:grpSpPr>
        <p:cxnSp>
          <p:nvCxnSpPr>
            <p:cNvPr id="35" name="Straight Connector 34"/>
            <p:cNvCxnSpPr/>
            <p:nvPr/>
          </p:nvCxnSpPr>
          <p:spPr>
            <a:xfrm>
              <a:off x="2843668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3937244" y="2075712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 36"/>
            <p:cNvSpPr/>
            <p:nvPr/>
          </p:nvSpPr>
          <p:spPr>
            <a:xfrm>
              <a:off x="3293074" y="1917700"/>
              <a:ext cx="64417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err="1" smtClean="0"/>
                <a:t>Z</a:t>
              </a:r>
              <a:r>
                <a:rPr lang="en-US" sz="2800" baseline="-25000" dirty="0" err="1" smtClean="0"/>
                <a:t>eq</a:t>
              </a:r>
              <a:endParaRPr lang="en-US" sz="2800" baseline="-25000" dirty="0"/>
            </a:p>
          </p:txBody>
        </p:sp>
      </p:grpSp>
      <p:cxnSp>
        <p:nvCxnSpPr>
          <p:cNvPr id="38" name="Straight Arrow Connector 37"/>
          <p:cNvCxnSpPr/>
          <p:nvPr/>
        </p:nvCxnSpPr>
        <p:spPr>
          <a:xfrm rot="16200000" flipH="1">
            <a:off x="833778" y="2337620"/>
            <a:ext cx="35347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9" name="Title 1"/>
          <p:cNvSpPr txBox="1">
            <a:spLocks/>
          </p:cNvSpPr>
          <p:nvPr/>
        </p:nvSpPr>
        <p:spPr>
          <a:xfrm>
            <a:off x="392561" y="2020195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(t)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 rot="5400000">
            <a:off x="1564658" y="258182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1587100" y="3600137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48" name="Title 1"/>
          <p:cNvSpPr txBox="1">
            <a:spLocks/>
          </p:cNvSpPr>
          <p:nvPr/>
        </p:nvSpPr>
        <p:spPr>
          <a:xfrm>
            <a:off x="1728307" y="2950923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v(t)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695427" y="1644410"/>
            <a:ext cx="1904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Given </a:t>
            </a:r>
            <a:r>
              <a:rPr lang="en-US" dirty="0" err="1" smtClean="0"/>
              <a:t>i</a:t>
            </a:r>
            <a:r>
              <a:rPr lang="en-US" dirty="0" smtClean="0"/>
              <a:t>(t) find v(t):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2818049" y="3598551"/>
            <a:ext cx="851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v(t)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276689" y="3598551"/>
            <a:ext cx="562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3688859" y="3920922"/>
            <a:ext cx="37011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4838713" y="3921715"/>
            <a:ext cx="37011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359852" y="3600137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(t)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6873526" y="3922508"/>
            <a:ext cx="37011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208828" y="3600137"/>
            <a:ext cx="2151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V/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3600" baseline="-25000" dirty="0" err="1" smtClean="0">
                <a:latin typeface="Times New Roman" pitchFamily="18" charset="0"/>
                <a:cs typeface="Times New Roman" pitchFamily="18" charset="0"/>
              </a:rPr>
              <a:t>eq</a:t>
            </a:r>
            <a:endParaRPr lang="en-US" sz="36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695427" y="3136254"/>
            <a:ext cx="1904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Given v(t) find </a:t>
            </a:r>
            <a:r>
              <a:rPr lang="en-US" dirty="0" err="1" smtClean="0"/>
              <a:t>i</a:t>
            </a:r>
            <a:r>
              <a:rPr lang="en-US" dirty="0" smtClean="0"/>
              <a:t>(t):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1054977" y="5525923"/>
            <a:ext cx="6523581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For the exam, you should know how to carry out these procedures.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8813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“Transfer Function”</a:t>
            </a:r>
            <a:endParaRPr lang="en-US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1762752" y="1993674"/>
            <a:ext cx="1262743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025495" y="1143000"/>
            <a:ext cx="2373086" cy="169817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Linear network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398581" y="1995262"/>
            <a:ext cx="1262743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83772" y="1807420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Input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956235" y="1820309"/>
            <a:ext cx="856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Output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719035" y="3598551"/>
            <a:ext cx="39422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H(</a:t>
            </a:r>
            <a:r>
              <a:rPr lang="en-US" sz="3600" dirty="0" smtClean="0">
                <a:latin typeface="Symbol" pitchFamily="18" charset="2"/>
                <a:cs typeface="Times New Roman" pitchFamily="18" charset="0"/>
              </a:rPr>
              <a:t>w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 =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600" b="1" baseline="-25000" dirty="0" err="1" smtClean="0">
                <a:latin typeface="Times New Roman" pitchFamily="18" charset="0"/>
                <a:cs typeface="Times New Roman" pitchFamily="18" charset="0"/>
              </a:rPr>
              <a:t>out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/V</a:t>
            </a:r>
            <a:r>
              <a:rPr lang="en-US" sz="3600" b="1" baseline="-25000" dirty="0" smtClean="0">
                <a:latin typeface="Times New Roman" pitchFamily="18" charset="0"/>
                <a:cs typeface="Times New Roman" pitchFamily="18" charset="0"/>
              </a:rPr>
              <a:t>in</a:t>
            </a:r>
            <a:endParaRPr lang="en-US" sz="36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0498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Transfer function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566464" y="4843220"/>
            <a:ext cx="7345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Calculate H(</a:t>
            </a:r>
            <a:r>
              <a:rPr lang="en-US" dirty="0" smtClean="0">
                <a:latin typeface="Symbol" pitchFamily="18" charset="2"/>
              </a:rPr>
              <a:t>w</a:t>
            </a:r>
            <a:r>
              <a:rPr lang="en-US" dirty="0" smtClean="0"/>
              <a:t>) for this circuit. Sketch the magnitude of H(</a:t>
            </a:r>
            <a:r>
              <a:rPr lang="en-US" dirty="0" smtClean="0">
                <a:latin typeface="Symbol" pitchFamily="18" charset="2"/>
              </a:rPr>
              <a:t>w</a:t>
            </a:r>
            <a:r>
              <a:rPr lang="en-US" dirty="0" smtClean="0"/>
              <a:t>) vs. </a:t>
            </a:r>
            <a:r>
              <a:rPr lang="en-US" dirty="0" smtClean="0">
                <a:latin typeface="Symbol" pitchFamily="18" charset="2"/>
              </a:rPr>
              <a:t>w</a:t>
            </a:r>
            <a:r>
              <a:rPr lang="en-US" dirty="0" smtClean="0"/>
              <a:t>.</a:t>
            </a:r>
            <a:endParaRPr lang="en-US" dirty="0"/>
          </a:p>
        </p:txBody>
      </p:sp>
      <p:cxnSp>
        <p:nvCxnSpPr>
          <p:cNvPr id="198" name="Straight Connector 197"/>
          <p:cNvCxnSpPr/>
          <p:nvPr/>
        </p:nvCxnSpPr>
        <p:spPr>
          <a:xfrm rot="10800000">
            <a:off x="333214" y="1206344"/>
            <a:ext cx="248730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Connector 201"/>
          <p:cNvCxnSpPr/>
          <p:nvPr/>
        </p:nvCxnSpPr>
        <p:spPr>
          <a:xfrm rot="10800000">
            <a:off x="333217" y="4734733"/>
            <a:ext cx="248730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Connector 202"/>
          <p:cNvCxnSpPr/>
          <p:nvPr/>
        </p:nvCxnSpPr>
        <p:spPr>
          <a:xfrm>
            <a:off x="3238339" y="3046680"/>
            <a:ext cx="148083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Connector 203"/>
          <p:cNvCxnSpPr/>
          <p:nvPr/>
        </p:nvCxnSpPr>
        <p:spPr>
          <a:xfrm>
            <a:off x="3238339" y="4535904"/>
            <a:ext cx="148083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0" name="Group 225"/>
          <p:cNvGrpSpPr/>
          <p:nvPr/>
        </p:nvGrpSpPr>
        <p:grpSpPr>
          <a:xfrm>
            <a:off x="4626379" y="2985849"/>
            <a:ext cx="1114128" cy="1613281"/>
            <a:chOff x="4907532" y="2669569"/>
            <a:chExt cx="1114128" cy="1613281"/>
          </a:xfrm>
        </p:grpSpPr>
        <p:sp>
          <p:nvSpPr>
            <p:cNvPr id="135" name="Title 1"/>
            <p:cNvSpPr txBox="1">
              <a:spLocks/>
            </p:cNvSpPr>
            <p:nvPr/>
          </p:nvSpPr>
          <p:spPr>
            <a:xfrm>
              <a:off x="5314708" y="3159432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i="1" baseline="-25000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out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205" name="Oval 204"/>
            <p:cNvSpPr/>
            <p:nvPr/>
          </p:nvSpPr>
          <p:spPr>
            <a:xfrm>
              <a:off x="4989837" y="2669569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Oval 205"/>
            <p:cNvSpPr/>
            <p:nvPr/>
          </p:nvSpPr>
          <p:spPr>
            <a:xfrm>
              <a:off x="4982803" y="4157730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TextBox 207"/>
            <p:cNvSpPr txBox="1"/>
            <p:nvPr/>
          </p:nvSpPr>
          <p:spPr>
            <a:xfrm>
              <a:off x="4907532" y="2710068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209" name="TextBox 208"/>
            <p:cNvSpPr txBox="1"/>
            <p:nvPr/>
          </p:nvSpPr>
          <p:spPr>
            <a:xfrm>
              <a:off x="4907893" y="3868210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sp>
        <p:nvSpPr>
          <p:cNvPr id="228" name="Title 1"/>
          <p:cNvSpPr txBox="1">
            <a:spLocks/>
          </p:cNvSpPr>
          <p:nvPr/>
        </p:nvSpPr>
        <p:spPr>
          <a:xfrm>
            <a:off x="88226" y="273040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29" name="Oval 228"/>
          <p:cNvSpPr/>
          <p:nvPr/>
        </p:nvSpPr>
        <p:spPr>
          <a:xfrm>
            <a:off x="223925" y="1144352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Oval 229"/>
          <p:cNvSpPr/>
          <p:nvPr/>
        </p:nvSpPr>
        <p:spPr>
          <a:xfrm>
            <a:off x="202232" y="4670419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TextBox 230"/>
          <p:cNvSpPr txBox="1"/>
          <p:nvPr/>
        </p:nvSpPr>
        <p:spPr>
          <a:xfrm>
            <a:off x="141620" y="118485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232" name="TextBox 231"/>
          <p:cNvSpPr txBox="1"/>
          <p:nvPr/>
        </p:nvSpPr>
        <p:spPr>
          <a:xfrm>
            <a:off x="127322" y="4380899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grpSp>
        <p:nvGrpSpPr>
          <p:cNvPr id="80" name="Group 405"/>
          <p:cNvGrpSpPr/>
          <p:nvPr/>
        </p:nvGrpSpPr>
        <p:grpSpPr>
          <a:xfrm rot="16200000">
            <a:off x="1574990" y="2194845"/>
            <a:ext cx="1542982" cy="160687"/>
            <a:chOff x="1809818" y="1385407"/>
            <a:chExt cx="1542982" cy="160687"/>
          </a:xfrm>
        </p:grpSpPr>
        <p:cxnSp>
          <p:nvCxnSpPr>
            <p:cNvPr id="146" name="Straight Connector 145"/>
            <p:cNvCxnSpPr/>
            <p:nvPr/>
          </p:nvCxnSpPr>
          <p:spPr>
            <a:xfrm rot="5400000" flipH="1" flipV="1">
              <a:off x="2340101" y="1425668"/>
              <a:ext cx="160331" cy="8052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 rot="5400000" flipH="1" flipV="1">
              <a:off x="2239094" y="1405537"/>
              <a:ext cx="80521" cy="4026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6"/>
            <p:cNvCxnSpPr/>
            <p:nvPr/>
          </p:nvCxnSpPr>
          <p:spPr>
            <a:xfrm rot="16200000" flipH="1">
              <a:off x="2259580" y="1425668"/>
              <a:ext cx="160331" cy="8052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 rot="5400000" flipH="1" flipV="1">
              <a:off x="2501143" y="1425668"/>
              <a:ext cx="160331" cy="8052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8"/>
            <p:cNvCxnSpPr/>
            <p:nvPr/>
          </p:nvCxnSpPr>
          <p:spPr>
            <a:xfrm rot="16200000" flipH="1">
              <a:off x="2420622" y="1425668"/>
              <a:ext cx="160331" cy="8052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9"/>
            <p:cNvCxnSpPr/>
            <p:nvPr/>
          </p:nvCxnSpPr>
          <p:spPr>
            <a:xfrm rot="10800000">
              <a:off x="2903394" y="1465928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20"/>
            <p:cNvCxnSpPr/>
            <p:nvPr/>
          </p:nvCxnSpPr>
          <p:spPr>
            <a:xfrm rot="5400000" flipH="1" flipV="1">
              <a:off x="2662185" y="1425668"/>
              <a:ext cx="160331" cy="8052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21"/>
            <p:cNvCxnSpPr/>
            <p:nvPr/>
          </p:nvCxnSpPr>
          <p:spPr>
            <a:xfrm rot="16200000" flipH="1">
              <a:off x="2581664" y="1425668"/>
              <a:ext cx="160331" cy="8052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22"/>
            <p:cNvCxnSpPr/>
            <p:nvPr/>
          </p:nvCxnSpPr>
          <p:spPr>
            <a:xfrm rot="16200000" flipH="1">
              <a:off x="2742706" y="1425312"/>
              <a:ext cx="160331" cy="8052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/>
          </p:nvCxnSpPr>
          <p:spPr>
            <a:xfrm rot="5400000" flipH="1" flipV="1">
              <a:off x="2843002" y="1485347"/>
              <a:ext cx="80521" cy="4026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 rot="10800000">
              <a:off x="1809818" y="1465928"/>
              <a:ext cx="44940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1" name="Straight Connector 80"/>
          <p:cNvCxnSpPr/>
          <p:nvPr/>
        </p:nvCxnSpPr>
        <p:spPr>
          <a:xfrm rot="10800000" flipH="1" flipV="1">
            <a:off x="2346658" y="1503700"/>
            <a:ext cx="89295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rot="10800000" flipH="1" flipV="1">
            <a:off x="2342444" y="4533383"/>
            <a:ext cx="89589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Title 1"/>
          <p:cNvSpPr txBox="1">
            <a:spLocks/>
          </p:cNvSpPr>
          <p:nvPr/>
        </p:nvSpPr>
        <p:spPr>
          <a:xfrm rot="5400000">
            <a:off x="2057144" y="1925278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noProof="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noProof="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Symbol" pitchFamily="18" charset="2"/>
              <a:ea typeface="+mj-ea"/>
              <a:cs typeface="Times New Roman" pitchFamily="18" charset="0"/>
            </a:endParaRPr>
          </a:p>
        </p:txBody>
      </p:sp>
      <p:cxnSp>
        <p:nvCxnSpPr>
          <p:cNvPr id="145" name="Straight Connector 144"/>
          <p:cNvCxnSpPr/>
          <p:nvPr/>
        </p:nvCxnSpPr>
        <p:spPr>
          <a:xfrm rot="5400000">
            <a:off x="2725163" y="4634054"/>
            <a:ext cx="20136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34"/>
          <p:cNvCxnSpPr/>
          <p:nvPr/>
        </p:nvCxnSpPr>
        <p:spPr>
          <a:xfrm rot="5400000" flipH="1" flipV="1">
            <a:off x="2667383" y="1355023"/>
            <a:ext cx="29735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7" name="Group 82"/>
          <p:cNvGrpSpPr/>
          <p:nvPr/>
        </p:nvGrpSpPr>
        <p:grpSpPr>
          <a:xfrm>
            <a:off x="3030572" y="1503698"/>
            <a:ext cx="378996" cy="1491705"/>
            <a:chOff x="2599211" y="4506635"/>
            <a:chExt cx="378996" cy="1890454"/>
          </a:xfrm>
        </p:grpSpPr>
        <p:cxnSp>
          <p:nvCxnSpPr>
            <p:cNvPr id="123" name="Straight Connector 122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4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126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140" name="Arc 139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1" name="Arc 140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7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138" name="Arc 137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Arc 138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8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136" name="Arc 135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Arc 136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9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133" name="Arc 132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Arc 133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0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131" name="Arc 130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" name="Arc 131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125" name="Straight Connector 124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Title 1"/>
          <p:cNvSpPr txBox="1">
            <a:spLocks/>
          </p:cNvSpPr>
          <p:nvPr/>
        </p:nvSpPr>
        <p:spPr>
          <a:xfrm rot="5400000">
            <a:off x="3030619" y="1980108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89" name="Group 82"/>
          <p:cNvGrpSpPr/>
          <p:nvPr/>
        </p:nvGrpSpPr>
        <p:grpSpPr>
          <a:xfrm>
            <a:off x="2152949" y="3034520"/>
            <a:ext cx="378996" cy="1491705"/>
            <a:chOff x="2599211" y="4506635"/>
            <a:chExt cx="378996" cy="1890454"/>
          </a:xfrm>
        </p:grpSpPr>
        <p:cxnSp>
          <p:nvCxnSpPr>
            <p:cNvPr id="93" name="Straight Connector 92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4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96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121" name="Arc 120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2" name="Arc 121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7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108" name="Arc 107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Arc 119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8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105" name="Arc 104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6" name="Arc 105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9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103" name="Arc 102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4" name="Arc 103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0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101" name="Arc 100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" name="Arc 101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95" name="Straight Connector 94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0" name="Title 1"/>
          <p:cNvSpPr txBox="1">
            <a:spLocks/>
          </p:cNvSpPr>
          <p:nvPr/>
        </p:nvSpPr>
        <p:spPr>
          <a:xfrm rot="5400000">
            <a:off x="2133452" y="3466802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91" name="Straight Connector 90"/>
          <p:cNvCxnSpPr/>
          <p:nvPr/>
        </p:nvCxnSpPr>
        <p:spPr>
          <a:xfrm rot="10800000" flipH="1" flipV="1">
            <a:off x="2342447" y="3034521"/>
            <a:ext cx="89589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52580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73668"/>
          </a:xfrm>
        </p:spPr>
        <p:txBody>
          <a:bodyPr/>
          <a:lstStyle/>
          <a:p>
            <a:r>
              <a:rPr lang="en-US" dirty="0" smtClean="0"/>
              <a:t>Comprehensive Example</a:t>
            </a:r>
            <a:endParaRPr lang="en-US" dirty="0"/>
          </a:p>
        </p:txBody>
      </p:sp>
      <p:grpSp>
        <p:nvGrpSpPr>
          <p:cNvPr id="3" name="Group 31"/>
          <p:cNvGrpSpPr/>
          <p:nvPr/>
        </p:nvGrpSpPr>
        <p:grpSpPr>
          <a:xfrm rot="5400000">
            <a:off x="1613051" y="29576"/>
            <a:ext cx="719566" cy="1684994"/>
            <a:chOff x="736524" y="1601230"/>
            <a:chExt cx="719566" cy="1684994"/>
          </a:xfrm>
        </p:grpSpPr>
        <p:sp>
          <p:nvSpPr>
            <p:cNvPr id="4" name="Title 1"/>
            <p:cNvSpPr txBox="1">
              <a:spLocks/>
            </p:cNvSpPr>
            <p:nvPr/>
          </p:nvSpPr>
          <p:spPr>
            <a:xfrm rot="16200000">
              <a:off x="662666" y="1675088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5" name="Group 449"/>
            <p:cNvGrpSpPr/>
            <p:nvPr/>
          </p:nvGrpSpPr>
          <p:grpSpPr>
            <a:xfrm>
              <a:off x="785404" y="1743248"/>
              <a:ext cx="670692" cy="1542982"/>
              <a:chOff x="785404" y="1743248"/>
              <a:chExt cx="670692" cy="1542982"/>
            </a:xfrm>
          </p:grpSpPr>
          <p:sp>
            <p:nvSpPr>
              <p:cNvPr id="6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noProof="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1 k</a:t>
                </a:r>
                <a:r>
                  <a:rPr lang="en-US" noProof="0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Symbol" pitchFamily="18" charset="2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7" name="Group 405"/>
              <p:cNvGrpSpPr/>
              <p:nvPr/>
            </p:nvGrpSpPr>
            <p:grpSpPr>
              <a:xfrm rot="5400000">
                <a:off x="604262" y="2434395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8" name="Straight Connector 7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Connector 8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 rot="10800000">
                  <a:off x="2903394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 rot="5400000" flipH="1" flipV="1">
                  <a:off x="2843002" y="148534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20" name="Straight Connector 19"/>
          <p:cNvCxnSpPr/>
          <p:nvPr/>
        </p:nvCxnSpPr>
        <p:spPr>
          <a:xfrm>
            <a:off x="1113966" y="2705868"/>
            <a:ext cx="303713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itle 1"/>
          <p:cNvSpPr txBox="1">
            <a:spLocks/>
          </p:cNvSpPr>
          <p:nvPr/>
        </p:nvSpPr>
        <p:spPr>
          <a:xfrm rot="16200000">
            <a:off x="-404635" y="1524118"/>
            <a:ext cx="192990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cos(</a:t>
            </a:r>
            <a:r>
              <a:rPr lang="en-US" dirty="0" smtClean="0">
                <a:solidFill>
                  <a:srgbClr val="FF3300"/>
                </a:solidFill>
                <a:latin typeface="Symbol" pitchFamily="18" charset="2"/>
                <a:cs typeface="Times New Roman" pitchFamily="18" charset="0"/>
              </a:rPr>
              <a:t>w </a:t>
            </a: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t+30 </a:t>
            </a:r>
            <a:r>
              <a:rPr lang="en-US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deg</a:t>
            </a: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814473" y="773668"/>
            <a:ext cx="41936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Solve for all the currents, voltages in this circuit using nodal analysis.</a:t>
            </a:r>
            <a:endParaRPr lang="en-US" dirty="0"/>
          </a:p>
        </p:txBody>
      </p:sp>
      <p:cxnSp>
        <p:nvCxnSpPr>
          <p:cNvPr id="104" name="Straight Connector 103"/>
          <p:cNvCxnSpPr/>
          <p:nvPr/>
        </p:nvCxnSpPr>
        <p:spPr>
          <a:xfrm rot="5400000" flipH="1" flipV="1">
            <a:off x="936403" y="1338920"/>
            <a:ext cx="36099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6" name="Group 144"/>
          <p:cNvGrpSpPr/>
          <p:nvPr/>
        </p:nvGrpSpPr>
        <p:grpSpPr>
          <a:xfrm>
            <a:off x="386874" y="1290820"/>
            <a:ext cx="969184" cy="1415048"/>
            <a:chOff x="2971800" y="1743238"/>
            <a:chExt cx="969184" cy="1542982"/>
          </a:xfrm>
        </p:grpSpPr>
        <p:sp>
          <p:nvSpPr>
            <p:cNvPr id="83" name="Oval 82"/>
            <p:cNvSpPr/>
            <p:nvPr/>
          </p:nvSpPr>
          <p:spPr>
            <a:xfrm>
              <a:off x="3455209" y="2286129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4" name="Straight Arrow Connector 83"/>
            <p:cNvCxnSpPr/>
            <p:nvPr/>
          </p:nvCxnSpPr>
          <p:spPr>
            <a:xfrm rot="5400000" flipH="1" flipV="1">
              <a:off x="3540935" y="2509967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83" idx="0"/>
            </p:cNvCxnSpPr>
            <p:nvPr/>
          </p:nvCxnSpPr>
          <p:spPr>
            <a:xfrm rot="5400000" flipH="1" flipV="1">
              <a:off x="3426652" y="2014684"/>
              <a:ext cx="54289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>
              <a:stCxn id="83" idx="4"/>
            </p:cNvCxnSpPr>
            <p:nvPr/>
          </p:nvCxnSpPr>
          <p:spPr>
            <a:xfrm rot="5400000">
              <a:off x="3440939" y="3029062"/>
              <a:ext cx="51431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Title 1"/>
            <p:cNvSpPr txBox="1">
              <a:spLocks/>
            </p:cNvSpPr>
            <p:nvPr/>
          </p:nvSpPr>
          <p:spPr>
            <a:xfrm rot="16200000">
              <a:off x="2762805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sp>
        <p:nvSpPr>
          <p:cNvPr id="136" name="Title 1"/>
          <p:cNvSpPr txBox="1">
            <a:spLocks/>
          </p:cNvSpPr>
          <p:nvPr/>
        </p:nvSpPr>
        <p:spPr>
          <a:xfrm rot="5400000">
            <a:off x="4065665" y="1576731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25</a:t>
            </a:r>
            <a:r>
              <a:rPr lang="en-US" noProof="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noProof="0" dirty="0" err="1" smtClean="0">
                <a:solidFill>
                  <a:srgbClr val="00B050"/>
                </a:solidFill>
                <a:latin typeface="Symbol" pitchFamily="18" charset="2"/>
                <a:cs typeface="Times New Roman" pitchFamily="18" charset="0"/>
              </a:rPr>
              <a:t>m</a:t>
            </a:r>
            <a:r>
              <a:rPr lang="en-US" noProof="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27" name="Straight Connector 126"/>
          <p:cNvCxnSpPr/>
          <p:nvPr/>
        </p:nvCxnSpPr>
        <p:spPr>
          <a:xfrm flipV="1">
            <a:off x="2664136" y="1942903"/>
            <a:ext cx="0" cy="7586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 flipV="1">
            <a:off x="2661031" y="1147722"/>
            <a:ext cx="0" cy="6427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4" name="Title 1"/>
          <p:cNvSpPr txBox="1">
            <a:spLocks/>
          </p:cNvSpPr>
          <p:nvPr/>
        </p:nvSpPr>
        <p:spPr>
          <a:xfrm rot="16200000">
            <a:off x="1704825" y="1401990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 mF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37" name="Straight Connector 136"/>
          <p:cNvCxnSpPr/>
          <p:nvPr/>
        </p:nvCxnSpPr>
        <p:spPr>
          <a:xfrm rot="10800000" flipH="1" flipV="1">
            <a:off x="2431319" y="1942902"/>
            <a:ext cx="4885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 rot="10800000" flipH="1" flipV="1">
            <a:off x="2431319" y="1790502"/>
            <a:ext cx="4885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4" name="Group 82"/>
          <p:cNvGrpSpPr/>
          <p:nvPr/>
        </p:nvGrpSpPr>
        <p:grpSpPr>
          <a:xfrm>
            <a:off x="3935315" y="1181662"/>
            <a:ext cx="378996" cy="1491705"/>
            <a:chOff x="2599211" y="4506635"/>
            <a:chExt cx="378996" cy="1890454"/>
          </a:xfrm>
        </p:grpSpPr>
        <p:cxnSp>
          <p:nvCxnSpPr>
            <p:cNvPr id="145" name="Straight Connector 144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6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148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161" name="Arc 160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2" name="Arc 161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9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159" name="Arc 158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0" name="Arc 159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0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157" name="Arc 156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8" name="Arc 157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1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155" name="Arc 154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6" name="Arc 155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2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153" name="Arc 152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4" name="Arc 153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147" name="Straight Connector 146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4" name="Group 31"/>
          <p:cNvGrpSpPr/>
          <p:nvPr/>
        </p:nvGrpSpPr>
        <p:grpSpPr>
          <a:xfrm rot="5400000">
            <a:off x="3122526" y="25245"/>
            <a:ext cx="719566" cy="1684994"/>
            <a:chOff x="736524" y="1601230"/>
            <a:chExt cx="719566" cy="1684994"/>
          </a:xfrm>
        </p:grpSpPr>
        <p:sp>
          <p:nvSpPr>
            <p:cNvPr id="165" name="Title 1"/>
            <p:cNvSpPr txBox="1">
              <a:spLocks/>
            </p:cNvSpPr>
            <p:nvPr/>
          </p:nvSpPr>
          <p:spPr>
            <a:xfrm rot="16200000">
              <a:off x="662666" y="1675088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66" name="Group 449"/>
            <p:cNvGrpSpPr/>
            <p:nvPr/>
          </p:nvGrpSpPr>
          <p:grpSpPr>
            <a:xfrm>
              <a:off x="785404" y="1743248"/>
              <a:ext cx="670692" cy="1542982"/>
              <a:chOff x="785404" y="1743248"/>
              <a:chExt cx="670692" cy="1542982"/>
            </a:xfrm>
          </p:grpSpPr>
          <p:sp>
            <p:nvSpPr>
              <p:cNvPr id="167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noProof="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3 k</a:t>
                </a:r>
                <a:r>
                  <a:rPr lang="en-US" noProof="0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Symbol" pitchFamily="18" charset="2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168" name="Group 405"/>
              <p:cNvGrpSpPr/>
              <p:nvPr/>
            </p:nvGrpSpPr>
            <p:grpSpPr>
              <a:xfrm rot="5400000">
                <a:off x="604262" y="2434395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169" name="Straight Connector 168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Straight Connector 169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1" name="Straight Connector 170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2" name="Straight Connector 171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Straight Connector 172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4" name="Straight Connector 173"/>
                <p:cNvCxnSpPr/>
                <p:nvPr/>
              </p:nvCxnSpPr>
              <p:spPr>
                <a:xfrm rot="10800000">
                  <a:off x="2903394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5" name="Straight Connector 174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6" name="Straight Connector 175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7" name="Straight Connector 176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8" name="Straight Connector 177"/>
                <p:cNvCxnSpPr/>
                <p:nvPr/>
              </p:nvCxnSpPr>
              <p:spPr>
                <a:xfrm rot="5400000" flipH="1" flipV="1">
                  <a:off x="2843002" y="148534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9" name="Straight Connector 178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extLst>
      <p:ext uri="{BB962C8B-B14F-4D97-AF65-F5344CB8AC3E}">
        <p14:creationId xmlns:p14="http://schemas.microsoft.com/office/powerpoint/2010/main" val="34504251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le 54"/>
          <p:cNvSpPr>
            <a:spLocks noGrp="1"/>
          </p:cNvSpPr>
          <p:nvPr>
            <p:ph type="title"/>
          </p:nvPr>
        </p:nvSpPr>
        <p:spPr>
          <a:xfrm>
            <a:off x="356880" y="-114300"/>
            <a:ext cx="8229600" cy="1143000"/>
          </a:xfrm>
        </p:spPr>
        <p:txBody>
          <a:bodyPr/>
          <a:lstStyle/>
          <a:p>
            <a:r>
              <a:rPr lang="en-US" dirty="0" smtClean="0"/>
              <a:t>Symbol library</a:t>
            </a:r>
            <a:endParaRPr lang="en-US" dirty="0"/>
          </a:p>
        </p:txBody>
      </p:sp>
      <p:grpSp>
        <p:nvGrpSpPr>
          <p:cNvPr id="2" name="Group 56"/>
          <p:cNvGrpSpPr/>
          <p:nvPr/>
        </p:nvGrpSpPr>
        <p:grpSpPr>
          <a:xfrm>
            <a:off x="1600200" y="1187122"/>
            <a:ext cx="485775" cy="1371599"/>
            <a:chOff x="600075" y="1458273"/>
            <a:chExt cx="485775" cy="1371599"/>
          </a:xfrm>
        </p:grpSpPr>
        <p:sp>
          <p:nvSpPr>
            <p:cNvPr id="77" name="Oval 76"/>
            <p:cNvSpPr/>
            <p:nvPr/>
          </p:nvSpPr>
          <p:spPr>
            <a:xfrm>
              <a:off x="600075" y="1915473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8" name="Straight Arrow Connector 77"/>
            <p:cNvCxnSpPr/>
            <p:nvPr/>
          </p:nvCxnSpPr>
          <p:spPr>
            <a:xfrm rot="5400000" flipH="1" flipV="1">
              <a:off x="685801" y="2139311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>
              <a:stCxn id="77" idx="0"/>
            </p:cNvCxnSpPr>
            <p:nvPr/>
          </p:nvCxnSpPr>
          <p:spPr>
            <a:xfrm rot="16200000" flipV="1">
              <a:off x="613966" y="1686476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77" idx="4"/>
            </p:cNvCxnSpPr>
            <p:nvPr/>
          </p:nvCxnSpPr>
          <p:spPr>
            <a:xfrm rot="16200000" flipH="1">
              <a:off x="628651" y="2615559"/>
              <a:ext cx="428625" cy="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82"/>
          <p:cNvGrpSpPr/>
          <p:nvPr/>
        </p:nvGrpSpPr>
        <p:grpSpPr>
          <a:xfrm>
            <a:off x="2507552" y="1077111"/>
            <a:ext cx="402824" cy="1472873"/>
            <a:chOff x="2110935" y="1536949"/>
            <a:chExt cx="402824" cy="1472873"/>
          </a:xfrm>
        </p:grpSpPr>
        <p:sp>
          <p:nvSpPr>
            <p:cNvPr id="67" name="Rectangle 66"/>
            <p:cNvSpPr/>
            <p:nvPr/>
          </p:nvSpPr>
          <p:spPr>
            <a:xfrm rot="2700000">
              <a:off x="2110935" y="2066370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itle 1"/>
            <p:cNvSpPr txBox="1">
              <a:spLocks/>
            </p:cNvSpPr>
            <p:nvPr/>
          </p:nvSpPr>
          <p:spPr>
            <a:xfrm>
              <a:off x="2189612" y="1994149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13" name="Title 1"/>
            <p:cNvSpPr txBox="1">
              <a:spLocks/>
            </p:cNvSpPr>
            <p:nvPr/>
          </p:nvSpPr>
          <p:spPr>
            <a:xfrm>
              <a:off x="2189612" y="2253139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4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81" name="Straight Connector 80"/>
            <p:cNvCxnSpPr/>
            <p:nvPr/>
          </p:nvCxnSpPr>
          <p:spPr>
            <a:xfrm rot="16200000" flipV="1">
              <a:off x="2080246" y="1765152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V="1">
              <a:off x="2081040" y="2780825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91"/>
          <p:cNvGrpSpPr/>
          <p:nvPr/>
        </p:nvGrpSpPr>
        <p:grpSpPr>
          <a:xfrm>
            <a:off x="3462364" y="1077111"/>
            <a:ext cx="402824" cy="1472873"/>
            <a:chOff x="3409473" y="1458273"/>
            <a:chExt cx="402824" cy="1472873"/>
          </a:xfrm>
        </p:grpSpPr>
        <p:sp>
          <p:nvSpPr>
            <p:cNvPr id="85" name="Rectangle 84"/>
            <p:cNvSpPr/>
            <p:nvPr/>
          </p:nvSpPr>
          <p:spPr>
            <a:xfrm rot="2700000">
              <a:off x="3409473" y="1987694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8" name="Straight Connector 87"/>
            <p:cNvCxnSpPr/>
            <p:nvPr/>
          </p:nvCxnSpPr>
          <p:spPr>
            <a:xfrm rot="16200000" flipV="1">
              <a:off x="3378784" y="1686476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16200000" flipV="1">
              <a:off x="3379578" y="2702149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/>
            <p:nvPr/>
          </p:nvCxnSpPr>
          <p:spPr>
            <a:xfrm rot="5400000" flipH="1" flipV="1">
              <a:off x="3449031" y="2203521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" name="Group 28"/>
          <p:cNvGrpSpPr/>
          <p:nvPr/>
        </p:nvGrpSpPr>
        <p:grpSpPr>
          <a:xfrm>
            <a:off x="5046590" y="682283"/>
            <a:ext cx="485775" cy="1889957"/>
            <a:chOff x="1576218" y="1143005"/>
            <a:chExt cx="485775" cy="1889957"/>
          </a:xfrm>
        </p:grpSpPr>
        <p:sp>
          <p:nvSpPr>
            <p:cNvPr id="19" name="Oval 18"/>
            <p:cNvSpPr/>
            <p:nvPr/>
          </p:nvSpPr>
          <p:spPr>
            <a:xfrm>
              <a:off x="1576218" y="1804991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itle 1"/>
            <p:cNvSpPr txBox="1">
              <a:spLocks/>
            </p:cNvSpPr>
            <p:nvPr/>
          </p:nvSpPr>
          <p:spPr>
            <a:xfrm>
              <a:off x="1699474" y="176619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1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21" name="Title 1"/>
            <p:cNvSpPr txBox="1">
              <a:spLocks/>
            </p:cNvSpPr>
            <p:nvPr/>
          </p:nvSpPr>
          <p:spPr>
            <a:xfrm>
              <a:off x="1699474" y="202518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>
            <a:xfrm rot="5400000" flipH="1" flipV="1">
              <a:off x="1448007" y="2658760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 flipH="1" flipV="1">
              <a:off x="1488112" y="1473998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30"/>
          <p:cNvGrpSpPr/>
          <p:nvPr/>
        </p:nvGrpSpPr>
        <p:grpSpPr>
          <a:xfrm>
            <a:off x="5883031" y="660027"/>
            <a:ext cx="485775" cy="1889957"/>
            <a:chOff x="6295456" y="1352289"/>
            <a:chExt cx="485775" cy="1889957"/>
          </a:xfrm>
        </p:grpSpPr>
        <p:sp>
          <p:nvSpPr>
            <p:cNvPr id="26" name="Oval 25"/>
            <p:cNvSpPr/>
            <p:nvPr/>
          </p:nvSpPr>
          <p:spPr>
            <a:xfrm>
              <a:off x="6295456" y="2014275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/>
            <p:cNvSpPr/>
            <p:nvPr/>
          </p:nvSpPr>
          <p:spPr>
            <a:xfrm>
              <a:off x="6368806" y="2136451"/>
              <a:ext cx="345281" cy="192881"/>
            </a:xfrm>
            <a:custGeom>
              <a:avLst/>
              <a:gdLst>
                <a:gd name="connsiteX0" fmla="*/ 0 w 707231"/>
                <a:gd name="connsiteY0" fmla="*/ 471487 h 732234"/>
                <a:gd name="connsiteX1" fmla="*/ 235744 w 707231"/>
                <a:gd name="connsiteY1" fmla="*/ 21431 h 732234"/>
                <a:gd name="connsiteX2" fmla="*/ 364331 w 707231"/>
                <a:gd name="connsiteY2" fmla="*/ 342900 h 732234"/>
                <a:gd name="connsiteX3" fmla="*/ 535781 w 707231"/>
                <a:gd name="connsiteY3" fmla="*/ 728662 h 732234"/>
                <a:gd name="connsiteX4" fmla="*/ 707231 w 707231"/>
                <a:gd name="connsiteY4" fmla="*/ 321469 h 732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7231" h="732234">
                  <a:moveTo>
                    <a:pt x="0" y="471487"/>
                  </a:moveTo>
                  <a:cubicBezTo>
                    <a:pt x="87511" y="257174"/>
                    <a:pt x="175022" y="42862"/>
                    <a:pt x="235744" y="21431"/>
                  </a:cubicBezTo>
                  <a:cubicBezTo>
                    <a:pt x="296466" y="0"/>
                    <a:pt x="314325" y="225028"/>
                    <a:pt x="364331" y="342900"/>
                  </a:cubicBezTo>
                  <a:cubicBezTo>
                    <a:pt x="414337" y="460772"/>
                    <a:pt x="478631" y="732234"/>
                    <a:pt x="535781" y="728662"/>
                  </a:cubicBezTo>
                  <a:cubicBezTo>
                    <a:pt x="592931" y="725090"/>
                    <a:pt x="650081" y="523279"/>
                    <a:pt x="707231" y="321469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Connector 28"/>
            <p:cNvCxnSpPr/>
            <p:nvPr/>
          </p:nvCxnSpPr>
          <p:spPr>
            <a:xfrm rot="5400000" flipH="1" flipV="1">
              <a:off x="6167245" y="2868044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 flipH="1" flipV="1">
              <a:off x="6207350" y="1683282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43"/>
          <p:cNvGrpSpPr/>
          <p:nvPr/>
        </p:nvGrpSpPr>
        <p:grpSpPr>
          <a:xfrm rot="5400000">
            <a:off x="6428317" y="1690495"/>
            <a:ext cx="1073614" cy="214249"/>
            <a:chOff x="457201" y="2514600"/>
            <a:chExt cx="9144001" cy="1824765"/>
          </a:xfrm>
        </p:grpSpPr>
        <p:cxnSp>
          <p:nvCxnSpPr>
            <p:cNvPr id="45" name="Straight Connector 44"/>
            <p:cNvCxnSpPr/>
            <p:nvPr/>
          </p:nvCxnSpPr>
          <p:spPr>
            <a:xfrm rot="5400000" flipH="1" flipV="1">
              <a:off x="22900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0800000">
              <a:off x="457201" y="3429001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5400000" flipH="1" flipV="1">
              <a:off x="1143001" y="2743201"/>
              <a:ext cx="914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756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 flipH="1" flipV="1">
              <a:off x="41188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2044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0800000">
              <a:off x="8686802" y="3429001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 flipH="1" flipV="1">
              <a:off x="59476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16200000" flipH="1">
              <a:off x="50332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6862039" y="2967763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 flipH="1" flipV="1">
              <a:off x="8001002" y="3649526"/>
              <a:ext cx="914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57"/>
          <p:cNvGrpSpPr/>
          <p:nvPr/>
        </p:nvGrpSpPr>
        <p:grpSpPr>
          <a:xfrm>
            <a:off x="4343400" y="956012"/>
            <a:ext cx="257175" cy="1488124"/>
            <a:chOff x="3382667" y="1835079"/>
            <a:chExt cx="257175" cy="1488124"/>
          </a:xfrm>
        </p:grpSpPr>
        <p:sp>
          <p:nvSpPr>
            <p:cNvPr id="59" name="Rectangle 58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cxnSp>
          <p:nvCxnSpPr>
            <p:cNvPr id="60" name="Straight Connector 59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3" name="Straight Connector 62"/>
          <p:cNvCxnSpPr/>
          <p:nvPr/>
        </p:nvCxnSpPr>
        <p:spPr>
          <a:xfrm rot="5400000" flipH="1" flipV="1">
            <a:off x="6629400" y="1870412"/>
            <a:ext cx="1371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" name="Group 63"/>
          <p:cNvGrpSpPr/>
          <p:nvPr/>
        </p:nvGrpSpPr>
        <p:grpSpPr>
          <a:xfrm>
            <a:off x="7848600" y="1004385"/>
            <a:ext cx="160687" cy="1414811"/>
            <a:chOff x="4491655" y="3124200"/>
            <a:chExt cx="160687" cy="1414811"/>
          </a:xfrm>
        </p:grpSpPr>
        <p:grpSp>
          <p:nvGrpSpPr>
            <p:cNvPr id="10" name="Group 52"/>
            <p:cNvGrpSpPr/>
            <p:nvPr/>
          </p:nvGrpSpPr>
          <p:grpSpPr>
            <a:xfrm rot="5400000">
              <a:off x="4169395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69" name="Straight Connector 6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6" name="Straight Connector 6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94"/>
          <p:cNvGrpSpPr/>
          <p:nvPr/>
        </p:nvGrpSpPr>
        <p:grpSpPr>
          <a:xfrm>
            <a:off x="914400" y="934314"/>
            <a:ext cx="485775" cy="1509822"/>
            <a:chOff x="6422231" y="1545173"/>
            <a:chExt cx="485775" cy="1509822"/>
          </a:xfrm>
        </p:grpSpPr>
        <p:sp>
          <p:nvSpPr>
            <p:cNvPr id="96" name="Oval 95"/>
            <p:cNvSpPr/>
            <p:nvPr/>
          </p:nvSpPr>
          <p:spPr>
            <a:xfrm rot="10800000">
              <a:off x="6422231" y="2059908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26"/>
            <p:cNvGrpSpPr/>
            <p:nvPr/>
          </p:nvGrpSpPr>
          <p:grpSpPr>
            <a:xfrm>
              <a:off x="6664324" y="1545173"/>
              <a:ext cx="1588" cy="1509822"/>
              <a:chOff x="6664324" y="1545173"/>
              <a:chExt cx="1588" cy="1509822"/>
            </a:xfrm>
          </p:grpSpPr>
          <p:cxnSp>
            <p:nvCxnSpPr>
              <p:cNvPr id="98" name="Straight Arrow Connector 97"/>
              <p:cNvCxnSpPr/>
              <p:nvPr/>
            </p:nvCxnSpPr>
            <p:spPr>
              <a:xfrm rot="16200000" flipH="1" flipV="1">
                <a:off x="6507955" y="2320257"/>
                <a:ext cx="314325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>
                <a:stCxn id="96" idx="0"/>
              </p:cNvCxnSpPr>
              <p:nvPr/>
            </p:nvCxnSpPr>
            <p:spPr>
              <a:xfrm rot="5400000">
                <a:off x="6410462" y="2800339"/>
                <a:ext cx="50931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>
                <a:stCxn id="96" idx="4"/>
              </p:cNvCxnSpPr>
              <p:nvPr/>
            </p:nvCxnSpPr>
            <p:spPr>
              <a:xfrm rot="5400000" flipH="1" flipV="1">
                <a:off x="6407751" y="1802541"/>
                <a:ext cx="514735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5" name="Group 89"/>
          <p:cNvGrpSpPr/>
          <p:nvPr/>
        </p:nvGrpSpPr>
        <p:grpSpPr>
          <a:xfrm>
            <a:off x="5470606" y="2356186"/>
            <a:ext cx="485775" cy="1488125"/>
            <a:chOff x="5172949" y="2484911"/>
            <a:chExt cx="485775" cy="1488125"/>
          </a:xfrm>
        </p:grpSpPr>
        <p:sp>
          <p:nvSpPr>
            <p:cNvPr id="93" name="Oval 92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01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02" name="Straight Connector 101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03"/>
          <p:cNvGrpSpPr/>
          <p:nvPr/>
        </p:nvGrpSpPr>
        <p:grpSpPr>
          <a:xfrm>
            <a:off x="2290981" y="2665091"/>
            <a:ext cx="828170" cy="1665051"/>
            <a:chOff x="3877909" y="2302750"/>
            <a:chExt cx="828170" cy="1665051"/>
          </a:xfrm>
        </p:grpSpPr>
        <p:grpSp>
          <p:nvGrpSpPr>
            <p:cNvPr id="17" name="Group 5"/>
            <p:cNvGrpSpPr/>
            <p:nvPr/>
          </p:nvGrpSpPr>
          <p:grpSpPr>
            <a:xfrm>
              <a:off x="3877917" y="2427870"/>
              <a:ext cx="160687" cy="1414811"/>
              <a:chOff x="4491663" y="3124200"/>
              <a:chExt cx="160687" cy="1414811"/>
            </a:xfrm>
          </p:grpSpPr>
          <p:grpSp>
            <p:nvGrpSpPr>
              <p:cNvPr id="18" name="Group 52"/>
              <p:cNvGrpSpPr/>
              <p:nvPr/>
            </p:nvGrpSpPr>
            <p:grpSpPr>
              <a:xfrm rot="5400000">
                <a:off x="4169401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14" name="Straight Connector 113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Straight Connector 114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Straight Connector 115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Connector 116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Connector 117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Straight Connector 118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Straight Connector 119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Straight Connector 120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Straight Connector 121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12" name="Straight Connector 111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8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6" name="Oval 105"/>
            <p:cNvSpPr/>
            <p:nvPr/>
          </p:nvSpPr>
          <p:spPr>
            <a:xfrm>
              <a:off x="3905189" y="2302750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>
            <a:xfrm>
              <a:off x="3896230" y="3842681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8" name="Straight Arrow Connector 107"/>
            <p:cNvCxnSpPr/>
            <p:nvPr/>
          </p:nvCxnSpPr>
          <p:spPr>
            <a:xfrm flipH="1" flipV="1">
              <a:off x="4038600" y="3256055"/>
              <a:ext cx="604919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rot="5400000">
              <a:off x="4350206" y="3549368"/>
              <a:ext cx="58662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Oval 109"/>
            <p:cNvSpPr/>
            <p:nvPr/>
          </p:nvSpPr>
          <p:spPr>
            <a:xfrm>
              <a:off x="4580959" y="3842681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124"/>
          <p:cNvGrpSpPr/>
          <p:nvPr/>
        </p:nvGrpSpPr>
        <p:grpSpPr>
          <a:xfrm>
            <a:off x="736164" y="4516374"/>
            <a:ext cx="719567" cy="1684990"/>
            <a:chOff x="736520" y="1601230"/>
            <a:chExt cx="719567" cy="1684990"/>
          </a:xfrm>
        </p:grpSpPr>
        <p:grpSp>
          <p:nvGrpSpPr>
            <p:cNvPr id="27" name="Group 525"/>
            <p:cNvGrpSpPr/>
            <p:nvPr/>
          </p:nvGrpSpPr>
          <p:grpSpPr>
            <a:xfrm rot="16200000">
              <a:off x="662664" y="1675088"/>
              <a:ext cx="706952" cy="559236"/>
              <a:chOff x="5620837" y="2038275"/>
              <a:chExt cx="706952" cy="559236"/>
            </a:xfrm>
          </p:grpSpPr>
          <p:cxnSp>
            <p:nvCxnSpPr>
              <p:cNvPr id="141" name="Straight Arrow Connector 140"/>
              <p:cNvCxnSpPr/>
              <p:nvPr/>
            </p:nvCxnSpPr>
            <p:spPr>
              <a:xfrm rot="10800000" flipH="1">
                <a:off x="5797097" y="2539225"/>
                <a:ext cx="264501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42" name="Title 1"/>
              <p:cNvSpPr txBox="1">
                <a:spLocks/>
              </p:cNvSpPr>
              <p:nvPr/>
            </p:nvSpPr>
            <p:spPr>
              <a:xfrm>
                <a:off x="5620837" y="2038275"/>
                <a:ext cx="706952" cy="55923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i="1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i="1" baseline="-25000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7</a:t>
                </a:r>
                <a:endParaRPr kumimoji="0" lang="en-US" b="0" i="1" u="none" strike="noStrike" kern="120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grpSp>
          <p:nvGrpSpPr>
            <p:cNvPr id="28" name="Group 449"/>
            <p:cNvGrpSpPr/>
            <p:nvPr/>
          </p:nvGrpSpPr>
          <p:grpSpPr>
            <a:xfrm>
              <a:off x="785404" y="1743240"/>
              <a:ext cx="670684" cy="1542982"/>
              <a:chOff x="785404" y="1743240"/>
              <a:chExt cx="670684" cy="1542982"/>
            </a:xfrm>
          </p:grpSpPr>
          <p:sp>
            <p:nvSpPr>
              <p:cNvPr id="128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2 </a:t>
                </a:r>
                <a:r>
                  <a:rPr lang="en-US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31" name="Group 405"/>
              <p:cNvGrpSpPr/>
              <p:nvPr/>
            </p:nvGrpSpPr>
            <p:grpSpPr>
              <a:xfrm rot="5400000">
                <a:off x="604254" y="2434387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130" name="Straight Connector 129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Connector 130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Straight Connector 131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Straight Connector 132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Connector 133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Straight Connector 134"/>
                <p:cNvCxnSpPr/>
                <p:nvPr/>
              </p:nvCxnSpPr>
              <p:spPr>
                <a:xfrm rot="10800000">
                  <a:off x="2903394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Straight Connector 135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Straight Connector 136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Straight Connector 137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Straight Connector 138"/>
                <p:cNvCxnSpPr/>
                <p:nvPr/>
              </p:nvCxnSpPr>
              <p:spPr>
                <a:xfrm rot="5400000" flipH="1" flipV="1">
                  <a:off x="2843002" y="148534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Straight Connector 139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143" name="Straight Connector 142"/>
          <p:cNvCxnSpPr/>
          <p:nvPr/>
        </p:nvCxnSpPr>
        <p:spPr>
          <a:xfrm>
            <a:off x="1376277" y="4650175"/>
            <a:ext cx="723432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>
            <a:off x="1375565" y="6193157"/>
            <a:ext cx="715883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2" name="Group 144"/>
          <p:cNvGrpSpPr/>
          <p:nvPr/>
        </p:nvGrpSpPr>
        <p:grpSpPr>
          <a:xfrm>
            <a:off x="2971800" y="4650175"/>
            <a:ext cx="969184" cy="1542982"/>
            <a:chOff x="2971800" y="1743238"/>
            <a:chExt cx="969184" cy="1542982"/>
          </a:xfrm>
        </p:grpSpPr>
        <p:sp>
          <p:nvSpPr>
            <p:cNvPr id="146" name="Oval 145"/>
            <p:cNvSpPr/>
            <p:nvPr/>
          </p:nvSpPr>
          <p:spPr>
            <a:xfrm>
              <a:off x="3455209" y="2286129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7" name="Straight Arrow Connector 146"/>
            <p:cNvCxnSpPr/>
            <p:nvPr/>
          </p:nvCxnSpPr>
          <p:spPr>
            <a:xfrm rot="5400000" flipH="1" flipV="1">
              <a:off x="3540935" y="2509967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>
              <a:stCxn id="146" idx="0"/>
            </p:cNvCxnSpPr>
            <p:nvPr/>
          </p:nvCxnSpPr>
          <p:spPr>
            <a:xfrm rot="5400000" flipH="1" flipV="1">
              <a:off x="3426652" y="2014684"/>
              <a:ext cx="54289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>
              <a:stCxn id="146" idx="4"/>
            </p:cNvCxnSpPr>
            <p:nvPr/>
          </p:nvCxnSpPr>
          <p:spPr>
            <a:xfrm rot="5400000">
              <a:off x="3440939" y="3029062"/>
              <a:ext cx="51431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0" name="Title 1"/>
            <p:cNvSpPr txBox="1">
              <a:spLocks/>
            </p:cNvSpPr>
            <p:nvPr/>
          </p:nvSpPr>
          <p:spPr>
            <a:xfrm rot="16200000">
              <a:off x="2762805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A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33" name="Group 150"/>
          <p:cNvGrpSpPr/>
          <p:nvPr/>
        </p:nvGrpSpPr>
        <p:grpSpPr>
          <a:xfrm>
            <a:off x="3810000" y="4650175"/>
            <a:ext cx="955385" cy="1542983"/>
            <a:chOff x="3810000" y="1743238"/>
            <a:chExt cx="955385" cy="1542983"/>
          </a:xfrm>
        </p:grpSpPr>
        <p:sp>
          <p:nvSpPr>
            <p:cNvPr id="152" name="Rectangle 151"/>
            <p:cNvSpPr/>
            <p:nvPr/>
          </p:nvSpPr>
          <p:spPr>
            <a:xfrm rot="2700000">
              <a:off x="4362561" y="2307713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Title 1"/>
            <p:cNvSpPr txBox="1">
              <a:spLocks/>
            </p:cNvSpPr>
            <p:nvPr/>
          </p:nvSpPr>
          <p:spPr>
            <a:xfrm>
              <a:off x="4441238" y="2235492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154" name="Title 1"/>
            <p:cNvSpPr txBox="1">
              <a:spLocks/>
            </p:cNvSpPr>
            <p:nvPr/>
          </p:nvSpPr>
          <p:spPr>
            <a:xfrm>
              <a:off x="4441238" y="2494482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4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155" name="Straight Connector 154"/>
            <p:cNvCxnSpPr/>
            <p:nvPr/>
          </p:nvCxnSpPr>
          <p:spPr>
            <a:xfrm rot="5400000" flipH="1" flipV="1">
              <a:off x="4314742" y="1989365"/>
              <a:ext cx="49225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/>
          </p:nvCxnSpPr>
          <p:spPr>
            <a:xfrm rot="5400000" flipH="1" flipV="1">
              <a:off x="4313153" y="3040093"/>
              <a:ext cx="49225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7" name="Title 1"/>
            <p:cNvSpPr txBox="1">
              <a:spLocks/>
            </p:cNvSpPr>
            <p:nvPr/>
          </p:nvSpPr>
          <p:spPr>
            <a:xfrm rot="16200000">
              <a:off x="3601005" y="215914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i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34" name="Group 157"/>
          <p:cNvGrpSpPr/>
          <p:nvPr/>
        </p:nvGrpSpPr>
        <p:grpSpPr>
          <a:xfrm>
            <a:off x="4724400" y="4650175"/>
            <a:ext cx="995797" cy="1542983"/>
            <a:chOff x="4724400" y="1743238"/>
            <a:chExt cx="995797" cy="1542983"/>
          </a:xfrm>
        </p:grpSpPr>
        <p:sp>
          <p:nvSpPr>
            <p:cNvPr id="159" name="Rectangle 158"/>
            <p:cNvSpPr/>
            <p:nvPr/>
          </p:nvSpPr>
          <p:spPr>
            <a:xfrm rot="2700000">
              <a:off x="5317373" y="2307713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0" name="Straight Connector 159"/>
            <p:cNvCxnSpPr/>
            <p:nvPr/>
          </p:nvCxnSpPr>
          <p:spPr>
            <a:xfrm rot="5400000" flipH="1" flipV="1">
              <a:off x="5269554" y="1989365"/>
              <a:ext cx="49225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/>
            <p:nvPr/>
          </p:nvCxnSpPr>
          <p:spPr>
            <a:xfrm rot="5400000" flipH="1" flipV="1">
              <a:off x="5269553" y="3040093"/>
              <a:ext cx="49225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Arrow Connector 161"/>
            <p:cNvCxnSpPr/>
            <p:nvPr/>
          </p:nvCxnSpPr>
          <p:spPr>
            <a:xfrm rot="5400000" flipH="1" flipV="1">
              <a:off x="5356931" y="2523540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63" name="Title 1"/>
            <p:cNvSpPr txBox="1">
              <a:spLocks/>
            </p:cNvSpPr>
            <p:nvPr/>
          </p:nvSpPr>
          <p:spPr>
            <a:xfrm rot="16200000">
              <a:off x="4515405" y="2168322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2 i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35" name="Group 163"/>
          <p:cNvGrpSpPr/>
          <p:nvPr/>
        </p:nvGrpSpPr>
        <p:grpSpPr>
          <a:xfrm>
            <a:off x="1676400" y="4507137"/>
            <a:ext cx="994846" cy="1686020"/>
            <a:chOff x="1676400" y="1600200"/>
            <a:chExt cx="994846" cy="1686020"/>
          </a:xfrm>
        </p:grpSpPr>
        <p:grpSp>
          <p:nvGrpSpPr>
            <p:cNvPr id="36" name="Group 451"/>
            <p:cNvGrpSpPr/>
            <p:nvPr/>
          </p:nvGrpSpPr>
          <p:grpSpPr>
            <a:xfrm>
              <a:off x="1676400" y="1743238"/>
              <a:ext cx="994846" cy="1542982"/>
              <a:chOff x="1676400" y="1743238"/>
              <a:chExt cx="994846" cy="1542982"/>
            </a:xfrm>
          </p:grpSpPr>
          <p:grpSp>
            <p:nvGrpSpPr>
              <p:cNvPr id="37" name="Group 450"/>
              <p:cNvGrpSpPr/>
              <p:nvPr/>
            </p:nvGrpSpPr>
            <p:grpSpPr>
              <a:xfrm>
                <a:off x="2185471" y="1743238"/>
                <a:ext cx="485775" cy="1542982"/>
                <a:chOff x="2185471" y="1743238"/>
                <a:chExt cx="485775" cy="1542982"/>
              </a:xfrm>
            </p:grpSpPr>
            <p:grpSp>
              <p:nvGrpSpPr>
                <p:cNvPr id="38" name="Group 439"/>
                <p:cNvGrpSpPr/>
                <p:nvPr/>
              </p:nvGrpSpPr>
              <p:grpSpPr>
                <a:xfrm>
                  <a:off x="2185471" y="2192942"/>
                  <a:ext cx="485775" cy="565091"/>
                  <a:chOff x="3259914" y="2192942"/>
                  <a:chExt cx="485775" cy="565091"/>
                </a:xfrm>
              </p:grpSpPr>
              <p:sp>
                <p:nvSpPr>
                  <p:cNvPr id="174" name="Oval 173"/>
                  <p:cNvSpPr/>
                  <p:nvPr/>
                </p:nvSpPr>
                <p:spPr>
                  <a:xfrm>
                    <a:off x="3259914" y="2231737"/>
                    <a:ext cx="485775" cy="485775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5" name="Title 1"/>
                  <p:cNvSpPr txBox="1">
                    <a:spLocks/>
                  </p:cNvSpPr>
                  <p:nvPr/>
                </p:nvSpPr>
                <p:spPr>
                  <a:xfrm>
                    <a:off x="3383170" y="2192942"/>
                    <a:ext cx="239263" cy="306101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 anchor="ctr">
                    <a:normAutofit fontScale="92500" lnSpcReduction="20000"/>
                  </a:bodyPr>
                  <a:lstStyle/>
                  <a:p>
                    <a:pPr lvl="0" algn="ctr">
                      <a:spcBef>
                        <a:spcPct val="0"/>
                      </a:spcBef>
                    </a:pP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+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176" name="Title 1"/>
                  <p:cNvSpPr txBox="1">
                    <a:spLocks/>
                  </p:cNvSpPr>
                  <p:nvPr/>
                </p:nvSpPr>
                <p:spPr>
                  <a:xfrm>
                    <a:off x="3383170" y="2451932"/>
                    <a:ext cx="239263" cy="306101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 anchor="ctr">
                    <a:noAutofit/>
                  </a:bodyPr>
                  <a:lstStyle/>
                  <a:p>
                    <a:pPr lvl="0" algn="ctr">
                      <a:spcBef>
                        <a:spcPct val="0"/>
                      </a:spcBef>
                    </a:pP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-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cxnSp>
              <p:nvCxnSpPr>
                <p:cNvPr id="172" name="Straight Connector 171"/>
                <p:cNvCxnSpPr/>
                <p:nvPr/>
              </p:nvCxnSpPr>
              <p:spPr>
                <a:xfrm rot="5400000" flipH="1" flipV="1">
                  <a:off x="2147110" y="3001867"/>
                  <a:ext cx="568707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Straight Connector 172"/>
                <p:cNvCxnSpPr/>
                <p:nvPr/>
              </p:nvCxnSpPr>
              <p:spPr>
                <a:xfrm rot="5400000" flipH="1" flipV="1">
                  <a:off x="2184109" y="1987488"/>
                  <a:ext cx="4885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70" name="Title 1"/>
              <p:cNvSpPr txBox="1">
                <a:spLocks/>
              </p:cNvSpPr>
              <p:nvPr/>
            </p:nvSpPr>
            <p:spPr>
              <a:xfrm rot="16200000">
                <a:off x="1467405" y="2116590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3 V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grpSp>
          <p:nvGrpSpPr>
            <p:cNvPr id="39" name="Group 525"/>
            <p:cNvGrpSpPr/>
            <p:nvPr/>
          </p:nvGrpSpPr>
          <p:grpSpPr>
            <a:xfrm rot="16200000">
              <a:off x="1675635" y="1674058"/>
              <a:ext cx="706952" cy="559236"/>
              <a:chOff x="5620837" y="2038275"/>
              <a:chExt cx="706952" cy="559236"/>
            </a:xfrm>
          </p:grpSpPr>
          <p:cxnSp>
            <p:nvCxnSpPr>
              <p:cNvPr id="167" name="Straight Arrow Connector 166"/>
              <p:cNvCxnSpPr/>
              <p:nvPr/>
            </p:nvCxnSpPr>
            <p:spPr>
              <a:xfrm rot="10800000" flipH="1">
                <a:off x="5797097" y="2539225"/>
                <a:ext cx="264501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68" name="Title 1"/>
              <p:cNvSpPr txBox="1">
                <a:spLocks/>
              </p:cNvSpPr>
              <p:nvPr/>
            </p:nvSpPr>
            <p:spPr>
              <a:xfrm>
                <a:off x="5620837" y="2038275"/>
                <a:ext cx="706952" cy="55923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i="1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i="1" baseline="-25000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7</a:t>
                </a:r>
                <a:endParaRPr kumimoji="0" lang="en-US" b="0" i="1" u="none" strike="noStrike" kern="120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</p:grpSp>
      <p:grpSp>
        <p:nvGrpSpPr>
          <p:cNvPr id="40" name="Group 525"/>
          <p:cNvGrpSpPr/>
          <p:nvPr/>
        </p:nvGrpSpPr>
        <p:grpSpPr>
          <a:xfrm rot="16200000">
            <a:off x="3812342" y="4646109"/>
            <a:ext cx="706952" cy="559236"/>
            <a:chOff x="5620837" y="2038275"/>
            <a:chExt cx="706952" cy="559236"/>
          </a:xfrm>
        </p:grpSpPr>
        <p:cxnSp>
          <p:nvCxnSpPr>
            <p:cNvPr id="178" name="Straight Arrow Connector 177"/>
            <p:cNvCxnSpPr/>
            <p:nvPr/>
          </p:nvCxnSpPr>
          <p:spPr>
            <a:xfrm rot="10800000" flipH="1">
              <a:off x="5797097" y="2539225"/>
              <a:ext cx="2645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79" name="Title 1"/>
            <p:cNvSpPr txBox="1">
              <a:spLocks/>
            </p:cNvSpPr>
            <p:nvPr/>
          </p:nvSpPr>
          <p:spPr>
            <a:xfrm>
              <a:off x="5620837" y="2038275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7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41" name="Group 179"/>
          <p:cNvGrpSpPr/>
          <p:nvPr/>
        </p:nvGrpSpPr>
        <p:grpSpPr>
          <a:xfrm>
            <a:off x="6582154" y="2891022"/>
            <a:ext cx="1466092" cy="1615790"/>
            <a:chOff x="1276675" y="1417638"/>
            <a:chExt cx="1466092" cy="1615790"/>
          </a:xfrm>
        </p:grpSpPr>
        <p:cxnSp>
          <p:nvCxnSpPr>
            <p:cNvPr id="181" name="Straight Connector 180"/>
            <p:cNvCxnSpPr/>
            <p:nvPr/>
          </p:nvCxnSpPr>
          <p:spPr>
            <a:xfrm rot="10800000" flipH="1" flipV="1">
              <a:off x="1533160" y="2180653"/>
              <a:ext cx="56870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0800000" flipH="1" flipV="1">
              <a:off x="2254267" y="2177549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3" name="Title 1"/>
            <p:cNvSpPr txBox="1">
              <a:spLocks/>
            </p:cNvSpPr>
            <p:nvPr/>
          </p:nvSpPr>
          <p:spPr>
            <a:xfrm>
              <a:off x="1617051" y="1417638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42" name="Group 525"/>
            <p:cNvGrpSpPr/>
            <p:nvPr/>
          </p:nvGrpSpPr>
          <p:grpSpPr>
            <a:xfrm>
              <a:off x="1276675" y="1498686"/>
              <a:ext cx="706952" cy="559236"/>
              <a:chOff x="5620837" y="2038275"/>
              <a:chExt cx="706952" cy="559236"/>
            </a:xfrm>
          </p:grpSpPr>
          <p:cxnSp>
            <p:nvCxnSpPr>
              <p:cNvPr id="190" name="Straight Arrow Connector 189"/>
              <p:cNvCxnSpPr/>
              <p:nvPr/>
            </p:nvCxnSpPr>
            <p:spPr>
              <a:xfrm rot="10800000" flipH="1">
                <a:off x="5797097" y="2539225"/>
                <a:ext cx="264501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91" name="Title 1"/>
              <p:cNvSpPr txBox="1">
                <a:spLocks/>
              </p:cNvSpPr>
              <p:nvPr/>
            </p:nvSpPr>
            <p:spPr>
              <a:xfrm>
                <a:off x="5620837" y="2038275"/>
                <a:ext cx="706952" cy="55923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i="1" dirty="0" err="1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endParaRPr kumimoji="0" lang="en-US" b="0" i="1" u="none" strike="noStrike" kern="120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cxnSp>
          <p:nvCxnSpPr>
            <p:cNvPr id="185" name="Straight Connector 184"/>
            <p:cNvCxnSpPr/>
            <p:nvPr/>
          </p:nvCxnSpPr>
          <p:spPr>
            <a:xfrm rot="16200000" flipH="1" flipV="1">
              <a:off x="1857617" y="2192087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 flipV="1">
              <a:off x="2010017" y="2192087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7" name="TextBox 186"/>
            <p:cNvSpPr txBox="1"/>
            <p:nvPr/>
          </p:nvSpPr>
          <p:spPr>
            <a:xfrm>
              <a:off x="1683545" y="238096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188" name="TextBox 187"/>
            <p:cNvSpPr txBox="1"/>
            <p:nvPr/>
          </p:nvSpPr>
          <p:spPr>
            <a:xfrm>
              <a:off x="2385391" y="2380965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189" name="Title 1"/>
            <p:cNvSpPr txBox="1">
              <a:spLocks/>
            </p:cNvSpPr>
            <p:nvPr/>
          </p:nvSpPr>
          <p:spPr>
            <a:xfrm>
              <a:off x="1806038" y="2474192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5897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cheat sheet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19351" y="1459468"/>
            <a:ext cx="3565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This will be provided with the exam.</a:t>
            </a:r>
            <a:endParaRPr lang="en-US" dirty="0"/>
          </a:p>
        </p:txBody>
      </p:sp>
      <p:pic>
        <p:nvPicPr>
          <p:cNvPr id="535554" name="Picture 2"/>
          <p:cNvPicPr>
            <a:picLocks noChangeAspect="1" noChangeArrowheads="1"/>
          </p:cNvPicPr>
          <p:nvPr/>
        </p:nvPicPr>
        <p:blipFill>
          <a:blip r:embed="rId2"/>
          <a:srcRect l="14224" t="43636" r="21379" b="11223"/>
          <a:stretch>
            <a:fillRect/>
          </a:stretch>
        </p:blipFill>
        <p:spPr bwMode="auto">
          <a:xfrm>
            <a:off x="835573" y="2198132"/>
            <a:ext cx="7851227" cy="331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91782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9298" name="Picture 2" descr="http://i576.photobucket.com/albums/ss202/geoffreyforest/240D/stereopics-3.jpg"/>
          <p:cNvPicPr>
            <a:picLocks noChangeAspect="1" noChangeArrowheads="1"/>
          </p:cNvPicPr>
          <p:nvPr/>
        </p:nvPicPr>
        <p:blipFill>
          <a:blip r:embed="rId2"/>
          <a:srcRect l="21519" t="17982" r="17089" b="20430"/>
          <a:stretch>
            <a:fillRect/>
          </a:stretch>
        </p:blipFill>
        <p:spPr bwMode="auto">
          <a:xfrm>
            <a:off x="-1" y="0"/>
            <a:ext cx="9114949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i="1" dirty="0" smtClean="0">
                <a:solidFill>
                  <a:srgbClr val="92D050"/>
                </a:solidFill>
              </a:rPr>
              <a:t>Goals rest of quarter:</a:t>
            </a:r>
            <a:br>
              <a:rPr lang="en-US" i="1" dirty="0" smtClean="0">
                <a:solidFill>
                  <a:srgbClr val="92D050"/>
                </a:solidFill>
              </a:rPr>
            </a:br>
            <a:r>
              <a:rPr lang="en-US" i="1" u="sng" dirty="0" smtClean="0">
                <a:solidFill>
                  <a:srgbClr val="92D050"/>
                </a:solidFill>
              </a:rPr>
              <a:t>Understand these knobs!</a:t>
            </a:r>
            <a:endParaRPr lang="en-US" i="1" u="sng" dirty="0">
              <a:solidFill>
                <a:srgbClr val="92D05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54924" y="599878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http://www.peachparts.com/shopforum/showthread.php?t=256624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897413" y="2538248"/>
            <a:ext cx="938049" cy="638504"/>
          </a:xfrm>
          <a:prstGeom prst="ellipse">
            <a:avLst/>
          </a:prstGeom>
          <a:noFill/>
          <a:ln w="635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253358" y="2371396"/>
            <a:ext cx="938049" cy="638504"/>
          </a:xfrm>
          <a:prstGeom prst="ellipse">
            <a:avLst/>
          </a:prstGeom>
          <a:noFill/>
          <a:ln w="635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58765" y="3873062"/>
            <a:ext cx="938049" cy="638504"/>
          </a:xfrm>
          <a:prstGeom prst="ellipse">
            <a:avLst/>
          </a:prstGeom>
          <a:noFill/>
          <a:ln w="635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37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067" y="-228615"/>
            <a:ext cx="8229600" cy="1143000"/>
          </a:xfrm>
        </p:spPr>
        <p:txBody>
          <a:bodyPr/>
          <a:lstStyle/>
          <a:p>
            <a:r>
              <a:rPr lang="en-US" dirty="0" smtClean="0"/>
              <a:t>Band pass filter (RLC)</a:t>
            </a:r>
            <a:endParaRPr lang="en-US" dirty="0"/>
          </a:p>
        </p:txBody>
      </p:sp>
      <p:grpSp>
        <p:nvGrpSpPr>
          <p:cNvPr id="3" name="Group 31"/>
          <p:cNvGrpSpPr/>
          <p:nvPr/>
        </p:nvGrpSpPr>
        <p:grpSpPr>
          <a:xfrm rot="10800000">
            <a:off x="2738644" y="2422344"/>
            <a:ext cx="719566" cy="1684994"/>
            <a:chOff x="736524" y="1601230"/>
            <a:chExt cx="719566" cy="1684994"/>
          </a:xfrm>
        </p:grpSpPr>
        <p:sp>
          <p:nvSpPr>
            <p:cNvPr id="33" name="Title 1"/>
            <p:cNvSpPr txBox="1">
              <a:spLocks/>
            </p:cNvSpPr>
            <p:nvPr/>
          </p:nvSpPr>
          <p:spPr>
            <a:xfrm rot="16200000">
              <a:off x="662666" y="1675088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4" name="Group 449"/>
            <p:cNvGrpSpPr/>
            <p:nvPr/>
          </p:nvGrpSpPr>
          <p:grpSpPr>
            <a:xfrm>
              <a:off x="785404" y="1743246"/>
              <a:ext cx="670690" cy="1542982"/>
              <a:chOff x="785404" y="1743246"/>
              <a:chExt cx="670690" cy="1542982"/>
            </a:xfrm>
          </p:grpSpPr>
          <p:sp>
            <p:nvSpPr>
              <p:cNvPr id="35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5" name="Group 405"/>
              <p:cNvGrpSpPr/>
              <p:nvPr/>
            </p:nvGrpSpPr>
            <p:grpSpPr>
              <a:xfrm rot="5400000">
                <a:off x="604260" y="2434393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37" name="Straight Connector 36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>
                <a:xfrm rot="10800000">
                  <a:off x="2903394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 rot="5400000" flipH="1" flipV="1">
                  <a:off x="2843002" y="148534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51" name="Straight Connector 50"/>
          <p:cNvCxnSpPr/>
          <p:nvPr/>
        </p:nvCxnSpPr>
        <p:spPr>
          <a:xfrm rot="5400000">
            <a:off x="820894" y="3698621"/>
            <a:ext cx="51431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" name="Group 33"/>
          <p:cNvGrpSpPr/>
          <p:nvPr/>
        </p:nvGrpSpPr>
        <p:grpSpPr>
          <a:xfrm>
            <a:off x="1724418" y="914385"/>
            <a:ext cx="2028441" cy="1542982"/>
            <a:chOff x="1013912" y="1497002"/>
            <a:chExt cx="2028441" cy="1542982"/>
          </a:xfrm>
        </p:grpSpPr>
        <p:cxnSp>
          <p:nvCxnSpPr>
            <p:cNvPr id="56" name="Straight Connector 55"/>
            <p:cNvCxnSpPr/>
            <p:nvPr/>
          </p:nvCxnSpPr>
          <p:spPr>
            <a:xfrm rot="16200000" flipH="1" flipV="1">
              <a:off x="1818232" y="1984139"/>
              <a:ext cx="56870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16200000" flipH="1" flipV="1">
              <a:off x="1861439" y="266514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itle 1"/>
            <p:cNvSpPr txBox="1">
              <a:spLocks/>
            </p:cNvSpPr>
            <p:nvPr/>
          </p:nvSpPr>
          <p:spPr>
            <a:xfrm>
              <a:off x="1013912" y="199267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59" name="Straight Connector 58"/>
            <p:cNvCxnSpPr/>
            <p:nvPr/>
          </p:nvCxnSpPr>
          <p:spPr>
            <a:xfrm flipH="1" flipV="1">
              <a:off x="1846901" y="22684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 flipV="1">
              <a:off x="1846901" y="24208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 rot="5400000">
              <a:off x="2370026" y="181554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392468" y="2494949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63" name="Title 1"/>
            <p:cNvSpPr txBox="1">
              <a:spLocks/>
            </p:cNvSpPr>
            <p:nvPr/>
          </p:nvSpPr>
          <p:spPr>
            <a:xfrm>
              <a:off x="2335401" y="2046521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64" name="Straight Connector 63"/>
            <p:cNvCxnSpPr/>
            <p:nvPr/>
          </p:nvCxnSpPr>
          <p:spPr>
            <a:xfrm rot="5400000" flipH="1" flipV="1">
              <a:off x="2001195" y="1598394"/>
              <a:ext cx="20278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2037289" y="2974688"/>
              <a:ext cx="13059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Title 1"/>
          <p:cNvSpPr txBox="1">
            <a:spLocks/>
          </p:cNvSpPr>
          <p:nvPr/>
        </p:nvSpPr>
        <p:spPr>
          <a:xfrm rot="16200000">
            <a:off x="-442687" y="2120279"/>
            <a:ext cx="192990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INPUT:  </a:t>
            </a:r>
          </a:p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V(t)=V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solidFill>
                  <a:srgbClr val="FF3300"/>
                </a:solidFill>
                <a:latin typeface="Symbol" pitchFamily="18" charset="2"/>
                <a:cs typeface="Times New Roman" pitchFamily="18" charset="0"/>
              </a:rPr>
              <a:t>w</a:t>
            </a: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t)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 rot="5400000">
            <a:off x="3154154" y="26854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3176596" y="3364848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69" name="Title 1"/>
          <p:cNvSpPr txBox="1">
            <a:spLocks/>
          </p:cNvSpPr>
          <p:nvPr/>
        </p:nvSpPr>
        <p:spPr>
          <a:xfrm>
            <a:off x="3119529" y="291642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7" name="Group 69"/>
          <p:cNvGrpSpPr/>
          <p:nvPr/>
        </p:nvGrpSpPr>
        <p:grpSpPr>
          <a:xfrm>
            <a:off x="831266" y="1551505"/>
            <a:ext cx="485775" cy="1889957"/>
            <a:chOff x="6295456" y="1352289"/>
            <a:chExt cx="485775" cy="1889957"/>
          </a:xfrm>
        </p:grpSpPr>
        <p:sp>
          <p:nvSpPr>
            <p:cNvPr id="71" name="Oval 70"/>
            <p:cNvSpPr/>
            <p:nvPr/>
          </p:nvSpPr>
          <p:spPr>
            <a:xfrm>
              <a:off x="6295456" y="2014275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 71"/>
            <p:cNvSpPr/>
            <p:nvPr/>
          </p:nvSpPr>
          <p:spPr>
            <a:xfrm>
              <a:off x="6368806" y="2136451"/>
              <a:ext cx="345281" cy="192881"/>
            </a:xfrm>
            <a:custGeom>
              <a:avLst/>
              <a:gdLst>
                <a:gd name="connsiteX0" fmla="*/ 0 w 707231"/>
                <a:gd name="connsiteY0" fmla="*/ 471487 h 732234"/>
                <a:gd name="connsiteX1" fmla="*/ 235744 w 707231"/>
                <a:gd name="connsiteY1" fmla="*/ 21431 h 732234"/>
                <a:gd name="connsiteX2" fmla="*/ 364331 w 707231"/>
                <a:gd name="connsiteY2" fmla="*/ 342900 h 732234"/>
                <a:gd name="connsiteX3" fmla="*/ 535781 w 707231"/>
                <a:gd name="connsiteY3" fmla="*/ 728662 h 732234"/>
                <a:gd name="connsiteX4" fmla="*/ 707231 w 707231"/>
                <a:gd name="connsiteY4" fmla="*/ 321469 h 732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7231" h="732234">
                  <a:moveTo>
                    <a:pt x="0" y="471487"/>
                  </a:moveTo>
                  <a:cubicBezTo>
                    <a:pt x="87511" y="257174"/>
                    <a:pt x="175022" y="42862"/>
                    <a:pt x="235744" y="21431"/>
                  </a:cubicBezTo>
                  <a:cubicBezTo>
                    <a:pt x="296466" y="0"/>
                    <a:pt x="314325" y="225028"/>
                    <a:pt x="364331" y="342900"/>
                  </a:cubicBezTo>
                  <a:cubicBezTo>
                    <a:pt x="414337" y="460772"/>
                    <a:pt x="478631" y="732234"/>
                    <a:pt x="535781" y="728662"/>
                  </a:cubicBezTo>
                  <a:cubicBezTo>
                    <a:pt x="592931" y="725090"/>
                    <a:pt x="650081" y="523279"/>
                    <a:pt x="707231" y="321469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3" name="Straight Connector 72"/>
            <p:cNvCxnSpPr/>
            <p:nvPr/>
          </p:nvCxnSpPr>
          <p:spPr>
            <a:xfrm rot="5400000" flipH="1" flipV="1">
              <a:off x="6167245" y="2868044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 flipH="1" flipV="1">
              <a:off x="6207350" y="1683282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8" name="Straight Connector 77"/>
          <p:cNvCxnSpPr/>
          <p:nvPr/>
        </p:nvCxnSpPr>
        <p:spPr>
          <a:xfrm rot="5400000" flipH="1" flipV="1">
            <a:off x="751428" y="1241010"/>
            <a:ext cx="6532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2832751" y="2528548"/>
            <a:ext cx="148083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2832751" y="3955780"/>
            <a:ext cx="148083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>
            <a:off x="4303096" y="2467717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4296062" y="3893886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4339727" y="2167964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4321473" y="3983647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4220791" y="248496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4221152" y="3604366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80" name="Title 1"/>
          <p:cNvSpPr txBox="1">
            <a:spLocks/>
          </p:cNvSpPr>
          <p:nvPr/>
        </p:nvSpPr>
        <p:spPr>
          <a:xfrm rot="16200000">
            <a:off x="3950274" y="2766070"/>
            <a:ext cx="192990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OUTPUT:  </a:t>
            </a:r>
          </a:p>
          <a:p>
            <a:pPr lvl="0" algn="ctr">
              <a:spcBef>
                <a:spcPct val="0"/>
              </a:spcBef>
            </a:pPr>
            <a:r>
              <a:rPr lang="en-US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(t)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82" name="Group 82"/>
          <p:cNvGrpSpPr/>
          <p:nvPr/>
        </p:nvGrpSpPr>
        <p:grpSpPr>
          <a:xfrm rot="5400000">
            <a:off x="1873395" y="168532"/>
            <a:ext cx="378996" cy="1491705"/>
            <a:chOff x="2599211" y="4506635"/>
            <a:chExt cx="378996" cy="1890454"/>
          </a:xfrm>
        </p:grpSpPr>
        <p:cxnSp>
          <p:nvCxnSpPr>
            <p:cNvPr id="83" name="Straight Connector 82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4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86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99" name="Arc 98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0" name="Arc 99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7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97" name="Arc 96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8" name="Arc 97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8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95" name="Arc 94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6" name="Arc 95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9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93" name="Arc 92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4" name="Arc 93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0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91" name="Arc 90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" name="Arc 91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85" name="Straight Connector 84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2" name="Straight Connector 101"/>
          <p:cNvCxnSpPr/>
          <p:nvPr/>
        </p:nvCxnSpPr>
        <p:spPr>
          <a:xfrm rot="10800000">
            <a:off x="1071049" y="932656"/>
            <a:ext cx="24599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1071049" y="3965323"/>
            <a:ext cx="173769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Bandwidth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140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Bode of RLC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980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Superposition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500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96" y="-181857"/>
            <a:ext cx="8229600" cy="1143000"/>
          </a:xfrm>
        </p:spPr>
        <p:txBody>
          <a:bodyPr/>
          <a:lstStyle/>
          <a:p>
            <a:r>
              <a:rPr lang="en-US" dirty="0" smtClean="0"/>
              <a:t>Bode example w/superposition</a:t>
            </a:r>
            <a:endParaRPr lang="en-US" dirty="0"/>
          </a:p>
        </p:txBody>
      </p:sp>
      <p:pic>
        <p:nvPicPr>
          <p:cNvPr id="5" name="Picture 4" descr="Screen Shot 2014-06-03 at 2.34.1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6" y="1180016"/>
            <a:ext cx="4693560" cy="329442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4808" y="637977"/>
            <a:ext cx="67127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Find </a:t>
            </a:r>
            <a:r>
              <a:rPr lang="en-US" dirty="0" err="1" smtClean="0"/>
              <a:t>Vout</a:t>
            </a:r>
            <a:r>
              <a:rPr lang="en-US" dirty="0" smtClean="0"/>
              <a:t>(t) given:</a:t>
            </a:r>
          </a:p>
          <a:p>
            <a:r>
              <a:rPr lang="en-US" dirty="0" smtClean="0"/>
              <a:t>Vin(t)= 1 mV cos ( 2*pi*1kHz*t) + </a:t>
            </a:r>
            <a:r>
              <a:rPr lang="en-US" dirty="0"/>
              <a:t>1 mV cos ( </a:t>
            </a:r>
            <a:r>
              <a:rPr lang="en-US" dirty="0" smtClean="0"/>
              <a:t>2*pi*10kHz*t</a:t>
            </a:r>
            <a:r>
              <a:rPr lang="en-US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62744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0304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3072</TotalTime>
  <Words>449</Words>
  <Application>Microsoft Office PowerPoint</Application>
  <PresentationFormat>On-screen Show (4:3)</PresentationFormat>
  <Paragraphs>201</Paragraphs>
  <Slides>25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Symbol</vt:lpstr>
      <vt:lpstr>Times New Roman</vt:lpstr>
      <vt:lpstr>Office Theme</vt:lpstr>
      <vt:lpstr>Equation</vt:lpstr>
      <vt:lpstr>EECS 70A: Network Analysis</vt:lpstr>
      <vt:lpstr>Goals rest of quarter: Understand these knobs!</vt:lpstr>
      <vt:lpstr>Goals rest of quarter: Understand these knobs!</vt:lpstr>
      <vt:lpstr>Band pass filter (RLC)</vt:lpstr>
      <vt:lpstr>Bandwidth</vt:lpstr>
      <vt:lpstr>Bode of RLC</vt:lpstr>
      <vt:lpstr>Superposition</vt:lpstr>
      <vt:lpstr>Bode example w/superposition</vt:lpstr>
      <vt:lpstr>PowerPoint Presentation</vt:lpstr>
      <vt:lpstr>PowerPoint Presentation</vt:lpstr>
      <vt:lpstr>Modulation scheme</vt:lpstr>
      <vt:lpstr>PowerPoint Presentation</vt:lpstr>
      <vt:lpstr>Topics covered</vt:lpstr>
      <vt:lpstr>Thevenin, Norton Theorems:</vt:lpstr>
      <vt:lpstr>PowerPoint Presentation</vt:lpstr>
      <vt:lpstr>LR circuit</vt:lpstr>
      <vt:lpstr>Conversion procedures</vt:lpstr>
      <vt:lpstr>Circuits</vt:lpstr>
      <vt:lpstr>Series/Parallel Impedances</vt:lpstr>
      <vt:lpstr>Conversion procedures</vt:lpstr>
      <vt:lpstr>“Transfer Function”</vt:lpstr>
      <vt:lpstr>Example Transfer function</vt:lpstr>
      <vt:lpstr>Comprehensive Example</vt:lpstr>
      <vt:lpstr>Symbol library</vt:lpstr>
      <vt:lpstr>Exam cheat sheet</vt:lpstr>
    </vt:vector>
  </TitlesOfParts>
  <Company>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EECS 70A: Network Analysis</dc:title>
  <dc:creator>First Last</dc:creator>
  <cp:lastModifiedBy>Caner Guclu</cp:lastModifiedBy>
  <cp:revision>1084</cp:revision>
  <cp:lastPrinted>2016-06-01T23:41:54Z</cp:lastPrinted>
  <dcterms:created xsi:type="dcterms:W3CDTF">2010-03-26T00:11:49Z</dcterms:created>
  <dcterms:modified xsi:type="dcterms:W3CDTF">2016-06-02T22:41:37Z</dcterms:modified>
</cp:coreProperties>
</file>