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24" r:id="rId3"/>
    <p:sldId id="525" r:id="rId4"/>
    <p:sldId id="526" r:id="rId5"/>
    <p:sldId id="529" r:id="rId6"/>
    <p:sldId id="532" r:id="rId7"/>
    <p:sldId id="535" r:id="rId8"/>
    <p:sldId id="544" r:id="rId9"/>
    <p:sldId id="517" r:id="rId10"/>
    <p:sldId id="527" r:id="rId11"/>
    <p:sldId id="528" r:id="rId12"/>
    <p:sldId id="520" r:id="rId13"/>
    <p:sldId id="516" r:id="rId14"/>
    <p:sldId id="540" r:id="rId15"/>
    <p:sldId id="543" r:id="rId16"/>
    <p:sldId id="541" r:id="rId17"/>
    <p:sldId id="533" r:id="rId18"/>
    <p:sldId id="534" r:id="rId1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43" autoAdjust="0"/>
    <p:restoredTop sz="94300" autoAdjust="0"/>
  </p:normalViewPr>
  <p:slideViewPr>
    <p:cSldViewPr snapToGrid="0" snapToObjects="1">
      <p:cViewPr varScale="1">
        <p:scale>
          <a:sx n="204" d="100"/>
          <a:sy n="204" d="100"/>
        </p:scale>
        <p:origin x="-4032" y="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-3468" y="-102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6" Type="http://schemas.openxmlformats.org/officeDocument/2006/relationships/image" Target="../media/image6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169920" cy="480060"/>
          </a:xfrm>
          <a:prstGeom prst="rect">
            <a:avLst/>
          </a:prstGeom>
        </p:spPr>
        <p:txBody>
          <a:bodyPr vert="horz" lIns="96944" tIns="48474" rIns="96944" bIns="4847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6"/>
            <a:ext cx="3169920" cy="480060"/>
          </a:xfrm>
          <a:prstGeom prst="rect">
            <a:avLst/>
          </a:prstGeom>
        </p:spPr>
        <p:txBody>
          <a:bodyPr vert="horz" lIns="96944" tIns="48474" rIns="96944" bIns="48474" rtlCol="0"/>
          <a:lstStyle>
            <a:lvl1pPr algn="r">
              <a:defRPr sz="1300"/>
            </a:lvl1pPr>
          </a:lstStyle>
          <a:p>
            <a:fld id="{05B7173A-86B1-4F76-8A79-299130E6DC91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44" tIns="48474" rIns="96944" bIns="4847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44" tIns="48474" rIns="96944" bIns="48474" rtlCol="0" anchor="b"/>
          <a:lstStyle>
            <a:lvl1pPr algn="r">
              <a:defRPr sz="13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183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169920" cy="480060"/>
          </a:xfrm>
          <a:prstGeom prst="rect">
            <a:avLst/>
          </a:prstGeom>
        </p:spPr>
        <p:txBody>
          <a:bodyPr vert="horz" lIns="96944" tIns="48474" rIns="96944" bIns="4847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6"/>
            <a:ext cx="3169920" cy="480060"/>
          </a:xfrm>
          <a:prstGeom prst="rect">
            <a:avLst/>
          </a:prstGeom>
        </p:spPr>
        <p:txBody>
          <a:bodyPr vert="horz" lIns="96944" tIns="48474" rIns="96944" bIns="48474" rtlCol="0"/>
          <a:lstStyle>
            <a:lvl1pPr algn="r">
              <a:defRPr sz="1300"/>
            </a:lvl1pPr>
          </a:lstStyle>
          <a:p>
            <a:fld id="{A3813B29-E825-4092-A924-7C57488C9D00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2313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44" tIns="48474" rIns="96944" bIns="4847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944" tIns="48474" rIns="96944" bIns="4847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44" tIns="48474" rIns="96944" bIns="4847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44" tIns="48474" rIns="96944" bIns="48474" rtlCol="0" anchor="b"/>
          <a:lstStyle>
            <a:lvl1pPr algn="r">
              <a:defRPr sz="13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753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3/31/14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46439"/>
            <a:ext cx="7772400" cy="1470025"/>
          </a:xfrm>
        </p:spPr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51332"/>
            <a:ext cx="6400800" cy="1752600"/>
          </a:xfrm>
        </p:spPr>
        <p:txBody>
          <a:bodyPr/>
          <a:lstStyle/>
          <a:p>
            <a:r>
              <a:rPr lang="en-US" dirty="0" smtClean="0"/>
              <a:t>Lecture 16</a:t>
            </a:r>
          </a:p>
          <a:p>
            <a:r>
              <a:rPr lang="en-US" dirty="0" smtClean="0"/>
              <a:t>Comprehensive review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3516819" y="0"/>
            <a:ext cx="1787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etc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96"/>
          </a:xfrm>
        </p:spPr>
        <p:txBody>
          <a:bodyPr/>
          <a:lstStyle/>
          <a:p>
            <a:r>
              <a:rPr lang="en-US" dirty="0" smtClean="0"/>
              <a:t>Circuits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976774" y="1032138"/>
            <a:ext cx="1592178" cy="1491705"/>
            <a:chOff x="1450175" y="1548280"/>
            <a:chExt cx="1592178" cy="1491705"/>
          </a:xfrm>
        </p:grpSpPr>
        <p:grpSp>
          <p:nvGrpSpPr>
            <p:cNvPr id="4" name="Group 82"/>
            <p:cNvGrpSpPr/>
            <p:nvPr/>
          </p:nvGrpSpPr>
          <p:grpSpPr>
            <a:xfrm>
              <a:off x="1913089" y="1548280"/>
              <a:ext cx="378996" cy="1491705"/>
              <a:chOff x="2599211" y="4506635"/>
              <a:chExt cx="378996" cy="1890454"/>
            </a:xfrm>
          </p:grpSpPr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12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5" name="Arc 2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Arc 25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3" name="Arc 22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Arc 2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4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1" name="Arc 2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Arc 2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9" name="Arc 1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" name="Arc 1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7" name="Arc 16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Arc 1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7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" name="Title 1"/>
            <p:cNvSpPr txBox="1">
              <a:spLocks/>
            </p:cNvSpPr>
            <p:nvPr/>
          </p:nvSpPr>
          <p:spPr>
            <a:xfrm rot="16200000">
              <a:off x="1241180" y="187150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416345" y="1062774"/>
            <a:ext cx="2028441" cy="1542982"/>
            <a:chOff x="1013912" y="1497002"/>
            <a:chExt cx="2028441" cy="1542982"/>
          </a:xfrm>
        </p:grpSpPr>
        <p:cxnSp>
          <p:nvCxnSpPr>
            <p:cNvPr id="28" name="Straight Connector 27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35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135693" y="905072"/>
            <a:ext cx="719566" cy="1684994"/>
            <a:chOff x="736524" y="1601230"/>
            <a:chExt cx="719566" cy="1684994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449"/>
            <p:cNvGrpSpPr/>
            <p:nvPr/>
          </p:nvGrpSpPr>
          <p:grpSpPr>
            <a:xfrm>
              <a:off x="785404" y="1743242"/>
              <a:ext cx="670686" cy="1542982"/>
              <a:chOff x="785404" y="1743242"/>
              <a:chExt cx="670686" cy="1542982"/>
            </a:xfrm>
          </p:grpSpPr>
          <p:sp>
            <p:nvSpPr>
              <p:cNvPr id="41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40" name="Group 405"/>
              <p:cNvGrpSpPr/>
              <p:nvPr/>
            </p:nvGrpSpPr>
            <p:grpSpPr>
              <a:xfrm rot="5400000">
                <a:off x="604256" y="2434389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6" name="TextBox 55"/>
          <p:cNvSpPr txBox="1"/>
          <p:nvPr/>
        </p:nvSpPr>
        <p:spPr>
          <a:xfrm>
            <a:off x="990468" y="1373546"/>
            <a:ext cx="178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07166" y="1392858"/>
            <a:ext cx="186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231332" y="1352788"/>
            <a:ext cx="186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" y="2772584"/>
            <a:ext cx="2792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“Impedance”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7200" y="3418915"/>
            <a:ext cx="1725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= 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74521" y="3418915"/>
            <a:ext cx="194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Z=1/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39688" y="3418915"/>
            <a:ext cx="194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=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4739" y="4899804"/>
            <a:ext cx="7111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KCL, KVL hold for relationship between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96"/>
          </a:xfrm>
        </p:spPr>
        <p:txBody>
          <a:bodyPr/>
          <a:lstStyle/>
          <a:p>
            <a:r>
              <a:rPr lang="en-US" dirty="0" smtClean="0"/>
              <a:t>Series/Parallel Impedances</a:t>
            </a:r>
            <a:endParaRPr lang="en-US" dirty="0"/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3821709" y="1071079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55769" y="1887049"/>
            <a:ext cx="3816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63"/>
          <p:cNvGrpSpPr/>
          <p:nvPr/>
        </p:nvGrpSpPr>
        <p:grpSpPr>
          <a:xfrm>
            <a:off x="1024333" y="1405872"/>
            <a:ext cx="1542982" cy="304800"/>
            <a:chOff x="2843668" y="1917700"/>
            <a:chExt cx="1542982" cy="3048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4" name="Group 65"/>
          <p:cNvGrpSpPr/>
          <p:nvPr/>
        </p:nvGrpSpPr>
        <p:grpSpPr>
          <a:xfrm>
            <a:off x="2347350" y="1405872"/>
            <a:ext cx="1542982" cy="304800"/>
            <a:chOff x="2843668" y="1917700"/>
            <a:chExt cx="1542982" cy="3048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p:grpSp>
        <p:nvGrpSpPr>
          <p:cNvPr id="5" name="Group 69"/>
          <p:cNvGrpSpPr/>
          <p:nvPr/>
        </p:nvGrpSpPr>
        <p:grpSpPr>
          <a:xfrm>
            <a:off x="3670368" y="1405872"/>
            <a:ext cx="1542982" cy="304800"/>
            <a:chOff x="2843668" y="1917700"/>
            <a:chExt cx="1542982" cy="304800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5469716" y="1240718"/>
            <a:ext cx="540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74"/>
          <p:cNvGrpSpPr/>
          <p:nvPr/>
        </p:nvGrpSpPr>
        <p:grpSpPr>
          <a:xfrm>
            <a:off x="6010005" y="1411484"/>
            <a:ext cx="1542982" cy="304800"/>
            <a:chOff x="2843668" y="1917700"/>
            <a:chExt cx="1542982" cy="304800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Z</a:t>
              </a:r>
              <a:r>
                <a:rPr lang="en-US" baseline="-25000" dirty="0" err="1" smtClean="0"/>
                <a:t>eq</a:t>
              </a:r>
              <a:endParaRPr lang="en-US" baseline="-25000" dirty="0"/>
            </a:p>
          </p:txBody>
        </p:sp>
      </p:grpSp>
      <p:grpSp>
        <p:nvGrpSpPr>
          <p:cNvPr id="7" name="Group 79"/>
          <p:cNvGrpSpPr/>
          <p:nvPr/>
        </p:nvGrpSpPr>
        <p:grpSpPr>
          <a:xfrm>
            <a:off x="2025265" y="4376397"/>
            <a:ext cx="1542982" cy="304800"/>
            <a:chOff x="2843668" y="1917700"/>
            <a:chExt cx="1542982" cy="3048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8" name="Group 83"/>
          <p:cNvGrpSpPr/>
          <p:nvPr/>
        </p:nvGrpSpPr>
        <p:grpSpPr>
          <a:xfrm>
            <a:off x="2025265" y="4902938"/>
            <a:ext cx="1542982" cy="304800"/>
            <a:chOff x="2843668" y="1917700"/>
            <a:chExt cx="1542982" cy="304800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86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p:grpSp>
        <p:nvGrpSpPr>
          <p:cNvPr id="9" name="Group 87"/>
          <p:cNvGrpSpPr/>
          <p:nvPr/>
        </p:nvGrpSpPr>
        <p:grpSpPr>
          <a:xfrm>
            <a:off x="2025265" y="3849857"/>
            <a:ext cx="1542982" cy="304800"/>
            <a:chOff x="2843668" y="1917700"/>
            <a:chExt cx="1542982" cy="304800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</p:grpSp>
      <p:cxnSp>
        <p:nvCxnSpPr>
          <p:cNvPr id="93" name="Straight Connector 92"/>
          <p:cNvCxnSpPr/>
          <p:nvPr/>
        </p:nvCxnSpPr>
        <p:spPr>
          <a:xfrm rot="5400000">
            <a:off x="1498725" y="4534409"/>
            <a:ext cx="10530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3041707" y="4534409"/>
            <a:ext cx="10530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0800000">
            <a:off x="1302589" y="4534409"/>
            <a:ext cx="8153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568248" y="4534409"/>
            <a:ext cx="9604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5469716" y="4205631"/>
            <a:ext cx="540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109"/>
          <p:cNvGrpSpPr/>
          <p:nvPr/>
        </p:nvGrpSpPr>
        <p:grpSpPr>
          <a:xfrm>
            <a:off x="6010005" y="4376397"/>
            <a:ext cx="1542982" cy="304800"/>
            <a:chOff x="2843668" y="1917700"/>
            <a:chExt cx="1542982" cy="304800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Z</a:t>
              </a:r>
              <a:r>
                <a:rPr lang="en-US" baseline="-25000" dirty="0" err="1" smtClean="0"/>
                <a:t>eq</a:t>
              </a:r>
              <a:endParaRPr lang="en-US" baseline="-25000" dirty="0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2347350" y="5457645"/>
            <a:ext cx="4985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Conversion procedures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18049" y="210670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76689" y="2106707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88859" y="242907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38713" y="2429871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359852" y="2108293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873526" y="2430664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08828" y="2108293"/>
            <a:ext cx="2034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endParaRPr lang="en-US" sz="36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 rot="5400000">
            <a:off x="51881" y="2934557"/>
            <a:ext cx="2341714" cy="614589"/>
            <a:chOff x="2843668" y="1917700"/>
            <a:chExt cx="1542982" cy="3048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/>
                <a:t>Z</a:t>
              </a:r>
              <a:r>
                <a:rPr lang="en-US" sz="2800" baseline="-25000" dirty="0" err="1" smtClean="0"/>
                <a:t>eq</a:t>
              </a:r>
              <a:endParaRPr lang="en-US" sz="2800" baseline="-25000" dirty="0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 rot="16200000" flipH="1">
            <a:off x="833778" y="2337620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392561" y="202019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 rot="5400000">
            <a:off x="1564658" y="25818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587100" y="360013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1728307" y="295092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695427" y="1644410"/>
            <a:ext cx="1904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</a:t>
            </a:r>
            <a:r>
              <a:rPr lang="en-US" dirty="0" err="1" smtClean="0"/>
              <a:t>i</a:t>
            </a:r>
            <a:r>
              <a:rPr lang="en-US" dirty="0" smtClean="0"/>
              <a:t>(t) find v(t):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18049" y="3598551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76689" y="3598551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688859" y="3920922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838713" y="3921715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59852" y="360013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6873526" y="392250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08828" y="3600137"/>
            <a:ext cx="2151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V/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endParaRPr lang="en-US" sz="36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95427" y="3136254"/>
            <a:ext cx="1904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v(t) find </a:t>
            </a:r>
            <a:r>
              <a:rPr lang="en-US" dirty="0" err="1" smtClean="0"/>
              <a:t>i</a:t>
            </a:r>
            <a:r>
              <a:rPr lang="en-US" dirty="0" smtClean="0"/>
              <a:t>(t):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054977" y="5525923"/>
            <a:ext cx="6523581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the exam, you should know how to carry out these procedures.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“Transfer Function”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762752" y="1993674"/>
            <a:ext cx="126274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025495" y="1143000"/>
            <a:ext cx="2373086" cy="16981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Linear network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398581" y="1995262"/>
            <a:ext cx="126274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83772" y="180742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56235" y="1820309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19035" y="3598551"/>
            <a:ext cx="3942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H(</a:t>
            </a:r>
            <a:r>
              <a:rPr lang="en-US" sz="3600" dirty="0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/V</a:t>
            </a:r>
            <a:r>
              <a:rPr lang="en-US" sz="3600" b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endParaRPr lang="en-US" sz="36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Phasor</a:t>
            </a:r>
            <a:r>
              <a:rPr lang="en-US" dirty="0" smtClean="0"/>
              <a:t> Example 1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 rot="10800000">
            <a:off x="2234720" y="1730888"/>
            <a:ext cx="719566" cy="1684994"/>
            <a:chOff x="736524" y="1601230"/>
            <a:chExt cx="719566" cy="1684994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49"/>
            <p:cNvGrpSpPr/>
            <p:nvPr/>
          </p:nvGrpSpPr>
          <p:grpSpPr>
            <a:xfrm>
              <a:off x="785404" y="1743248"/>
              <a:ext cx="670692" cy="1542982"/>
              <a:chOff x="785404" y="1743248"/>
              <a:chExt cx="670692" cy="1542982"/>
            </a:xfrm>
          </p:grpSpPr>
          <p:sp>
            <p:nvSpPr>
              <p:cNvPr id="6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7" name="Group 405"/>
              <p:cNvGrpSpPr/>
              <p:nvPr/>
            </p:nvGrpSpPr>
            <p:grpSpPr>
              <a:xfrm rot="5400000">
                <a:off x="604262" y="2434395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20" name="Straight Connector 19"/>
          <p:cNvCxnSpPr/>
          <p:nvPr/>
        </p:nvCxnSpPr>
        <p:spPr>
          <a:xfrm>
            <a:off x="1116900" y="3958581"/>
            <a:ext cx="31288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1996202" y="1472523"/>
            <a:ext cx="6590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 rot="16200000">
            <a:off x="-404635" y="2204752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 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t+30deg)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10800000">
            <a:off x="1109104" y="1143000"/>
            <a:ext cx="314529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4119335" y="1276712"/>
            <a:ext cx="2674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0697" y="773668"/>
            <a:ext cx="1548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v(t).</a:t>
            </a:r>
            <a:endParaRPr lang="en-US" dirty="0"/>
          </a:p>
        </p:txBody>
      </p:sp>
      <p:grpSp>
        <p:nvGrpSpPr>
          <p:cNvPr id="21" name="Group 33"/>
          <p:cNvGrpSpPr/>
          <p:nvPr/>
        </p:nvGrpSpPr>
        <p:grpSpPr>
          <a:xfrm>
            <a:off x="3451275" y="2430055"/>
            <a:ext cx="1739789" cy="1542982"/>
            <a:chOff x="1302564" y="1497002"/>
            <a:chExt cx="1739789" cy="1542982"/>
          </a:xfrm>
        </p:grpSpPr>
        <p:cxnSp>
          <p:nvCxnSpPr>
            <p:cNvPr id="67" name="Straight Connector 66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itle 1"/>
            <p:cNvSpPr txBox="1">
              <a:spLocks/>
            </p:cNvSpPr>
            <p:nvPr/>
          </p:nvSpPr>
          <p:spPr>
            <a:xfrm>
              <a:off x="1302564" y="1794009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mF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74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75" name="Straight Connector 74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31"/>
          <p:cNvGrpSpPr/>
          <p:nvPr/>
        </p:nvGrpSpPr>
        <p:grpSpPr>
          <a:xfrm rot="10800000">
            <a:off x="4173647" y="1231864"/>
            <a:ext cx="719566" cy="1684994"/>
            <a:chOff x="736524" y="1601230"/>
            <a:chExt cx="719566" cy="1684994"/>
          </a:xfrm>
        </p:grpSpPr>
        <p:sp>
          <p:nvSpPr>
            <p:cNvPr id="89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6" name="Group 449"/>
            <p:cNvGrpSpPr/>
            <p:nvPr/>
          </p:nvGrpSpPr>
          <p:grpSpPr>
            <a:xfrm>
              <a:off x="785404" y="1743250"/>
              <a:ext cx="670694" cy="1542982"/>
              <a:chOff x="785404" y="1743250"/>
              <a:chExt cx="670694" cy="1542982"/>
            </a:xfrm>
          </p:grpSpPr>
          <p:sp>
            <p:nvSpPr>
              <p:cNvPr id="91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7" name="Group 405"/>
              <p:cNvGrpSpPr/>
              <p:nvPr/>
            </p:nvGrpSpPr>
            <p:grpSpPr>
              <a:xfrm rot="5400000">
                <a:off x="604264" y="243439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10800000">
                  <a:off x="2903394" y="1465929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2843002" y="1477599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04" name="Straight Connector 103"/>
          <p:cNvCxnSpPr/>
          <p:nvPr/>
        </p:nvCxnSpPr>
        <p:spPr>
          <a:xfrm rot="5400000" flipH="1" flipV="1">
            <a:off x="936403" y="1338920"/>
            <a:ext cx="3609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 flipH="1" flipV="1">
            <a:off x="627348" y="3469077"/>
            <a:ext cx="979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7" name="Group 144"/>
          <p:cNvGrpSpPr/>
          <p:nvPr/>
        </p:nvGrpSpPr>
        <p:grpSpPr>
          <a:xfrm>
            <a:off x="386874" y="1519420"/>
            <a:ext cx="969184" cy="1542982"/>
            <a:chOff x="2971800" y="1743238"/>
            <a:chExt cx="969184" cy="1542982"/>
          </a:xfrm>
        </p:grpSpPr>
        <p:sp>
          <p:nvSpPr>
            <p:cNvPr id="83" name="Oval 82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3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3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05" name="Group 82"/>
          <p:cNvGrpSpPr/>
          <p:nvPr/>
        </p:nvGrpSpPr>
        <p:grpSpPr>
          <a:xfrm rot="10800000">
            <a:off x="3136354" y="1730888"/>
            <a:ext cx="378996" cy="1491705"/>
            <a:chOff x="2599211" y="4506635"/>
            <a:chExt cx="378996" cy="1890454"/>
          </a:xfrm>
        </p:grpSpPr>
        <p:cxnSp>
          <p:nvCxnSpPr>
            <p:cNvPr id="107" name="Straight Connector 10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1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23" name="Arc 12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Arc 12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21" name="Arc 1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Arc 1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9" name="Arc 11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Arc 11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17" name="Arc 11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Arc 11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5" name="Arc 11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Arc 11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09" name="Straight Connector 10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7" name="Straight Connector 126"/>
          <p:cNvCxnSpPr/>
          <p:nvPr/>
        </p:nvCxnSpPr>
        <p:spPr>
          <a:xfrm rot="5400000">
            <a:off x="1872322" y="3520944"/>
            <a:ext cx="8752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2929062" y="3580064"/>
            <a:ext cx="7570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 flipH="1" flipV="1">
            <a:off x="2978058" y="1515924"/>
            <a:ext cx="6590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Title 1"/>
          <p:cNvSpPr txBox="1">
            <a:spLocks/>
          </p:cNvSpPr>
          <p:nvPr/>
        </p:nvSpPr>
        <p:spPr>
          <a:xfrm rot="5400000">
            <a:off x="2927358" y="217208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n-US" noProof="0" dirty="0" err="1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3668"/>
          </a:xfrm>
        </p:spPr>
        <p:txBody>
          <a:bodyPr/>
          <a:lstStyle/>
          <a:p>
            <a:r>
              <a:rPr lang="en-US" dirty="0" err="1" smtClean="0"/>
              <a:t>Phasor</a:t>
            </a:r>
            <a:r>
              <a:rPr lang="en-US" dirty="0" smtClean="0"/>
              <a:t> Example 2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 rot="5400000">
            <a:off x="1596680" y="29576"/>
            <a:ext cx="719566" cy="1684994"/>
            <a:chOff x="736524" y="1601230"/>
            <a:chExt cx="719566" cy="1684994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49"/>
            <p:cNvGrpSpPr/>
            <p:nvPr/>
          </p:nvGrpSpPr>
          <p:grpSpPr>
            <a:xfrm>
              <a:off x="785404" y="1743248"/>
              <a:ext cx="670692" cy="1542982"/>
              <a:chOff x="785404" y="1743248"/>
              <a:chExt cx="670692" cy="1542982"/>
            </a:xfrm>
          </p:grpSpPr>
          <p:sp>
            <p:nvSpPr>
              <p:cNvPr id="6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7" name="Group 405"/>
              <p:cNvGrpSpPr/>
              <p:nvPr/>
            </p:nvGrpSpPr>
            <p:grpSpPr>
              <a:xfrm rot="5400000">
                <a:off x="604262" y="2434395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20" name="Straight Connector 19"/>
          <p:cNvCxnSpPr/>
          <p:nvPr/>
        </p:nvCxnSpPr>
        <p:spPr>
          <a:xfrm>
            <a:off x="1113966" y="2705868"/>
            <a:ext cx="3037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 rot="16200000">
            <a:off x="-404635" y="1524118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4cos(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 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t+45deg)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14473" y="773668"/>
            <a:ext cx="1548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v(t).</a:t>
            </a:r>
            <a:endParaRPr lang="en-US" dirty="0"/>
          </a:p>
        </p:txBody>
      </p:sp>
      <p:grpSp>
        <p:nvGrpSpPr>
          <p:cNvPr id="133" name="Group 132"/>
          <p:cNvGrpSpPr/>
          <p:nvPr/>
        </p:nvGrpSpPr>
        <p:grpSpPr>
          <a:xfrm>
            <a:off x="4445141" y="1467008"/>
            <a:ext cx="706952" cy="1014111"/>
            <a:chOff x="5829214" y="1974064"/>
            <a:chExt cx="706952" cy="1014111"/>
          </a:xfrm>
        </p:grpSpPr>
        <p:sp>
          <p:nvSpPr>
            <p:cNvPr id="72" name="TextBox 71"/>
            <p:cNvSpPr txBox="1"/>
            <p:nvPr/>
          </p:nvSpPr>
          <p:spPr>
            <a:xfrm rot="5400000">
              <a:off x="5863839" y="193943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886281" y="261884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74" name="Title 1"/>
            <p:cNvSpPr txBox="1">
              <a:spLocks/>
            </p:cNvSpPr>
            <p:nvPr/>
          </p:nvSpPr>
          <p:spPr>
            <a:xfrm>
              <a:off x="5829214" y="217041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1" name="Group 31"/>
          <p:cNvGrpSpPr/>
          <p:nvPr/>
        </p:nvGrpSpPr>
        <p:grpSpPr>
          <a:xfrm rot="10800000">
            <a:off x="4079051" y="1153034"/>
            <a:ext cx="719566" cy="1684994"/>
            <a:chOff x="736524" y="1601230"/>
            <a:chExt cx="719566" cy="1684994"/>
          </a:xfrm>
        </p:grpSpPr>
        <p:sp>
          <p:nvSpPr>
            <p:cNvPr id="89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449"/>
            <p:cNvGrpSpPr/>
            <p:nvPr/>
          </p:nvGrpSpPr>
          <p:grpSpPr>
            <a:xfrm>
              <a:off x="785404" y="1743250"/>
              <a:ext cx="670694" cy="1542982"/>
              <a:chOff x="785404" y="1743250"/>
              <a:chExt cx="670694" cy="1542982"/>
            </a:xfrm>
          </p:grpSpPr>
          <p:sp>
            <p:nvSpPr>
              <p:cNvPr id="91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3" name="Group 405"/>
              <p:cNvGrpSpPr/>
              <p:nvPr/>
            </p:nvGrpSpPr>
            <p:grpSpPr>
              <a:xfrm rot="5400000">
                <a:off x="604264" y="243439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10800000">
                  <a:off x="2903394" y="1465929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2843002" y="1477599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04" name="Straight Connector 103"/>
          <p:cNvCxnSpPr/>
          <p:nvPr/>
        </p:nvCxnSpPr>
        <p:spPr>
          <a:xfrm rot="5400000" flipH="1" flipV="1">
            <a:off x="936403" y="1338920"/>
            <a:ext cx="3609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144"/>
          <p:cNvGrpSpPr/>
          <p:nvPr/>
        </p:nvGrpSpPr>
        <p:grpSpPr>
          <a:xfrm>
            <a:off x="386874" y="1290820"/>
            <a:ext cx="969184" cy="1415048"/>
            <a:chOff x="2971800" y="1743238"/>
            <a:chExt cx="969184" cy="1542982"/>
          </a:xfrm>
        </p:grpSpPr>
        <p:sp>
          <p:nvSpPr>
            <p:cNvPr id="83" name="Oval 82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3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3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7" name="Group 82"/>
          <p:cNvGrpSpPr/>
          <p:nvPr/>
        </p:nvGrpSpPr>
        <p:grpSpPr>
          <a:xfrm rot="16200000">
            <a:off x="3223547" y="422422"/>
            <a:ext cx="378996" cy="1491705"/>
            <a:chOff x="2599211" y="4506635"/>
            <a:chExt cx="378996" cy="1890454"/>
          </a:xfrm>
        </p:grpSpPr>
        <p:cxnSp>
          <p:nvCxnSpPr>
            <p:cNvPr id="107" name="Straight Connector 10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3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23" name="Arc 12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Arc 12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21" name="Arc 1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Arc 1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9" name="Arc 11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Arc 11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17" name="Arc 11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Arc 11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5" name="Arc 11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Arc 11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09" name="Straight Connector 10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itle 1"/>
          <p:cNvSpPr txBox="1">
            <a:spLocks/>
          </p:cNvSpPr>
          <p:nvPr/>
        </p:nvSpPr>
        <p:spPr>
          <a:xfrm>
            <a:off x="2952251" y="46489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noProof="0" dirty="0" err="1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6" name="Group 31"/>
          <p:cNvGrpSpPr/>
          <p:nvPr/>
        </p:nvGrpSpPr>
        <p:grpSpPr>
          <a:xfrm rot="10800000">
            <a:off x="2588015" y="1131236"/>
            <a:ext cx="719566" cy="1684994"/>
            <a:chOff x="736524" y="1601230"/>
            <a:chExt cx="719566" cy="1684994"/>
          </a:xfrm>
        </p:grpSpPr>
        <p:sp>
          <p:nvSpPr>
            <p:cNvPr id="87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2" name="Group 449"/>
            <p:cNvGrpSpPr/>
            <p:nvPr/>
          </p:nvGrpSpPr>
          <p:grpSpPr>
            <a:xfrm>
              <a:off x="785404" y="1743250"/>
              <a:ext cx="670694" cy="1542982"/>
              <a:chOff x="785404" y="1743250"/>
              <a:chExt cx="670694" cy="1542982"/>
            </a:xfrm>
          </p:grpSpPr>
          <p:sp>
            <p:nvSpPr>
              <p:cNvPr id="10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08" name="Group 405"/>
              <p:cNvGrpSpPr/>
              <p:nvPr/>
            </p:nvGrpSpPr>
            <p:grpSpPr>
              <a:xfrm rot="5400000">
                <a:off x="604264" y="243439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10" name="Straight Connector 10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Transfer function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566464" y="4843220"/>
            <a:ext cx="7345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H(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 for this circuit. Sketch the magnitude of H(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 vs. 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98" name="Straight Connector 197"/>
          <p:cNvCxnSpPr/>
          <p:nvPr/>
        </p:nvCxnSpPr>
        <p:spPr>
          <a:xfrm rot="10800000">
            <a:off x="333214" y="1206344"/>
            <a:ext cx="24873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rot="10800000">
            <a:off x="333217" y="4734733"/>
            <a:ext cx="24873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3238339" y="3046680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3238339" y="4535904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225"/>
          <p:cNvGrpSpPr/>
          <p:nvPr/>
        </p:nvGrpSpPr>
        <p:grpSpPr>
          <a:xfrm>
            <a:off x="4626379" y="2985849"/>
            <a:ext cx="1114128" cy="1613281"/>
            <a:chOff x="4907532" y="2669569"/>
            <a:chExt cx="1114128" cy="1613281"/>
          </a:xfrm>
        </p:grpSpPr>
        <p:sp>
          <p:nvSpPr>
            <p:cNvPr id="135" name="Title 1"/>
            <p:cNvSpPr txBox="1">
              <a:spLocks/>
            </p:cNvSpPr>
            <p:nvPr/>
          </p:nvSpPr>
          <p:spPr>
            <a:xfrm>
              <a:off x="5314708" y="3159432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out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05" name="Oval 204"/>
            <p:cNvSpPr/>
            <p:nvPr/>
          </p:nvSpPr>
          <p:spPr>
            <a:xfrm>
              <a:off x="4989837" y="2669569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4982803" y="415773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907532" y="27100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4907893" y="386821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28" name="Title 1"/>
          <p:cNvSpPr txBox="1">
            <a:spLocks/>
          </p:cNvSpPr>
          <p:nvPr/>
        </p:nvSpPr>
        <p:spPr>
          <a:xfrm>
            <a:off x="88226" y="27304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9" name="Oval 228"/>
          <p:cNvSpPr/>
          <p:nvPr/>
        </p:nvSpPr>
        <p:spPr>
          <a:xfrm>
            <a:off x="223925" y="114435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202232" y="467041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TextBox 230"/>
          <p:cNvSpPr txBox="1"/>
          <p:nvPr/>
        </p:nvSpPr>
        <p:spPr>
          <a:xfrm>
            <a:off x="141620" y="11848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32" name="TextBox 231"/>
          <p:cNvSpPr txBox="1"/>
          <p:nvPr/>
        </p:nvSpPr>
        <p:spPr>
          <a:xfrm>
            <a:off x="127322" y="438089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79" name="Group 405"/>
          <p:cNvGrpSpPr/>
          <p:nvPr/>
        </p:nvGrpSpPr>
        <p:grpSpPr>
          <a:xfrm rot="16200000">
            <a:off x="2467944" y="3681539"/>
            <a:ext cx="1542982" cy="160687"/>
            <a:chOff x="1809818" y="1385407"/>
            <a:chExt cx="1542982" cy="160687"/>
          </a:xfrm>
        </p:grpSpPr>
        <p:cxnSp>
          <p:nvCxnSpPr>
            <p:cNvPr id="159" name="Straight Connector 2"/>
            <p:cNvCxnSpPr/>
            <p:nvPr/>
          </p:nvCxnSpPr>
          <p:spPr>
            <a:xfrm rot="5400000" flipH="1" flipV="1">
              <a:off x="2340101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3"/>
            <p:cNvCxnSpPr/>
            <p:nvPr/>
          </p:nvCxnSpPr>
          <p:spPr>
            <a:xfrm rot="5400000" flipH="1" flipV="1">
              <a:off x="2239094" y="140553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4"/>
            <p:cNvCxnSpPr/>
            <p:nvPr/>
          </p:nvCxnSpPr>
          <p:spPr>
            <a:xfrm rot="16200000" flipH="1">
              <a:off x="2259580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5"/>
            <p:cNvCxnSpPr/>
            <p:nvPr/>
          </p:nvCxnSpPr>
          <p:spPr>
            <a:xfrm rot="5400000" flipH="1" flipV="1">
              <a:off x="2501143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6"/>
            <p:cNvCxnSpPr/>
            <p:nvPr/>
          </p:nvCxnSpPr>
          <p:spPr>
            <a:xfrm rot="16200000" flipH="1">
              <a:off x="2420622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7"/>
            <p:cNvCxnSpPr/>
            <p:nvPr/>
          </p:nvCxnSpPr>
          <p:spPr>
            <a:xfrm rot="10800000">
              <a:off x="2903394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8"/>
            <p:cNvCxnSpPr/>
            <p:nvPr/>
          </p:nvCxnSpPr>
          <p:spPr>
            <a:xfrm rot="5400000" flipH="1" flipV="1">
              <a:off x="2662185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9"/>
            <p:cNvCxnSpPr/>
            <p:nvPr/>
          </p:nvCxnSpPr>
          <p:spPr>
            <a:xfrm rot="16200000" flipH="1">
              <a:off x="2581664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0"/>
            <p:cNvCxnSpPr/>
            <p:nvPr/>
          </p:nvCxnSpPr>
          <p:spPr>
            <a:xfrm rot="16200000" flipH="1">
              <a:off x="2742706" y="1425312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1"/>
            <p:cNvCxnSpPr/>
            <p:nvPr/>
          </p:nvCxnSpPr>
          <p:spPr>
            <a:xfrm rot="5400000" flipH="1" flipV="1">
              <a:off x="2843002" y="148534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2"/>
            <p:cNvCxnSpPr/>
            <p:nvPr/>
          </p:nvCxnSpPr>
          <p:spPr>
            <a:xfrm rot="10800000">
              <a:off x="1809818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405"/>
          <p:cNvGrpSpPr/>
          <p:nvPr/>
        </p:nvGrpSpPr>
        <p:grpSpPr>
          <a:xfrm rot="16200000">
            <a:off x="1574990" y="2194845"/>
            <a:ext cx="1542982" cy="160687"/>
            <a:chOff x="1809818" y="1385407"/>
            <a:chExt cx="1542982" cy="160687"/>
          </a:xfrm>
        </p:grpSpPr>
        <p:cxnSp>
          <p:nvCxnSpPr>
            <p:cNvPr id="146" name="Straight Connector 145"/>
            <p:cNvCxnSpPr/>
            <p:nvPr/>
          </p:nvCxnSpPr>
          <p:spPr>
            <a:xfrm rot="5400000" flipH="1" flipV="1">
              <a:off x="2340101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2239094" y="140553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6"/>
            <p:cNvCxnSpPr/>
            <p:nvPr/>
          </p:nvCxnSpPr>
          <p:spPr>
            <a:xfrm rot="16200000" flipH="1">
              <a:off x="2259580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 flipH="1" flipV="1">
              <a:off x="2501143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8"/>
            <p:cNvCxnSpPr/>
            <p:nvPr/>
          </p:nvCxnSpPr>
          <p:spPr>
            <a:xfrm rot="16200000" flipH="1">
              <a:off x="2420622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9"/>
            <p:cNvCxnSpPr/>
            <p:nvPr/>
          </p:nvCxnSpPr>
          <p:spPr>
            <a:xfrm rot="10800000">
              <a:off x="2903394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20"/>
            <p:cNvCxnSpPr/>
            <p:nvPr/>
          </p:nvCxnSpPr>
          <p:spPr>
            <a:xfrm rot="5400000" flipH="1" flipV="1">
              <a:off x="2662185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21"/>
            <p:cNvCxnSpPr/>
            <p:nvPr/>
          </p:nvCxnSpPr>
          <p:spPr>
            <a:xfrm rot="16200000" flipH="1">
              <a:off x="2581664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22"/>
            <p:cNvCxnSpPr/>
            <p:nvPr/>
          </p:nvCxnSpPr>
          <p:spPr>
            <a:xfrm rot="16200000" flipH="1">
              <a:off x="2742706" y="1425312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2843002" y="148534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10800000">
              <a:off x="1809818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H="1" flipV="1">
            <a:off x="2346658" y="1503700"/>
            <a:ext cx="8929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0800000" flipH="1" flipV="1">
            <a:off x="2342444" y="4533383"/>
            <a:ext cx="8958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itle 1"/>
          <p:cNvSpPr txBox="1">
            <a:spLocks/>
          </p:cNvSpPr>
          <p:nvPr/>
        </p:nvSpPr>
        <p:spPr>
          <a:xfrm rot="5400000">
            <a:off x="2952696" y="342997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 rot="5400000">
            <a:off x="2057144" y="192527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 rot="5400000">
            <a:off x="2725163" y="4634054"/>
            <a:ext cx="2013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34"/>
          <p:cNvCxnSpPr/>
          <p:nvPr/>
        </p:nvCxnSpPr>
        <p:spPr>
          <a:xfrm rot="5400000" flipH="1" flipV="1">
            <a:off x="2667383" y="1355023"/>
            <a:ext cx="2973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7" name="Group 82"/>
          <p:cNvGrpSpPr/>
          <p:nvPr/>
        </p:nvGrpSpPr>
        <p:grpSpPr>
          <a:xfrm>
            <a:off x="3030572" y="1503698"/>
            <a:ext cx="378996" cy="1491705"/>
            <a:chOff x="2599211" y="4506635"/>
            <a:chExt cx="378996" cy="1890454"/>
          </a:xfrm>
        </p:grpSpPr>
        <p:cxnSp>
          <p:nvCxnSpPr>
            <p:cNvPr id="123" name="Straight Connector 12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2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40" name="Arc 13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Arc 14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38" name="Arc 13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Arc 13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36" name="Arc 13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Arc 13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33" name="Arc 13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Arc 13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31" name="Arc 13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Arc 13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Title 1"/>
          <p:cNvSpPr txBox="1">
            <a:spLocks/>
          </p:cNvSpPr>
          <p:nvPr/>
        </p:nvSpPr>
        <p:spPr>
          <a:xfrm rot="5400000">
            <a:off x="3030619" y="198010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9" name="Group 82"/>
          <p:cNvGrpSpPr/>
          <p:nvPr/>
        </p:nvGrpSpPr>
        <p:grpSpPr>
          <a:xfrm>
            <a:off x="2134678" y="3034520"/>
            <a:ext cx="378996" cy="1491705"/>
            <a:chOff x="2599211" y="4506635"/>
            <a:chExt cx="378996" cy="1890454"/>
          </a:xfrm>
        </p:grpSpPr>
        <p:cxnSp>
          <p:nvCxnSpPr>
            <p:cNvPr id="93" name="Straight Connector 9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9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21" name="Arc 1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Arc 1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08" name="Arc 10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Arc 11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05" name="Arc 10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Arc 10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03" name="Arc 10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Arc 10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01" name="Arc 10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Arc 10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95" name="Straight Connector 9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itle 1"/>
          <p:cNvSpPr txBox="1">
            <a:spLocks/>
          </p:cNvSpPr>
          <p:nvPr/>
        </p:nvSpPr>
        <p:spPr>
          <a:xfrm rot="5400000">
            <a:off x="2133452" y="34668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rot="10800000" flipH="1" flipV="1">
            <a:off x="2342447" y="3034521"/>
            <a:ext cx="8958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2" name="Group 56"/>
          <p:cNvGrpSpPr/>
          <p:nvPr/>
        </p:nvGrpSpPr>
        <p:grpSpPr>
          <a:xfrm>
            <a:off x="1600200" y="1187122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82"/>
          <p:cNvGrpSpPr/>
          <p:nvPr/>
        </p:nvGrpSpPr>
        <p:grpSpPr>
          <a:xfrm>
            <a:off x="2507552" y="1077111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1"/>
          <p:cNvGrpSpPr/>
          <p:nvPr/>
        </p:nvGrpSpPr>
        <p:grpSpPr>
          <a:xfrm>
            <a:off x="3462364" y="1077111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Group 28"/>
          <p:cNvGrpSpPr/>
          <p:nvPr/>
        </p:nvGrpSpPr>
        <p:grpSpPr>
          <a:xfrm>
            <a:off x="5046590" y="682283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0"/>
          <p:cNvGrpSpPr/>
          <p:nvPr/>
        </p:nvGrpSpPr>
        <p:grpSpPr>
          <a:xfrm>
            <a:off x="5883031" y="660027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43"/>
          <p:cNvGrpSpPr/>
          <p:nvPr/>
        </p:nvGrpSpPr>
        <p:grpSpPr>
          <a:xfrm rot="5400000">
            <a:off x="6428317" y="1690495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57"/>
          <p:cNvGrpSpPr/>
          <p:nvPr/>
        </p:nvGrpSpPr>
        <p:grpSpPr>
          <a:xfrm>
            <a:off x="4343400" y="956012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1870412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63"/>
          <p:cNvGrpSpPr/>
          <p:nvPr/>
        </p:nvGrpSpPr>
        <p:grpSpPr>
          <a:xfrm>
            <a:off x="7848600" y="1004385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94"/>
          <p:cNvGrpSpPr/>
          <p:nvPr/>
        </p:nvGrpSpPr>
        <p:grpSpPr>
          <a:xfrm>
            <a:off x="914400" y="934314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89"/>
          <p:cNvGrpSpPr/>
          <p:nvPr/>
        </p:nvGrpSpPr>
        <p:grpSpPr>
          <a:xfrm>
            <a:off x="5470606" y="2356186"/>
            <a:ext cx="485775" cy="1488125"/>
            <a:chOff x="5172949" y="2484911"/>
            <a:chExt cx="485775" cy="1488125"/>
          </a:xfrm>
        </p:grpSpPr>
        <p:sp>
          <p:nvSpPr>
            <p:cNvPr id="93" name="Oval 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03"/>
          <p:cNvGrpSpPr/>
          <p:nvPr/>
        </p:nvGrpSpPr>
        <p:grpSpPr>
          <a:xfrm>
            <a:off x="2290981" y="2665091"/>
            <a:ext cx="828170" cy="1665051"/>
            <a:chOff x="3877909" y="2302750"/>
            <a:chExt cx="828170" cy="1665051"/>
          </a:xfrm>
        </p:grpSpPr>
        <p:grpSp>
          <p:nvGrpSpPr>
            <p:cNvPr id="17" name="Group 5"/>
            <p:cNvGrpSpPr/>
            <p:nvPr/>
          </p:nvGrpSpPr>
          <p:grpSpPr>
            <a:xfrm>
              <a:off x="3877917" y="2427870"/>
              <a:ext cx="160687" cy="1414811"/>
              <a:chOff x="4491663" y="3124200"/>
              <a:chExt cx="160687" cy="1414811"/>
            </a:xfrm>
          </p:grpSpPr>
          <p:grpSp>
            <p:nvGrpSpPr>
              <p:cNvPr id="18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Oval 105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124"/>
          <p:cNvGrpSpPr/>
          <p:nvPr/>
        </p:nvGrpSpPr>
        <p:grpSpPr>
          <a:xfrm>
            <a:off x="736164" y="4516374"/>
            <a:ext cx="719567" cy="1684990"/>
            <a:chOff x="736520" y="1601230"/>
            <a:chExt cx="719567" cy="1684990"/>
          </a:xfrm>
        </p:grpSpPr>
        <p:grpSp>
          <p:nvGrpSpPr>
            <p:cNvPr id="27" name="Group 525"/>
            <p:cNvGrpSpPr/>
            <p:nvPr/>
          </p:nvGrpSpPr>
          <p:grpSpPr>
            <a:xfrm rot="16200000">
              <a:off x="662664" y="1675088"/>
              <a:ext cx="706952" cy="559236"/>
              <a:chOff x="5620837" y="2038275"/>
              <a:chExt cx="706952" cy="559236"/>
            </a:xfrm>
          </p:grpSpPr>
          <p:cxnSp>
            <p:nvCxnSpPr>
              <p:cNvPr id="141" name="Straight Arrow Connector 140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2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8" name="Group 449"/>
            <p:cNvGrpSpPr/>
            <p:nvPr/>
          </p:nvGrpSpPr>
          <p:grpSpPr>
            <a:xfrm>
              <a:off x="785404" y="1743240"/>
              <a:ext cx="670684" cy="1542982"/>
              <a:chOff x="785404" y="1743240"/>
              <a:chExt cx="670684" cy="1542982"/>
            </a:xfrm>
          </p:grpSpPr>
          <p:sp>
            <p:nvSpPr>
              <p:cNvPr id="128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31" name="Group 405"/>
              <p:cNvGrpSpPr/>
              <p:nvPr/>
            </p:nvGrpSpPr>
            <p:grpSpPr>
              <a:xfrm rot="5400000">
                <a:off x="604254" y="243438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43" name="Straight Connector 142"/>
          <p:cNvCxnSpPr/>
          <p:nvPr/>
        </p:nvCxnSpPr>
        <p:spPr>
          <a:xfrm>
            <a:off x="1376277" y="4650175"/>
            <a:ext cx="7234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375565" y="6193157"/>
            <a:ext cx="71588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2" name="Group 144"/>
          <p:cNvGrpSpPr/>
          <p:nvPr/>
        </p:nvGrpSpPr>
        <p:grpSpPr>
          <a:xfrm>
            <a:off x="2971800" y="4650175"/>
            <a:ext cx="969184" cy="1542982"/>
            <a:chOff x="2971800" y="1743238"/>
            <a:chExt cx="969184" cy="1542982"/>
          </a:xfrm>
        </p:grpSpPr>
        <p:sp>
          <p:nvSpPr>
            <p:cNvPr id="146" name="Oval 145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6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46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3" name="Group 150"/>
          <p:cNvGrpSpPr/>
          <p:nvPr/>
        </p:nvGrpSpPr>
        <p:grpSpPr>
          <a:xfrm>
            <a:off x="3810000" y="4650175"/>
            <a:ext cx="955385" cy="1542983"/>
            <a:chOff x="3810000" y="1743238"/>
            <a:chExt cx="955385" cy="1542983"/>
          </a:xfrm>
        </p:grpSpPr>
        <p:sp>
          <p:nvSpPr>
            <p:cNvPr id="152" name="Rectangle 151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54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4" name="Group 157"/>
          <p:cNvGrpSpPr/>
          <p:nvPr/>
        </p:nvGrpSpPr>
        <p:grpSpPr>
          <a:xfrm>
            <a:off x="4724400" y="4650175"/>
            <a:ext cx="995797" cy="1542983"/>
            <a:chOff x="4724400" y="1743238"/>
            <a:chExt cx="995797" cy="1542983"/>
          </a:xfrm>
        </p:grpSpPr>
        <p:sp>
          <p:nvSpPr>
            <p:cNvPr id="159" name="Rectangle 158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0" name="Straight Connector 159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3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5" name="Group 163"/>
          <p:cNvGrpSpPr/>
          <p:nvPr/>
        </p:nvGrpSpPr>
        <p:grpSpPr>
          <a:xfrm>
            <a:off x="1676400" y="4507137"/>
            <a:ext cx="994846" cy="1686020"/>
            <a:chOff x="1676400" y="1600200"/>
            <a:chExt cx="994846" cy="1686020"/>
          </a:xfrm>
        </p:grpSpPr>
        <p:grpSp>
          <p:nvGrpSpPr>
            <p:cNvPr id="36" name="Group 451"/>
            <p:cNvGrpSpPr/>
            <p:nvPr/>
          </p:nvGrpSpPr>
          <p:grpSpPr>
            <a:xfrm>
              <a:off x="1676400" y="1743238"/>
              <a:ext cx="994846" cy="1542982"/>
              <a:chOff x="1676400" y="1743238"/>
              <a:chExt cx="994846" cy="1542982"/>
            </a:xfrm>
          </p:grpSpPr>
          <p:grpSp>
            <p:nvGrpSpPr>
              <p:cNvPr id="37" name="Group 450"/>
              <p:cNvGrpSpPr/>
              <p:nvPr/>
            </p:nvGrpSpPr>
            <p:grpSpPr>
              <a:xfrm>
                <a:off x="2185471" y="1743238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38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174" name="Oval 173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925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6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172" name="Straight Connector 171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0" name="Title 1"/>
              <p:cNvSpPr txBox="1">
                <a:spLocks/>
              </p:cNvSpPr>
              <p:nvPr/>
            </p:nvSpPr>
            <p:spPr>
              <a:xfrm rot="16200000">
                <a:off x="1467405" y="211659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39" name="Group 525"/>
            <p:cNvGrpSpPr/>
            <p:nvPr/>
          </p:nvGrpSpPr>
          <p:grpSpPr>
            <a:xfrm rot="16200000">
              <a:off x="1675635" y="1674058"/>
              <a:ext cx="706952" cy="559236"/>
              <a:chOff x="5620837" y="2038275"/>
              <a:chExt cx="706952" cy="559236"/>
            </a:xfrm>
          </p:grpSpPr>
          <p:cxnSp>
            <p:nvCxnSpPr>
              <p:cNvPr id="167" name="Straight Arrow Connector 166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8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40" name="Group 525"/>
          <p:cNvGrpSpPr/>
          <p:nvPr/>
        </p:nvGrpSpPr>
        <p:grpSpPr>
          <a:xfrm rot="16200000">
            <a:off x="3812342" y="4646109"/>
            <a:ext cx="706952" cy="559236"/>
            <a:chOff x="5620837" y="2038275"/>
            <a:chExt cx="706952" cy="559236"/>
          </a:xfrm>
        </p:grpSpPr>
        <p:cxnSp>
          <p:nvCxnSpPr>
            <p:cNvPr id="178" name="Straight Arrow Connector 177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41" name="Group 179"/>
          <p:cNvGrpSpPr/>
          <p:nvPr/>
        </p:nvGrpSpPr>
        <p:grpSpPr>
          <a:xfrm>
            <a:off x="6582154" y="2891022"/>
            <a:ext cx="1466092" cy="1615790"/>
            <a:chOff x="1276675" y="1417638"/>
            <a:chExt cx="1466092" cy="1615790"/>
          </a:xfrm>
        </p:grpSpPr>
        <p:cxnSp>
          <p:nvCxnSpPr>
            <p:cNvPr id="181" name="Straight Connector 180"/>
            <p:cNvCxnSpPr/>
            <p:nvPr/>
          </p:nvCxnSpPr>
          <p:spPr>
            <a:xfrm rot="10800000" flipH="1" flipV="1">
              <a:off x="1533160" y="2180653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0800000" flipH="1" flipV="1">
              <a:off x="2254267" y="2177549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itle 1"/>
            <p:cNvSpPr txBox="1">
              <a:spLocks/>
            </p:cNvSpPr>
            <p:nvPr/>
          </p:nvSpPr>
          <p:spPr>
            <a:xfrm>
              <a:off x="1617051" y="141763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2" name="Group 525"/>
            <p:cNvGrpSpPr/>
            <p:nvPr/>
          </p:nvGrpSpPr>
          <p:grpSpPr>
            <a:xfrm>
              <a:off x="1276675" y="1498686"/>
              <a:ext cx="706952" cy="559236"/>
              <a:chOff x="5620837" y="2038275"/>
              <a:chExt cx="706952" cy="559236"/>
            </a:xfrm>
          </p:grpSpPr>
          <p:cxnSp>
            <p:nvCxnSpPr>
              <p:cNvPr id="190" name="Straight Arrow Connector 189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91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err="1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cxnSp>
          <p:nvCxnSpPr>
            <p:cNvPr id="185" name="Straight Connector 184"/>
            <p:cNvCxnSpPr/>
            <p:nvPr/>
          </p:nvCxnSpPr>
          <p:spPr>
            <a:xfrm rot="16200000" flipH="1" flipV="1">
              <a:off x="18576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 flipV="1">
              <a:off x="20100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/>
            <p:cNvSpPr txBox="1"/>
            <p:nvPr/>
          </p:nvSpPr>
          <p:spPr>
            <a:xfrm>
              <a:off x="1683545" y="238096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2385391" y="238096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89" name="Title 1"/>
            <p:cNvSpPr txBox="1">
              <a:spLocks/>
            </p:cNvSpPr>
            <p:nvPr/>
          </p:nvSpPr>
          <p:spPr>
            <a:xfrm>
              <a:off x="1806038" y="2474192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cheat sheet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351" y="1459468"/>
            <a:ext cx="356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will be provided with the exam.</a:t>
            </a:r>
            <a:endParaRPr lang="en-US" dirty="0"/>
          </a:p>
        </p:txBody>
      </p:sp>
      <p:pic>
        <p:nvPicPr>
          <p:cNvPr id="535554" name="Picture 2"/>
          <p:cNvPicPr>
            <a:picLocks noChangeAspect="1" noChangeArrowheads="1"/>
          </p:cNvPicPr>
          <p:nvPr/>
        </p:nvPicPr>
        <p:blipFill>
          <a:blip r:embed="rId2"/>
          <a:srcRect l="14224" t="43636" r="21379" b="11223"/>
          <a:stretch>
            <a:fillRect/>
          </a:stretch>
        </p:blipFill>
        <p:spPr bwMode="auto">
          <a:xfrm>
            <a:off x="835573" y="2198132"/>
            <a:ext cx="7851227" cy="331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KCL, KVL</a:t>
            </a:r>
          </a:p>
          <a:p>
            <a:r>
              <a:rPr lang="en-US" dirty="0" smtClean="0"/>
              <a:t>Nodal analysis</a:t>
            </a:r>
          </a:p>
          <a:p>
            <a:r>
              <a:rPr lang="en-US" dirty="0" smtClean="0"/>
              <a:t>Mesh analysis</a:t>
            </a:r>
          </a:p>
          <a:p>
            <a:r>
              <a:rPr lang="en-US" dirty="0" smtClean="0"/>
              <a:t>Thevenin/Norton theorem</a:t>
            </a:r>
          </a:p>
          <a:p>
            <a:r>
              <a:rPr lang="en-US" dirty="0" smtClean="0"/>
              <a:t>RL, RC circuits (time dependence)</a:t>
            </a:r>
          </a:p>
          <a:p>
            <a:r>
              <a:rPr lang="en-US" dirty="0" smtClean="0"/>
              <a:t>R,L,C circuits</a:t>
            </a:r>
          </a:p>
          <a:p>
            <a:pPr lvl="1"/>
            <a:r>
              <a:rPr lang="en-US" dirty="0" err="1" smtClean="0"/>
              <a:t>Phasors</a:t>
            </a:r>
            <a:endParaRPr lang="en-US" dirty="0" smtClean="0"/>
          </a:p>
          <a:p>
            <a:pPr lvl="1"/>
            <a:r>
              <a:rPr lang="en-US" dirty="0" smtClean="0"/>
              <a:t>Impedances</a:t>
            </a:r>
          </a:p>
          <a:p>
            <a:pPr lvl="1"/>
            <a:r>
              <a:rPr lang="en-US" dirty="0" smtClean="0"/>
              <a:t>Transfer function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4586"/>
          </a:xfrm>
        </p:spPr>
        <p:txBody>
          <a:bodyPr/>
          <a:lstStyle/>
          <a:p>
            <a:r>
              <a:rPr lang="en-US" dirty="0" smtClean="0"/>
              <a:t>Thevenin, Norton Theorems:</a:t>
            </a:r>
            <a:endParaRPr lang="en-US" baseline="-25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64603" y="1386677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64603" y="2240692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948015" y="13241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948015" y="217813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984646" y="102436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73426" y="238747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865710" y="13413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873105" y="188861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3" name="Group 449"/>
          <p:cNvGrpSpPr/>
          <p:nvPr/>
        </p:nvGrpSpPr>
        <p:grpSpPr>
          <a:xfrm rot="5400000">
            <a:off x="873756" y="2730750"/>
            <a:ext cx="670686" cy="1542982"/>
            <a:chOff x="785404" y="1743242"/>
            <a:chExt cx="670686" cy="1542982"/>
          </a:xfrm>
        </p:grpSpPr>
        <p:sp>
          <p:nvSpPr>
            <p:cNvPr id="4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439"/>
          <p:cNvGrpSpPr/>
          <p:nvPr/>
        </p:nvGrpSpPr>
        <p:grpSpPr>
          <a:xfrm>
            <a:off x="215990" y="3856133"/>
            <a:ext cx="485775" cy="565091"/>
            <a:chOff x="3259914" y="2192942"/>
            <a:chExt cx="485775" cy="565091"/>
          </a:xfrm>
        </p:grpSpPr>
        <p:sp>
          <p:nvSpPr>
            <p:cNvPr id="75" name="Oval 74"/>
            <p:cNvSpPr/>
            <p:nvPr/>
          </p:nvSpPr>
          <p:spPr>
            <a:xfrm>
              <a:off x="3259914" y="223173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itle 1"/>
            <p:cNvSpPr txBox="1">
              <a:spLocks/>
            </p:cNvSpPr>
            <p:nvPr/>
          </p:nvSpPr>
          <p:spPr>
            <a:xfrm>
              <a:off x="3383170" y="219294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Title 1"/>
            <p:cNvSpPr txBox="1">
              <a:spLocks/>
            </p:cNvSpPr>
            <p:nvPr/>
          </p:nvSpPr>
          <p:spPr>
            <a:xfrm>
              <a:off x="3383170" y="245193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73" name="Straight Connector 72"/>
          <p:cNvCxnSpPr/>
          <p:nvPr/>
        </p:nvCxnSpPr>
        <p:spPr>
          <a:xfrm rot="5400000" flipH="1" flipV="1">
            <a:off x="340960" y="4501730"/>
            <a:ext cx="242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399293" y="3835344"/>
            <a:ext cx="1191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itle 1"/>
          <p:cNvSpPr txBox="1">
            <a:spLocks/>
          </p:cNvSpPr>
          <p:nvPr/>
        </p:nvSpPr>
        <p:spPr>
          <a:xfrm rot="16200000">
            <a:off x="-502076" y="377978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461983" y="4640006"/>
            <a:ext cx="153987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2832" y="3031209"/>
            <a:ext cx="147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to: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988526" y="370029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1988526" y="455430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025157" y="340054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013937" y="4622105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906221" y="37175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913616" y="426478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511078" y="6349740"/>
            <a:ext cx="18281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2667" y="5478473"/>
            <a:ext cx="18265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itle 1"/>
          <p:cNvSpPr txBox="1">
            <a:spLocks/>
          </p:cNvSpPr>
          <p:nvPr/>
        </p:nvSpPr>
        <p:spPr>
          <a:xfrm rot="16200000">
            <a:off x="594648" y="557008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rot="10800000" flipH="1" flipV="1">
            <a:off x="1313643" y="5719818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 flipH="1" flipV="1">
            <a:off x="1393809" y="5599036"/>
            <a:ext cx="80521" cy="40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1313643" y="5639297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H="1" flipV="1">
            <a:off x="1313643" y="5880860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313643" y="5800339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1340542" y="6296474"/>
            <a:ext cx="1065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 flipH="1" flipV="1">
            <a:off x="1313643" y="6041902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1313643" y="5961381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1313999" y="6122423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0800000" flipH="1" flipV="1">
            <a:off x="1313999" y="6202944"/>
            <a:ext cx="80521" cy="40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1337037" y="5542264"/>
            <a:ext cx="1135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268984" y="5659054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 rot="5400000" flipH="1" flipV="1">
            <a:off x="354710" y="5882892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9" idx="0"/>
          </p:cNvCxnSpPr>
          <p:nvPr/>
        </p:nvCxnSpPr>
        <p:spPr>
          <a:xfrm rot="5400000" flipH="1" flipV="1">
            <a:off x="425091" y="5572273"/>
            <a:ext cx="1735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9" idx="4"/>
          </p:cNvCxnSpPr>
          <p:nvPr/>
        </p:nvCxnSpPr>
        <p:spPr>
          <a:xfrm rot="16200000" flipH="1">
            <a:off x="409416" y="6247284"/>
            <a:ext cx="20491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 rot="16200000">
            <a:off x="-423420" y="553662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00723" y="4933772"/>
            <a:ext cx="147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to:</a:t>
            </a:r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2302632" y="542531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302632" y="627932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2339263" y="512556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2328043" y="64886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2220327" y="54425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2227722" y="598980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2286098" y="706990"/>
            <a:ext cx="6804737" cy="452596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Thevenin: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Calculating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Connect nothing to a-b.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Calculate voltage. This is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b="1" baseline="0" dirty="0" smtClean="0">
                <a:latin typeface="Times New Roman" pitchFamily="18" charset="0"/>
                <a:cs typeface="Times New Roman" pitchFamily="18" charset="0"/>
              </a:rPr>
              <a:t>Calculating </a:t>
            </a:r>
            <a:r>
              <a:rPr lang="en-US" sz="2400" b="1" baseline="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baseline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>
              <a:spcBef>
                <a:spcPct val="0"/>
              </a:spcBef>
            </a:pPr>
            <a:r>
              <a:rPr kumimoji="0" lang="en-US" sz="2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Method 1: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Connect terminal a to b (short). </a:t>
            </a:r>
            <a:b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Calculate the current from a to b. This is call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short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circuit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914400" lvl="1" indent="-457200">
              <a:spcBef>
                <a:spcPct val="0"/>
              </a:spcBef>
            </a:pP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noProof="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noProof="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noProof="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noProof="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noProof="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noProof="0" dirty="0" err="1" smtClean="0">
                <a:latin typeface="Times New Roman" pitchFamily="18" charset="0"/>
                <a:cs typeface="Times New Roman" pitchFamily="18" charset="0"/>
              </a:rPr>
              <a:t>short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 circuit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914400" lvl="1" indent="-457200">
              <a:spcBef>
                <a:spcPct val="0"/>
              </a:spcBef>
            </a:pPr>
            <a:r>
              <a:rPr lang="en-US" sz="2400" u="sng" baseline="0" dirty="0" smtClean="0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the input resistance looking into terminals a-b after all the independent  sources have been turned off.  (Voltage sources become shorts, current sources become opens.)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Trick (if dependent sources present):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Apply a 1 A current source 	to terminals a-b, find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ct val="0"/>
              </a:spcBef>
            </a:pP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/1A.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915" y="834586"/>
            <a:ext cx="1382723" cy="201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Linear two-terminal circuit</a:t>
            </a:r>
            <a:endParaRPr lang="en-US" dirty="0"/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4229422" y="5352796"/>
            <a:ext cx="2681742" cy="12171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Norton: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Calculating 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</a:t>
            </a:r>
            <a:endParaRPr kumimoji="0" lang="en-US" sz="2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b="1" baseline="0" dirty="0" smtClean="0">
                <a:latin typeface="Times New Roman" pitchFamily="18" charset="0"/>
                <a:cs typeface="Times New Roman" pitchFamily="18" charset="0"/>
              </a:rPr>
              <a:t>Calculating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baseline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>
              <a:spcBef>
                <a:spcPct val="0"/>
              </a:spcBef>
            </a:pP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noProof="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noProof="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noProof="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noProof="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endParaRPr kumimoji="0" lang="en-US" sz="2400" b="0" i="0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46" y="343988"/>
            <a:ext cx="182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q(t),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92173" y="765778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892173" y="2308761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33"/>
          <p:cNvGrpSpPr/>
          <p:nvPr/>
        </p:nvGrpSpPr>
        <p:grpSpPr>
          <a:xfrm>
            <a:off x="1013912" y="725524"/>
            <a:ext cx="2028441" cy="1542982"/>
            <a:chOff x="1013912" y="1497002"/>
            <a:chExt cx="2028441" cy="1542982"/>
          </a:xfrm>
        </p:grpSpPr>
        <p:cxnSp>
          <p:nvCxnSpPr>
            <p:cNvPr id="6" name="Straight Connector 5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449"/>
          <p:cNvGrpSpPr/>
          <p:nvPr/>
        </p:nvGrpSpPr>
        <p:grpSpPr>
          <a:xfrm>
            <a:off x="306654" y="765783"/>
            <a:ext cx="670686" cy="1542982"/>
            <a:chOff x="785404" y="1743242"/>
            <a:chExt cx="670686" cy="1542982"/>
          </a:xfrm>
        </p:grpSpPr>
        <p:sp>
          <p:nvSpPr>
            <p:cNvPr id="1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8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RC circuit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LR circuit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912" y="890546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449"/>
          <p:cNvGrpSpPr/>
          <p:nvPr/>
        </p:nvGrpSpPr>
        <p:grpSpPr>
          <a:xfrm>
            <a:off x="306654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82"/>
          <p:cNvGrpSpPr/>
          <p:nvPr/>
        </p:nvGrpSpPr>
        <p:grpSpPr>
          <a:xfrm>
            <a:off x="1913089" y="1548280"/>
            <a:ext cx="378996" cy="1491705"/>
            <a:chOff x="2599211" y="4506635"/>
            <a:chExt cx="378996" cy="1890454"/>
          </a:xfrm>
        </p:grpSpPr>
        <p:cxnSp>
          <p:nvCxnSpPr>
            <p:cNvPr id="38" name="Straight Connector 3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54" name="Arc 5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Arc 5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52" name="Arc 5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Arc 5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50" name="Arc 4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48" name="Arc 4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46" name="Arc 4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Arc 4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40" name="Straight Connector 3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 rot="5400000">
            <a:off x="2370026" y="18155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392468" y="249494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2335401" y="204652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 rot="16200000">
            <a:off x="1241180" y="18715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34537" name="Comment 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162050" y="1608138"/>
            <a:ext cx="5219700" cy="4060825"/>
          </a:xfrm>
          <a:custGeom>
            <a:avLst/>
            <a:gdLst>
              <a:gd name="T0" fmla="+- 0 17725 3226"/>
              <a:gd name="T1" fmla="*/ T0 w 14500"/>
              <a:gd name="T2" fmla="+- 0 9437 4467"/>
              <a:gd name="T3" fmla="*/ 9437 h 11279"/>
              <a:gd name="T4" fmla="+- 0 17677 3226"/>
              <a:gd name="T5" fmla="*/ T4 w 14500"/>
              <a:gd name="T6" fmla="+- 0 9361 4467"/>
              <a:gd name="T7" fmla="*/ 9361 h 11279"/>
              <a:gd name="T8" fmla="+- 0 4690 3226"/>
              <a:gd name="T9" fmla="*/ T8 w 14500"/>
              <a:gd name="T10" fmla="+- 0 15745 4467"/>
              <a:gd name="T11" fmla="*/ 15745 h 11279"/>
              <a:gd name="T12" fmla="+- 0 4716 3226"/>
              <a:gd name="T13" fmla="*/ T12 w 14500"/>
              <a:gd name="T14" fmla="+- 0 15745 4467"/>
              <a:gd name="T15" fmla="*/ 15745 h 11279"/>
              <a:gd name="T16" fmla="+- 0 3252 3226"/>
              <a:gd name="T17" fmla="*/ T16 w 14500"/>
              <a:gd name="T18" fmla="+- 0 4495 4467"/>
              <a:gd name="T19" fmla="*/ 4495 h 11279"/>
              <a:gd name="T20" fmla="+- 0 3252 3226"/>
              <a:gd name="T21" fmla="*/ T20 w 14500"/>
              <a:gd name="T22" fmla="+- 0 4519 4467"/>
              <a:gd name="T23" fmla="*/ 4519 h 112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</a:cxnLst>
            <a:rect l="0" t="0" r="r" b="b"/>
            <a:pathLst>
              <a:path w="14500" h="11279" extrusionOk="0">
                <a:moveTo>
                  <a:pt x="14499" y="4970"/>
                </a:moveTo>
                <a:cubicBezTo>
                  <a:pt x="14477" y="4937"/>
                  <a:pt x="14475" y="4925"/>
                  <a:pt x="14451" y="4894"/>
                </a:cubicBezTo>
              </a:path>
              <a:path w="14500" h="11279" extrusionOk="0">
                <a:moveTo>
                  <a:pt x="1464" y="11278"/>
                </a:moveTo>
                <a:cubicBezTo>
                  <a:pt x="1473" y="11278"/>
                  <a:pt x="1481" y="11278"/>
                  <a:pt x="1490" y="11278"/>
                </a:cubicBezTo>
              </a:path>
              <a:path w="14500" h="11279" extrusionOk="0">
                <a:moveTo>
                  <a:pt x="26" y="28"/>
                </a:moveTo>
                <a:cubicBezTo>
                  <a:pt x="-34" y="-37"/>
                  <a:pt x="14" y="37"/>
                  <a:pt x="26" y="52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552" name="Comment 2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554163" y="1474788"/>
            <a:ext cx="6669087" cy="4202112"/>
          </a:xfrm>
          <a:custGeom>
            <a:avLst/>
            <a:gdLst>
              <a:gd name="T0" fmla="+- 0 19140 4319"/>
              <a:gd name="T1" fmla="*/ T0 w 18522"/>
              <a:gd name="T2" fmla="+- 0 7028 4097"/>
              <a:gd name="T3" fmla="*/ 7028 h 11673"/>
              <a:gd name="T4" fmla="+- 0 19140 4319"/>
              <a:gd name="T5" fmla="*/ T4 w 18522"/>
              <a:gd name="T6" fmla="+- 0 7028 4097"/>
              <a:gd name="T7" fmla="*/ 7028 h 11673"/>
              <a:gd name="T8" fmla="+- 0 19140 4319"/>
              <a:gd name="T9" fmla="*/ T8 w 18522"/>
              <a:gd name="T10" fmla="+- 0 7028 4097"/>
              <a:gd name="T11" fmla="*/ 7028 h 11673"/>
              <a:gd name="T12" fmla="+- 0 19140 4319"/>
              <a:gd name="T13" fmla="*/ T12 w 18522"/>
              <a:gd name="T14" fmla="+- 0 7028 4097"/>
              <a:gd name="T15" fmla="*/ 7028 h 11673"/>
              <a:gd name="T16" fmla="+- 0 19140 4319"/>
              <a:gd name="T17" fmla="*/ T16 w 18522"/>
              <a:gd name="T18" fmla="+- 0 7028 4097"/>
              <a:gd name="T19" fmla="*/ 7028 h 11673"/>
              <a:gd name="T20" fmla="+- 0 19140 4319"/>
              <a:gd name="T21" fmla="*/ T20 w 18522"/>
              <a:gd name="T22" fmla="+- 0 7028 4097"/>
              <a:gd name="T23" fmla="*/ 7028 h 11673"/>
              <a:gd name="T24" fmla="+- 0 19140 4319"/>
              <a:gd name="T25" fmla="*/ T24 w 18522"/>
              <a:gd name="T26" fmla="+- 0 7028 4097"/>
              <a:gd name="T27" fmla="*/ 7028 h 11673"/>
              <a:gd name="T28" fmla="+- 0 19140 4319"/>
              <a:gd name="T29" fmla="*/ T28 w 18522"/>
              <a:gd name="T30" fmla="+- 0 7028 4097"/>
              <a:gd name="T31" fmla="*/ 7028 h 11673"/>
              <a:gd name="T32" fmla="+- 0 19140 4319"/>
              <a:gd name="T33" fmla="*/ T32 w 18522"/>
              <a:gd name="T34" fmla="+- 0 7028 4097"/>
              <a:gd name="T35" fmla="*/ 7028 h 11673"/>
              <a:gd name="T36" fmla="+- 0 19140 4319"/>
              <a:gd name="T37" fmla="*/ T36 w 18522"/>
              <a:gd name="T38" fmla="+- 0 7028 4097"/>
              <a:gd name="T39" fmla="*/ 7028 h 11673"/>
              <a:gd name="T40" fmla="+- 0 19140 4319"/>
              <a:gd name="T41" fmla="*/ T40 w 18522"/>
              <a:gd name="T42" fmla="+- 0 7028 4097"/>
              <a:gd name="T43" fmla="*/ 7028 h 11673"/>
              <a:gd name="T44" fmla="+- 0 19140 4319"/>
              <a:gd name="T45" fmla="*/ T44 w 18522"/>
              <a:gd name="T46" fmla="+- 0 7028 4097"/>
              <a:gd name="T47" fmla="*/ 7028 h 11673"/>
              <a:gd name="T48" fmla="+- 0 19140 4319"/>
              <a:gd name="T49" fmla="*/ T48 w 18522"/>
              <a:gd name="T50" fmla="+- 0 7028 4097"/>
              <a:gd name="T51" fmla="*/ 7028 h 11673"/>
              <a:gd name="T52" fmla="+- 0 19140 4319"/>
              <a:gd name="T53" fmla="*/ T52 w 18522"/>
              <a:gd name="T54" fmla="+- 0 7028 4097"/>
              <a:gd name="T55" fmla="*/ 7028 h 11673"/>
              <a:gd name="T56" fmla="+- 0 19140 4319"/>
              <a:gd name="T57" fmla="*/ T56 w 18522"/>
              <a:gd name="T58" fmla="+- 0 7028 4097"/>
              <a:gd name="T59" fmla="*/ 7028 h 11673"/>
              <a:gd name="T60" fmla="+- 0 19140 4319"/>
              <a:gd name="T61" fmla="*/ T60 w 18522"/>
              <a:gd name="T62" fmla="+- 0 7028 4097"/>
              <a:gd name="T63" fmla="*/ 7028 h 11673"/>
              <a:gd name="T64" fmla="+- 0 19140 4319"/>
              <a:gd name="T65" fmla="*/ T64 w 18522"/>
              <a:gd name="T66" fmla="+- 0 7028 4097"/>
              <a:gd name="T67" fmla="*/ 7028 h 11673"/>
              <a:gd name="T68" fmla="+- 0 19140 4319"/>
              <a:gd name="T69" fmla="*/ T68 w 18522"/>
              <a:gd name="T70" fmla="+- 0 7028 4097"/>
              <a:gd name="T71" fmla="*/ 7028 h 11673"/>
              <a:gd name="T72" fmla="+- 0 19140 4319"/>
              <a:gd name="T73" fmla="*/ T72 w 18522"/>
              <a:gd name="T74" fmla="+- 0 7028 4097"/>
              <a:gd name="T75" fmla="*/ 7028 h 11673"/>
              <a:gd name="T76" fmla="+- 0 19140 4319"/>
              <a:gd name="T77" fmla="*/ T76 w 18522"/>
              <a:gd name="T78" fmla="+- 0 7028 4097"/>
              <a:gd name="T79" fmla="*/ 7028 h 11673"/>
              <a:gd name="T80" fmla="+- 0 19140 4319"/>
              <a:gd name="T81" fmla="*/ T80 w 18522"/>
              <a:gd name="T82" fmla="+- 0 7028 4097"/>
              <a:gd name="T83" fmla="*/ 7028 h 11673"/>
              <a:gd name="T84" fmla="+- 0 19140 4319"/>
              <a:gd name="T85" fmla="*/ T84 w 18522"/>
              <a:gd name="T86" fmla="+- 0 7028 4097"/>
              <a:gd name="T87" fmla="*/ 7028 h 11673"/>
              <a:gd name="T88" fmla="+- 0 19140 4319"/>
              <a:gd name="T89" fmla="*/ T88 w 18522"/>
              <a:gd name="T90" fmla="+- 0 7028 4097"/>
              <a:gd name="T91" fmla="*/ 7028 h 11673"/>
              <a:gd name="T92" fmla="+- 0 19140 4319"/>
              <a:gd name="T93" fmla="*/ T92 w 18522"/>
              <a:gd name="T94" fmla="+- 0 7028 4097"/>
              <a:gd name="T95" fmla="*/ 7028 h 11673"/>
              <a:gd name="T96" fmla="+- 0 17180 4319"/>
              <a:gd name="T97" fmla="*/ T96 w 18522"/>
              <a:gd name="T98" fmla="+- 0 10852 4097"/>
              <a:gd name="T99" fmla="*/ 10852 h 11673"/>
              <a:gd name="T100" fmla="+- 0 17180 4319"/>
              <a:gd name="T101" fmla="*/ T100 w 18522"/>
              <a:gd name="T102" fmla="+- 0 10876 4097"/>
              <a:gd name="T103" fmla="*/ 10876 h 11673"/>
              <a:gd name="T104" fmla="+- 0 4341 4319"/>
              <a:gd name="T105" fmla="*/ T104 w 18522"/>
              <a:gd name="T106" fmla="+- 0 15769 4097"/>
              <a:gd name="T107" fmla="*/ 15769 h 11673"/>
              <a:gd name="T108" fmla="+- 0 4319 4319"/>
              <a:gd name="T109" fmla="*/ T108 w 18522"/>
              <a:gd name="T110" fmla="+- 0 15721 4097"/>
              <a:gd name="T111" fmla="*/ 15721 h 11673"/>
              <a:gd name="T112" fmla="+- 0 6901 4319"/>
              <a:gd name="T113" fmla="*/ T112 w 18522"/>
              <a:gd name="T114" fmla="+- 0 4121 4097"/>
              <a:gd name="T115" fmla="*/ 4121 h 11673"/>
              <a:gd name="T116" fmla="+- 0 6927 4319"/>
              <a:gd name="T117" fmla="*/ T116 w 18522"/>
              <a:gd name="T118" fmla="+- 0 4121 4097"/>
              <a:gd name="T119" fmla="*/ 4121 h 11673"/>
              <a:gd name="T120" fmla="+- 0 22814 4319"/>
              <a:gd name="T121" fmla="*/ T120 w 18522"/>
              <a:gd name="T122" fmla="+- 0 4419 4097"/>
              <a:gd name="T123" fmla="*/ 4419 h 11673"/>
              <a:gd name="T124" fmla="+- 0 22840 4319"/>
              <a:gd name="T125" fmla="*/ T124 w 18522"/>
              <a:gd name="T126" fmla="+- 0 4419 4097"/>
              <a:gd name="T127" fmla="*/ 4419 h 1167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</a:cxnLst>
            <a:rect l="0" t="0" r="r" b="b"/>
            <a:pathLst>
              <a:path w="18522" h="11673" extrusionOk="0">
                <a:moveTo>
                  <a:pt x="14821" y="2931"/>
                </a:moveTo>
                <a:lnTo>
                  <a:pt x="14821" y="2931"/>
                </a:lnTo>
              </a:path>
              <a:path w="18522" h="11673" extrusionOk="0">
                <a:moveTo>
                  <a:pt x="12861" y="6755"/>
                </a:moveTo>
                <a:cubicBezTo>
                  <a:pt x="12861" y="6763"/>
                  <a:pt x="12861" y="6771"/>
                  <a:pt x="12861" y="6779"/>
                </a:cubicBezTo>
              </a:path>
              <a:path w="18522" h="11673" extrusionOk="0">
                <a:moveTo>
                  <a:pt x="22" y="11672"/>
                </a:moveTo>
                <a:cubicBezTo>
                  <a:pt x="22" y="11633"/>
                  <a:pt x="11" y="11660"/>
                  <a:pt x="0" y="11624"/>
                </a:cubicBezTo>
              </a:path>
              <a:path w="18522" h="11673" extrusionOk="0">
                <a:moveTo>
                  <a:pt x="2582" y="24"/>
                </a:moveTo>
                <a:cubicBezTo>
                  <a:pt x="2582" y="-4"/>
                  <a:pt x="2585" y="-9"/>
                  <a:pt x="2608" y="24"/>
                </a:cubicBezTo>
              </a:path>
              <a:path w="18522" h="11673" extrusionOk="0">
                <a:moveTo>
                  <a:pt x="18495" y="322"/>
                </a:moveTo>
                <a:cubicBezTo>
                  <a:pt x="18504" y="322"/>
                  <a:pt x="18512" y="322"/>
                  <a:pt x="18521" y="322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575" name="Comment 47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20773825" y="35153600"/>
            <a:ext cx="0" cy="0"/>
          </a:xfrm>
          <a:custGeom>
            <a:avLst/>
            <a:gdLst>
              <a:gd name="T0" fmla="+- 0 17999 17999"/>
              <a:gd name="T1" fmla="*/ T0 w 1"/>
              <a:gd name="T2" fmla="+- 0 5239 5239"/>
              <a:gd name="T3" fmla="*/ 5239 h 1"/>
              <a:gd name="T4" fmla="+- 0 17999 17999"/>
              <a:gd name="T5" fmla="*/ T4 w 1"/>
              <a:gd name="T6" fmla="+- 0 5239 5239"/>
              <a:gd name="T7" fmla="*/ 5239 h 1"/>
              <a:gd name="T8" fmla="+- 0 17999 17999"/>
              <a:gd name="T9" fmla="*/ T8 w 1"/>
              <a:gd name="T10" fmla="+- 0 5239 5239"/>
              <a:gd name="T11" fmla="*/ 5239 h 1"/>
              <a:gd name="T12" fmla="+- 0 17999 17999"/>
              <a:gd name="T13" fmla="*/ T12 w 1"/>
              <a:gd name="T14" fmla="+- 0 5239 5239"/>
              <a:gd name="T15" fmla="*/ 5239 h 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520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Comprehensive Example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589692" y="968284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9"/>
          <p:cNvGrpSpPr/>
          <p:nvPr/>
        </p:nvGrpSpPr>
        <p:grpSpPr>
          <a:xfrm rot="16200000">
            <a:off x="3302787" y="260878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49"/>
          <p:cNvGrpSpPr/>
          <p:nvPr/>
        </p:nvGrpSpPr>
        <p:grpSpPr>
          <a:xfrm>
            <a:off x="4010192" y="96846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19"/>
          <p:cNvGrpSpPr/>
          <p:nvPr/>
        </p:nvGrpSpPr>
        <p:grpSpPr>
          <a:xfrm rot="16200000">
            <a:off x="1423800" y="261406"/>
            <a:ext cx="160687" cy="1414811"/>
            <a:chOff x="4491655" y="3124200"/>
            <a:chExt cx="160687" cy="1414811"/>
          </a:xfrm>
        </p:grpSpPr>
        <p:grpSp>
          <p:nvGrpSpPr>
            <p:cNvPr id="39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itle 1"/>
          <p:cNvSpPr txBox="1">
            <a:spLocks/>
          </p:cNvSpPr>
          <p:nvPr/>
        </p:nvSpPr>
        <p:spPr>
          <a:xfrm>
            <a:off x="919544" y="3904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4967551" y="89941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4971038" y="232578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5004182" y="59965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4998079" y="232578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4885246" y="916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4896128" y="203626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138" name="Straight Connector 137"/>
          <p:cNvCxnSpPr>
            <a:endCxn id="131" idx="2"/>
          </p:cNvCxnSpPr>
          <p:nvPr/>
        </p:nvCxnSpPr>
        <p:spPr>
          <a:xfrm flipV="1">
            <a:off x="4090358" y="961970"/>
            <a:ext cx="877193" cy="70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132" idx="2"/>
          </p:cNvCxnSpPr>
          <p:nvPr/>
        </p:nvCxnSpPr>
        <p:spPr>
          <a:xfrm>
            <a:off x="786463" y="2383449"/>
            <a:ext cx="4184575" cy="48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5" name="Group 451"/>
          <p:cNvGrpSpPr/>
          <p:nvPr/>
        </p:nvGrpSpPr>
        <p:grpSpPr>
          <a:xfrm>
            <a:off x="0" y="968989"/>
            <a:ext cx="1029350" cy="1413197"/>
            <a:chOff x="1641896" y="1804308"/>
            <a:chExt cx="1029350" cy="1413197"/>
          </a:xfrm>
        </p:grpSpPr>
        <p:grpSp>
          <p:nvGrpSpPr>
            <p:cNvPr id="119" name="Group 450"/>
            <p:cNvGrpSpPr/>
            <p:nvPr/>
          </p:nvGrpSpPr>
          <p:grpSpPr>
            <a:xfrm>
              <a:off x="2185471" y="1804308"/>
              <a:ext cx="485775" cy="1413197"/>
              <a:chOff x="2185471" y="1804308"/>
              <a:chExt cx="485775" cy="1413197"/>
            </a:xfrm>
          </p:grpSpPr>
          <p:grpSp>
            <p:nvGrpSpPr>
              <p:cNvPr id="121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24" name="Oval 123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6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2181469" y="2967510"/>
                <a:ext cx="49999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2214644" y="2018023"/>
                <a:ext cx="42743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Title 1"/>
            <p:cNvSpPr txBox="1">
              <a:spLocks/>
            </p:cNvSpPr>
            <p:nvPr/>
          </p:nvSpPr>
          <p:spPr>
            <a:xfrm rot="16200000">
              <a:off x="1398510" y="2047694"/>
              <a:ext cx="1191960" cy="7051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6" name="TextBox 155"/>
          <p:cNvSpPr txBox="1"/>
          <p:nvPr/>
        </p:nvSpPr>
        <p:spPr>
          <a:xfrm>
            <a:off x="221063" y="2975218"/>
            <a:ext cx="878323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arenR"/>
            </a:pPr>
            <a:r>
              <a:rPr lang="en-US" dirty="0" smtClean="0"/>
              <a:t>This circuit is connected to a capacitor of value 1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F. The switch is in the closed position.</a:t>
            </a:r>
            <a:br>
              <a:rPr lang="en-US" dirty="0" smtClean="0"/>
            </a:br>
            <a:r>
              <a:rPr lang="en-US" dirty="0" smtClean="0"/>
              <a:t>After a long time, what are all the voltages and currents in this circuit?</a:t>
            </a:r>
          </a:p>
          <a:p>
            <a:pPr marL="342900" indent="-342900">
              <a:buAutoNum type="alphaUcParenR"/>
            </a:pPr>
            <a:r>
              <a:rPr lang="en-US" dirty="0" smtClean="0"/>
              <a:t>Next, the switch is opened. </a:t>
            </a:r>
            <a:br>
              <a:rPr lang="en-US" dirty="0" smtClean="0"/>
            </a:br>
            <a:r>
              <a:rPr lang="en-US" dirty="0" smtClean="0"/>
              <a:t>What are all the voltages and currents in this circuit as a function of time </a:t>
            </a:r>
            <a:br>
              <a:rPr lang="en-US" dirty="0" smtClean="0"/>
            </a:br>
            <a:r>
              <a:rPr lang="en-US" dirty="0" smtClean="0"/>
              <a:t>after the switch is opened?</a:t>
            </a:r>
          </a:p>
          <a:p>
            <a:pPr marL="342900" indent="-342900">
              <a:buAutoNum type="alphaUcParenR"/>
            </a:pPr>
            <a:r>
              <a:rPr lang="en-US" dirty="0" smtClean="0"/>
              <a:t>This circuit is now connected to a resistor R</a:t>
            </a:r>
            <a:r>
              <a:rPr lang="en-US" baseline="-25000" dirty="0" smtClean="0"/>
              <a:t>0</a:t>
            </a:r>
            <a:r>
              <a:rPr lang="en-US" dirty="0" smtClean="0"/>
              <a:t>. What is the power dissipated in R</a:t>
            </a:r>
            <a:r>
              <a:rPr lang="en-US" baseline="-25000" dirty="0" smtClean="0"/>
              <a:t>0</a:t>
            </a:r>
            <a:r>
              <a:rPr lang="en-US" dirty="0" smtClean="0"/>
              <a:t>?</a:t>
            </a:r>
          </a:p>
          <a:p>
            <a:pPr marL="342900" indent="-342900">
              <a:buAutoNum type="alphaUcParenR"/>
            </a:pPr>
            <a:r>
              <a:rPr lang="en-US" dirty="0" smtClean="0"/>
              <a:t>If you were to pick a value of R</a:t>
            </a:r>
            <a:r>
              <a:rPr lang="en-US" baseline="-25000" dirty="0" smtClean="0"/>
              <a:t>0</a:t>
            </a:r>
            <a:r>
              <a:rPr lang="en-US" dirty="0" smtClean="0"/>
              <a:t> to absorb as much power as possible, what would it be?</a:t>
            </a:r>
          </a:p>
          <a:p>
            <a:pPr marL="342900" indent="-342900">
              <a:buAutoNum type="alphaUcParenR"/>
            </a:pPr>
            <a:r>
              <a:rPr lang="en-US" dirty="0" smtClean="0"/>
              <a:t>Exercise: Do the same as A,B with an inductor instead.</a:t>
            </a:r>
          </a:p>
          <a:p>
            <a:pPr marL="342900" indent="-342900">
              <a:buAutoNum type="alphaUcParenR"/>
            </a:pPr>
            <a:endParaRPr lang="en-US" dirty="0" smtClean="0"/>
          </a:p>
          <a:p>
            <a:pPr marL="342900" indent="-342900">
              <a:buAutoNum type="alphaUcParenR"/>
            </a:pPr>
            <a:endParaRPr lang="en-US" dirty="0" smtClean="0"/>
          </a:p>
          <a:p>
            <a:endParaRPr lang="en-US" dirty="0"/>
          </a:p>
        </p:txBody>
      </p:sp>
      <p:sp>
        <p:nvSpPr>
          <p:cNvPr id="157" name="Title 1"/>
          <p:cNvSpPr txBox="1">
            <a:spLocks/>
          </p:cNvSpPr>
          <p:nvPr/>
        </p:nvSpPr>
        <p:spPr>
          <a:xfrm>
            <a:off x="2815988" y="40159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8" name="Title 1"/>
          <p:cNvSpPr txBox="1">
            <a:spLocks/>
          </p:cNvSpPr>
          <p:nvPr/>
        </p:nvSpPr>
        <p:spPr>
          <a:xfrm rot="16200000">
            <a:off x="1799222" y="132838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 rot="16200000">
            <a:off x="3294915" y="13000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>
            <a:off x="2457450" y="968989"/>
            <a:ext cx="47378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2211549" y="887934"/>
            <a:ext cx="245901" cy="81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520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Comprehensive Example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589692" y="968284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9"/>
          <p:cNvGrpSpPr/>
          <p:nvPr/>
        </p:nvGrpSpPr>
        <p:grpSpPr>
          <a:xfrm rot="16200000">
            <a:off x="3302787" y="260878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49"/>
          <p:cNvGrpSpPr/>
          <p:nvPr/>
        </p:nvGrpSpPr>
        <p:grpSpPr>
          <a:xfrm>
            <a:off x="4010192" y="96846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19"/>
          <p:cNvGrpSpPr/>
          <p:nvPr/>
        </p:nvGrpSpPr>
        <p:grpSpPr>
          <a:xfrm rot="16200000">
            <a:off x="1423800" y="261406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itle 1"/>
          <p:cNvSpPr txBox="1">
            <a:spLocks/>
          </p:cNvSpPr>
          <p:nvPr/>
        </p:nvSpPr>
        <p:spPr>
          <a:xfrm>
            <a:off x="919544" y="3904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4967551" y="89941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4971038" y="232578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5004182" y="59965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4998079" y="232578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4885246" y="916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4896128" y="203626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138" name="Straight Connector 137"/>
          <p:cNvCxnSpPr>
            <a:endCxn id="131" idx="2"/>
          </p:cNvCxnSpPr>
          <p:nvPr/>
        </p:nvCxnSpPr>
        <p:spPr>
          <a:xfrm flipV="1">
            <a:off x="4090358" y="961970"/>
            <a:ext cx="877193" cy="70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132" idx="2"/>
          </p:cNvCxnSpPr>
          <p:nvPr/>
        </p:nvCxnSpPr>
        <p:spPr>
          <a:xfrm>
            <a:off x="786463" y="2383449"/>
            <a:ext cx="4184575" cy="48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Group 451"/>
          <p:cNvGrpSpPr/>
          <p:nvPr/>
        </p:nvGrpSpPr>
        <p:grpSpPr>
          <a:xfrm>
            <a:off x="0" y="968989"/>
            <a:ext cx="1029350" cy="1413197"/>
            <a:chOff x="1641896" y="1804308"/>
            <a:chExt cx="1029350" cy="1413197"/>
          </a:xfrm>
        </p:grpSpPr>
        <p:grpSp>
          <p:nvGrpSpPr>
            <p:cNvPr id="38" name="Group 450"/>
            <p:cNvGrpSpPr/>
            <p:nvPr/>
          </p:nvGrpSpPr>
          <p:grpSpPr>
            <a:xfrm>
              <a:off x="2185471" y="1804308"/>
              <a:ext cx="485775" cy="1413197"/>
              <a:chOff x="2185471" y="1804308"/>
              <a:chExt cx="485775" cy="1413197"/>
            </a:xfrm>
          </p:grpSpPr>
          <p:grpSp>
            <p:nvGrpSpPr>
              <p:cNvPr id="39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24" name="Oval 123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6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2181469" y="2967510"/>
                <a:ext cx="49999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2214644" y="2018023"/>
                <a:ext cx="42743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Title 1"/>
            <p:cNvSpPr txBox="1">
              <a:spLocks/>
            </p:cNvSpPr>
            <p:nvPr/>
          </p:nvSpPr>
          <p:spPr>
            <a:xfrm rot="16200000">
              <a:off x="1398510" y="2047694"/>
              <a:ext cx="1191960" cy="7051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7" name="Title 1"/>
          <p:cNvSpPr txBox="1">
            <a:spLocks/>
          </p:cNvSpPr>
          <p:nvPr/>
        </p:nvSpPr>
        <p:spPr>
          <a:xfrm>
            <a:off x="2780220" y="40159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8" name="Title 1"/>
          <p:cNvSpPr txBox="1">
            <a:spLocks/>
          </p:cNvSpPr>
          <p:nvPr/>
        </p:nvSpPr>
        <p:spPr>
          <a:xfrm rot="16200000">
            <a:off x="1799222" y="132838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 rot="16200000">
            <a:off x="3294915" y="13000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>
            <a:off x="2457450" y="968989"/>
            <a:ext cx="47378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2211549" y="887934"/>
            <a:ext cx="245901" cy="81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520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Comprehensive Example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589692" y="968284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9"/>
          <p:cNvGrpSpPr/>
          <p:nvPr/>
        </p:nvGrpSpPr>
        <p:grpSpPr>
          <a:xfrm rot="16200000">
            <a:off x="3302787" y="260878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49"/>
          <p:cNvGrpSpPr/>
          <p:nvPr/>
        </p:nvGrpSpPr>
        <p:grpSpPr>
          <a:xfrm>
            <a:off x="4010192" y="96846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19"/>
          <p:cNvGrpSpPr/>
          <p:nvPr/>
        </p:nvGrpSpPr>
        <p:grpSpPr>
          <a:xfrm rot="16200000">
            <a:off x="1423800" y="261406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itle 1"/>
          <p:cNvSpPr txBox="1">
            <a:spLocks/>
          </p:cNvSpPr>
          <p:nvPr/>
        </p:nvSpPr>
        <p:spPr>
          <a:xfrm>
            <a:off x="919544" y="3904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4967551" y="89941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4971038" y="232578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5004182" y="59965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4998079" y="232578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4885246" y="916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4896128" y="203626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138" name="Straight Connector 137"/>
          <p:cNvCxnSpPr>
            <a:endCxn id="131" idx="2"/>
          </p:cNvCxnSpPr>
          <p:nvPr/>
        </p:nvCxnSpPr>
        <p:spPr>
          <a:xfrm flipV="1">
            <a:off x="4090358" y="961970"/>
            <a:ext cx="877193" cy="70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132" idx="2"/>
          </p:cNvCxnSpPr>
          <p:nvPr/>
        </p:nvCxnSpPr>
        <p:spPr>
          <a:xfrm>
            <a:off x="786463" y="2383449"/>
            <a:ext cx="4184575" cy="48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Group 451"/>
          <p:cNvGrpSpPr/>
          <p:nvPr/>
        </p:nvGrpSpPr>
        <p:grpSpPr>
          <a:xfrm>
            <a:off x="0" y="968989"/>
            <a:ext cx="1029350" cy="1413197"/>
            <a:chOff x="1641896" y="1804308"/>
            <a:chExt cx="1029350" cy="1413197"/>
          </a:xfrm>
        </p:grpSpPr>
        <p:grpSp>
          <p:nvGrpSpPr>
            <p:cNvPr id="38" name="Group 450"/>
            <p:cNvGrpSpPr/>
            <p:nvPr/>
          </p:nvGrpSpPr>
          <p:grpSpPr>
            <a:xfrm>
              <a:off x="2185471" y="1804308"/>
              <a:ext cx="485775" cy="1413197"/>
              <a:chOff x="2185471" y="1804308"/>
              <a:chExt cx="485775" cy="1413197"/>
            </a:xfrm>
          </p:grpSpPr>
          <p:grpSp>
            <p:nvGrpSpPr>
              <p:cNvPr id="39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24" name="Oval 123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6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2181469" y="2967510"/>
                <a:ext cx="49999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2214644" y="2018023"/>
                <a:ext cx="42743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Title 1"/>
            <p:cNvSpPr txBox="1">
              <a:spLocks/>
            </p:cNvSpPr>
            <p:nvPr/>
          </p:nvSpPr>
          <p:spPr>
            <a:xfrm rot="16200000">
              <a:off x="1398510" y="2047694"/>
              <a:ext cx="1191960" cy="7051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7" name="Title 1"/>
          <p:cNvSpPr txBox="1">
            <a:spLocks/>
          </p:cNvSpPr>
          <p:nvPr/>
        </p:nvSpPr>
        <p:spPr>
          <a:xfrm>
            <a:off x="2780220" y="40159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8" name="Title 1"/>
          <p:cNvSpPr txBox="1">
            <a:spLocks/>
          </p:cNvSpPr>
          <p:nvPr/>
        </p:nvSpPr>
        <p:spPr>
          <a:xfrm rot="16200000">
            <a:off x="1799222" y="132838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 rot="16200000">
            <a:off x="3294915" y="13000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>
            <a:off x="2457450" y="968989"/>
            <a:ext cx="47378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2211549" y="887934"/>
            <a:ext cx="245901" cy="81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Conversion procedures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9735" y="150133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731734" y="3829067"/>
            <a:ext cx="2468503" cy="646775"/>
            <a:chOff x="4979225" y="1574356"/>
            <a:chExt cx="2841625" cy="744537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4979225" y="1574356"/>
            <a:ext cx="2841625" cy="744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021" name="Equation" r:id="rId3" imgW="1066680" imgH="279360" progId="Equation.DSMT4">
                    <p:embed/>
                  </p:oleObj>
                </mc:Choice>
                <mc:Fallback>
                  <p:oleObj name="Equation" r:id="rId3" imgW="1066680" imgH="27936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9225" y="1574356"/>
                          <a:ext cx="2841625" cy="744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6594790" y="1621579"/>
              <a:ext cx="711679" cy="602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388698" y="1583034"/>
            <a:ext cx="91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78375" y="1501337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390545" y="182370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3231" y="2300068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21871" y="2300068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434041" y="2622439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78375" y="311331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6634" y="3113313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448553" y="3435684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78375" y="3912044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6634" y="3912044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492049" y="4234415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12008" name="Object 8"/>
          <p:cNvGraphicFramePr>
            <a:graphicFrameLocks noChangeAspect="1"/>
          </p:cNvGraphicFramePr>
          <p:nvPr/>
        </p:nvGraphicFramePr>
        <p:xfrm>
          <a:off x="4662156" y="1617662"/>
          <a:ext cx="24320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22" name="Equation" r:id="rId5" imgW="1447560" imgH="253800" progId="Equation.DSMT4">
                  <p:embed/>
                </p:oleObj>
              </mc:Choice>
              <mc:Fallback>
                <p:oleObj name="Equation" r:id="rId5" imgW="144756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156" y="1617662"/>
                        <a:ext cx="243205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09" name="Object 9"/>
          <p:cNvGraphicFramePr>
            <a:graphicFrameLocks noChangeAspect="1"/>
          </p:cNvGraphicFramePr>
          <p:nvPr/>
        </p:nvGraphicFramePr>
        <p:xfrm>
          <a:off x="7955887" y="1639433"/>
          <a:ext cx="5969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23" name="Equation" r:id="rId7" imgW="355320" imgH="241200" progId="Equation.DSMT4">
                  <p:embed/>
                </p:oleObj>
              </mc:Choice>
              <mc:Fallback>
                <p:oleObj name="Equation" r:id="rId7" imgW="35532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887" y="1639433"/>
                        <a:ext cx="5969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7360230" y="2484734"/>
            <a:ext cx="91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2" name="Object 8"/>
          <p:cNvGraphicFramePr>
            <a:graphicFrameLocks noChangeAspect="1"/>
          </p:cNvGraphicFramePr>
          <p:nvPr/>
        </p:nvGraphicFramePr>
        <p:xfrm>
          <a:off x="4602605" y="2519362"/>
          <a:ext cx="24955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24" name="Equation" r:id="rId9" imgW="1485720" imgH="253800" progId="Equation.DSMT4">
                  <p:embed/>
                </p:oleObj>
              </mc:Choice>
              <mc:Fallback>
                <p:oleObj name="Equation" r:id="rId9" imgW="1485720" imgH="253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2605" y="2519362"/>
                        <a:ext cx="24955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9"/>
          <p:cNvGraphicFramePr>
            <a:graphicFrameLocks noChangeAspect="1"/>
          </p:cNvGraphicFramePr>
          <p:nvPr/>
        </p:nvGraphicFramePr>
        <p:xfrm>
          <a:off x="7934676" y="2519362"/>
          <a:ext cx="5969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25" name="Equation" r:id="rId11" imgW="355320" imgH="241200" progId="Equation.DSMT4">
                  <p:embed/>
                </p:oleObj>
              </mc:Choice>
              <mc:Fallback>
                <p:oleObj name="Equation" r:id="rId11" imgW="355320" imgH="241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4676" y="2519362"/>
                        <a:ext cx="5969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4690730" y="3114675"/>
            <a:ext cx="2409825" cy="646112"/>
            <a:chOff x="5012119" y="1575267"/>
            <a:chExt cx="2774078" cy="743774"/>
          </a:xfrm>
        </p:grpSpPr>
        <p:graphicFrame>
          <p:nvGraphicFramePr>
            <p:cNvPr id="45" name="Object 2"/>
            <p:cNvGraphicFramePr>
              <a:graphicFrameLocks noChangeAspect="1"/>
            </p:cNvGraphicFramePr>
            <p:nvPr/>
          </p:nvGraphicFramePr>
          <p:xfrm>
            <a:off x="5012119" y="1575267"/>
            <a:ext cx="2774078" cy="743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026" name="Equation" r:id="rId13" imgW="1041120" imgH="279360" progId="Equation.DSMT4">
                    <p:embed/>
                  </p:oleObj>
                </mc:Choice>
                <mc:Fallback>
                  <p:oleObj name="Equation" r:id="rId13" imgW="1041120" imgH="27936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2119" y="1575267"/>
                          <a:ext cx="2774078" cy="7437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TextBox 45"/>
            <p:cNvSpPr txBox="1"/>
            <p:nvPr/>
          </p:nvSpPr>
          <p:spPr>
            <a:xfrm>
              <a:off x="6594790" y="1621579"/>
              <a:ext cx="711679" cy="602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054977" y="5525923"/>
            <a:ext cx="6523581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the exam, you should know how to carry out these procedures.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3403</TotalTime>
  <Words>554</Words>
  <Application>Microsoft Macintosh PowerPoint</Application>
  <PresentationFormat>On-screen Show (4:3)</PresentationFormat>
  <Paragraphs>231</Paragraphs>
  <Slides>18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EECS 70A: Network Analysis</vt:lpstr>
      <vt:lpstr>Topics covered</vt:lpstr>
      <vt:lpstr>Thevenin, Norton Theorems:</vt:lpstr>
      <vt:lpstr>PowerPoint Presentation</vt:lpstr>
      <vt:lpstr>LR circuit</vt:lpstr>
      <vt:lpstr>Comprehensive Example</vt:lpstr>
      <vt:lpstr>Comprehensive Example</vt:lpstr>
      <vt:lpstr>Comprehensive Example</vt:lpstr>
      <vt:lpstr>Conversion procedures</vt:lpstr>
      <vt:lpstr>Circuits</vt:lpstr>
      <vt:lpstr>Series/Parallel Impedances</vt:lpstr>
      <vt:lpstr>Conversion procedures</vt:lpstr>
      <vt:lpstr>“Transfer Function”</vt:lpstr>
      <vt:lpstr>Phasor Example 1</vt:lpstr>
      <vt:lpstr>Phasor Example 2</vt:lpstr>
      <vt:lpstr>Example Transfer function</vt:lpstr>
      <vt:lpstr>Symbol library</vt:lpstr>
      <vt:lpstr>Exam cheat sheet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1176</cp:revision>
  <dcterms:created xsi:type="dcterms:W3CDTF">2010-03-26T00:11:49Z</dcterms:created>
  <dcterms:modified xsi:type="dcterms:W3CDTF">2014-03-31T19:37:56Z</dcterms:modified>
</cp:coreProperties>
</file>