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6" r:id="rId3"/>
    <p:sldId id="410" r:id="rId4"/>
    <p:sldId id="425" r:id="rId5"/>
    <p:sldId id="397" r:id="rId6"/>
    <p:sldId id="426" r:id="rId7"/>
    <p:sldId id="427" r:id="rId8"/>
    <p:sldId id="428" r:id="rId9"/>
    <p:sldId id="429" r:id="rId10"/>
    <p:sldId id="422" r:id="rId11"/>
    <p:sldId id="417" r:id="rId12"/>
    <p:sldId id="418" r:id="rId13"/>
    <p:sldId id="419" r:id="rId14"/>
    <p:sldId id="420" r:id="rId15"/>
    <p:sldId id="421" r:id="rId16"/>
    <p:sldId id="409" r:id="rId17"/>
    <p:sldId id="401" r:id="rId18"/>
    <p:sldId id="431" r:id="rId19"/>
    <p:sldId id="432" r:id="rId20"/>
    <p:sldId id="433" r:id="rId21"/>
    <p:sldId id="434" r:id="rId22"/>
    <p:sldId id="435" r:id="rId23"/>
    <p:sldId id="438" r:id="rId24"/>
    <p:sldId id="439" r:id="rId25"/>
    <p:sldId id="440" r:id="rId26"/>
    <p:sldId id="408" r:id="rId27"/>
    <p:sldId id="402" r:id="rId28"/>
    <p:sldId id="423" r:id="rId29"/>
    <p:sldId id="283" r:id="rId30"/>
    <p:sldId id="291" r:id="rId31"/>
    <p:sldId id="325" r:id="rId3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206" d="100"/>
          <a:sy n="206" d="100"/>
        </p:scale>
        <p:origin x="-4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9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3" tIns="48507" rIns="97013" bIns="485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7013" tIns="48507" rIns="97013" bIns="485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8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3/31/14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hyperlink" Target="http://pubs.usgs.gov/circ/c1143/html/fig3.jpg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://www.coloradocollege.edu/dept/PC/RepresentativePhy/Pages/Photoshop/Problem%20Pictures/Nuclear%20Plant.jpg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://3.bp.blogspot.com/_tUGQsLoAUMs/SKDCcJcMdSI/AAAAAAAAAww/Hkpk6CcrDoA/s400/brightsource-solar-mojave2.jpg" TargetMode="Externa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lectricwiringdiagram.com/wp-content/uploads/2009/12/grumman-american-tiger-wiring-diagram-aircraft-499x375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upload.wikimedia.org/wikipedia/commons/d/d3/Airbus-319-cockpit.jpg" TargetMode="External"/><Relationship Id="rId5" Type="http://schemas.openxmlformats.org/officeDocument/2006/relationships/image" Target="../media/image9.jpeg"/><Relationship Id="rId6" Type="http://schemas.openxmlformats.org/officeDocument/2006/relationships/hyperlink" Target="http://farm2.static.flickr.com/1157/1485288493_34e601ce24.jpg" TargetMode="Externa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jspallanzani.free.fr/ppl/skycanada/a38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le-west.co.uk/photos/SO-M0721-1-F.JPG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hlbi.nih.gov/health/dci/images/ekg.jpg" TargetMode="Externa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hyperlink" Target="http://www.warepin.com/wp-content/uploads/2010/01/what-common-types-of-computer-hardware-are-2.jpg" TargetMode="External"/><Relationship Id="rId13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mayang.com/textures/Manmade/images/Plastics%20and%20Related/electronic_circuit_board_9131073.JPG" TargetMode="External"/><Relationship Id="rId3" Type="http://schemas.openxmlformats.org/officeDocument/2006/relationships/image" Target="../media/image13.jpeg"/><Relationship Id="rId4" Type="http://schemas.openxmlformats.org/officeDocument/2006/relationships/hyperlink" Target="http://www.microsoft.com/library/media/1033/windowsxp/mediacenter/images/en-us/wireless_04.jpg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hyperlink" Target="http://www.slipperybrick.com/wp-content/uploads/2008/03/roadrunner-bluetooth-communicator.jpg" TargetMode="External"/><Relationship Id="rId9" Type="http://schemas.openxmlformats.org/officeDocument/2006/relationships/image" Target="../media/image17.jpeg"/><Relationship Id="rId10" Type="http://schemas.openxmlformats.org/officeDocument/2006/relationships/hyperlink" Target="http://www.slipperybrick.com/wp-content/uploads/2008/01/joby-bluetooth-headset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warepin.com/wp-content/uploads/2010/01/what-common-types-of-computer-hardware-are-2.jpg" TargetMode="External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7 &amp; 8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6856" y="1791295"/>
            <a:ext cx="33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brick image.</a:t>
            </a:r>
          </a:p>
          <a:p>
            <a:r>
              <a:rPr lang="en-US" dirty="0" smtClean="0"/>
              <a:t>And ask class to show their own…</a:t>
            </a:r>
          </a:p>
          <a:p>
            <a:r>
              <a:rPr lang="en-US" dirty="0" smtClean="0"/>
              <a:t>Demo: Computer?</a:t>
            </a:r>
            <a:endParaRPr lang="en-US" dirty="0"/>
          </a:p>
        </p:txBody>
      </p:sp>
      <p:pic>
        <p:nvPicPr>
          <p:cNvPr id="4" name="Picture 18" descr="http://www.warepin.com/wp-content/uploads/2010/01/what-common-types-of-computer-hardware-are-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" y="1680439"/>
            <a:ext cx="4982488" cy="446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Compartmentalization:</a:t>
            </a:r>
            <a:br>
              <a:rPr lang="en-US" dirty="0" smtClean="0"/>
            </a:br>
            <a:r>
              <a:rPr lang="en-US" dirty="0" smtClean="0"/>
              <a:t>Need for simplicity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Thevenin’s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3" name="Group 449"/>
          <p:cNvGrpSpPr/>
          <p:nvPr/>
        </p:nvGrpSpPr>
        <p:grpSpPr>
          <a:xfrm rot="5400000">
            <a:off x="2249152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439"/>
          <p:cNvGrpSpPr/>
          <p:nvPr/>
        </p:nvGrpSpPr>
        <p:grpSpPr>
          <a:xfrm>
            <a:off x="1570120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1695090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1753423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852054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816113" y="5610752"/>
            <a:ext cx="3697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3094386" y="4739485"/>
            <a:ext cx="2366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6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6" name="Equation" r:id="rId3" imgW="1587240" imgH="431640" progId="Equation.3">
                  <p:embed/>
                </p:oleObj>
              </mc:Choice>
              <mc:Fallback>
                <p:oleObj name="Equation" r:id="rId3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7" name="Equation" r:id="rId5" imgW="901440" imgH="228600" progId="Equation.3">
                  <p:embed/>
                </p:oleObj>
              </mc:Choice>
              <mc:Fallback>
                <p:oleObj name="Equation" r:id="rId5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8" name="Equation" r:id="rId7" imgW="901440" imgH="228600" progId="Equation.3">
                  <p:embed/>
                </p:oleObj>
              </mc:Choice>
              <mc:Fallback>
                <p:oleObj name="Equation" r:id="rId7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reference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remaining nodes (e.g.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, 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KCL + Ohm’s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nodal voltages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currents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0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1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2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0456" y="914400"/>
            <a:ext cx="32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Thevenin</a:t>
            </a:r>
            <a:r>
              <a:rPr lang="en-US" dirty="0" smtClean="0"/>
              <a:t> equivalent circuit: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Norton’s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786552" y="5610752"/>
            <a:ext cx="3726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11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1788141" y="4739485"/>
            <a:ext cx="3672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 rot="16200000">
            <a:off x="1870122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10800000" flipH="1" flipV="1">
            <a:off x="2589117" y="4980830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H="1" flipV="1">
            <a:off x="2669283" y="4860048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589117" y="4900309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2589117" y="51418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589117" y="5061351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2616016" y="5557486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2589117" y="53029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589117" y="52223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89473" y="53834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2589473" y="5463956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612511" y="4803276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544458" y="492006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1630184" y="5143904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</p:cNvCxnSpPr>
          <p:nvPr/>
        </p:nvCxnSpPr>
        <p:spPr>
          <a:xfrm rot="5400000" flipH="1" flipV="1">
            <a:off x="1700565" y="4833285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4" idx="4"/>
          </p:cNvCxnSpPr>
          <p:nvPr/>
        </p:nvCxnSpPr>
        <p:spPr>
          <a:xfrm rot="16200000" flipH="1">
            <a:off x="1684890" y="5508296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 txBox="1">
            <a:spLocks/>
          </p:cNvSpPr>
          <p:nvPr/>
        </p:nvSpPr>
        <p:spPr>
          <a:xfrm rot="16200000">
            <a:off x="852054" y="47976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079696" y="5644215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81285" y="4772948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4163266" y="48645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4882261" y="50142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4962427" y="4893511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882261" y="49337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4882261" y="51753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882261" y="50948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909160" y="5590949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4882261" y="533637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82261" y="5255856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882617" y="541689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4882617" y="5497419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4905655" y="4836739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837602" y="495352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923328" y="5177367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3993709" y="4866748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3978034" y="5541759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3145198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3760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5871250" y="471978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71250" y="557380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907881" y="44200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96661" y="57831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788945" y="47370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796340" y="528428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25" name="Group 449"/>
          <p:cNvGrpSpPr/>
          <p:nvPr/>
        </p:nvGrpSpPr>
        <p:grpSpPr>
          <a:xfrm>
            <a:off x="2729403" y="1386840"/>
            <a:ext cx="670686" cy="1542982"/>
            <a:chOff x="785404" y="1743242"/>
            <a:chExt cx="670686" cy="1542982"/>
          </a:xfrm>
        </p:grpSpPr>
        <p:sp>
          <p:nvSpPr>
            <p:cNvPr id="1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60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27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2" name="Straight Connector 141"/>
          <p:cNvCxnSpPr/>
          <p:nvPr/>
        </p:nvCxnSpPr>
        <p:spPr>
          <a:xfrm>
            <a:off x="1788250" y="2921611"/>
            <a:ext cx="42239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 rot="10800000">
            <a:off x="4037319" y="1378629"/>
            <a:ext cx="995797" cy="1542983"/>
            <a:chOff x="4724400" y="1743238"/>
            <a:chExt cx="995797" cy="1542983"/>
          </a:xfrm>
        </p:grpSpPr>
        <p:sp>
          <p:nvSpPr>
            <p:cNvPr id="157" name="Rectangle 156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1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3" name="Group 451"/>
          <p:cNvGrpSpPr/>
          <p:nvPr/>
        </p:nvGrpSpPr>
        <p:grpSpPr>
          <a:xfrm>
            <a:off x="1036291" y="1378629"/>
            <a:ext cx="994846" cy="1542982"/>
            <a:chOff x="1676400" y="1743238"/>
            <a:chExt cx="994846" cy="1542982"/>
          </a:xfrm>
        </p:grpSpPr>
        <p:grpSp>
          <p:nvGrpSpPr>
            <p:cNvPr id="16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6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30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2" name="Group 449"/>
          <p:cNvGrpSpPr/>
          <p:nvPr/>
        </p:nvGrpSpPr>
        <p:grpSpPr>
          <a:xfrm rot="5400000">
            <a:off x="2224392" y="354251"/>
            <a:ext cx="670688" cy="1542982"/>
            <a:chOff x="785404" y="1743244"/>
            <a:chExt cx="670688" cy="1542982"/>
          </a:xfrm>
        </p:grpSpPr>
        <p:sp>
          <p:nvSpPr>
            <p:cNvPr id="1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9" name="Straight Connector 198"/>
          <p:cNvCxnSpPr/>
          <p:nvPr/>
        </p:nvCxnSpPr>
        <p:spPr>
          <a:xfrm>
            <a:off x="3319569" y="1386839"/>
            <a:ext cx="2692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6024869" y="13279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24869" y="285964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6061500" y="10282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6050280" y="30689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942564" y="13452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949959" y="257012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3323833" y="1587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3331228" y="231764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9" name="Title 1"/>
          <p:cNvSpPr txBox="1">
            <a:spLocks/>
          </p:cNvSpPr>
          <p:nvPr/>
        </p:nvSpPr>
        <p:spPr>
          <a:xfrm rot="5400000">
            <a:off x="3042089" y="186325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34750" y="605732"/>
            <a:ext cx="378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Find the </a:t>
            </a:r>
            <a:r>
              <a:rPr lang="en-US" sz="1200" dirty="0" err="1" smtClean="0"/>
              <a:t>Thevenin</a:t>
            </a:r>
            <a:r>
              <a:rPr lang="en-US" sz="1200" dirty="0" smtClean="0"/>
              <a:t> &amp; Norton equivalent circuit of the circuit below with respect to terminals a and b: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564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(Monster HW problem: Part 2):Find the </a:t>
            </a:r>
            <a:r>
              <a:rPr lang="en-US" sz="800" dirty="0" err="1" smtClean="0"/>
              <a:t>Thevenin</a:t>
            </a:r>
            <a:r>
              <a:rPr lang="en-US" sz="800" dirty="0" smtClean="0"/>
              <a:t> &amp; Norton equivalent circuit of the circuit below with respect to terminals a and b:</a:t>
            </a:r>
          </a:p>
          <a:p>
            <a:endParaRPr lang="en-US" sz="800" dirty="0"/>
          </a:p>
        </p:txBody>
      </p:sp>
      <p:sp>
        <p:nvSpPr>
          <p:cNvPr id="591" name="Oval 590"/>
          <p:cNvSpPr/>
          <p:nvPr/>
        </p:nvSpPr>
        <p:spPr>
          <a:xfrm>
            <a:off x="8604277" y="48559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8604277" y="199441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TextBox 604"/>
          <p:cNvSpPr txBox="1"/>
          <p:nvPr/>
        </p:nvSpPr>
        <p:spPr>
          <a:xfrm>
            <a:off x="8640908" y="1858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1" name="TextBox 610"/>
          <p:cNvSpPr txBox="1"/>
          <p:nvPr/>
        </p:nvSpPr>
        <p:spPr>
          <a:xfrm>
            <a:off x="8629688" y="22037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13" name="TextBox 612"/>
          <p:cNvSpPr txBox="1"/>
          <p:nvPr/>
        </p:nvSpPr>
        <p:spPr>
          <a:xfrm>
            <a:off x="8521972" y="479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5" name="TextBox 624"/>
          <p:cNvSpPr txBox="1"/>
          <p:nvPr/>
        </p:nvSpPr>
        <p:spPr>
          <a:xfrm>
            <a:off x="8529367" y="17048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653" name="Straight Connector 652"/>
          <p:cNvCxnSpPr/>
          <p:nvPr/>
        </p:nvCxnSpPr>
        <p:spPr>
          <a:xfrm>
            <a:off x="8183131" y="563609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>
            <a:off x="8149090" y="2078138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grpSp>
        <p:nvGrpSpPr>
          <p:cNvPr id="4" name="Group 449"/>
          <p:cNvGrpSpPr/>
          <p:nvPr/>
        </p:nvGrpSpPr>
        <p:grpSpPr>
          <a:xfrm rot="5400000">
            <a:off x="1664649" y="706852"/>
            <a:ext cx="670686" cy="1542982"/>
            <a:chOff x="785404" y="1743242"/>
            <a:chExt cx="670686" cy="154298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439"/>
          <p:cNvGrpSpPr/>
          <p:nvPr/>
        </p:nvGrpSpPr>
        <p:grpSpPr>
          <a:xfrm>
            <a:off x="985617" y="1832235"/>
            <a:ext cx="485775" cy="565091"/>
            <a:chOff x="3259914" y="2192942"/>
            <a:chExt cx="485775" cy="565091"/>
          </a:xfrm>
        </p:grpSpPr>
        <p:sp>
          <p:nvSpPr>
            <p:cNvPr id="19" name="Oval 18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 flipH="1" flipV="1">
            <a:off x="1110587" y="2477832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168920" y="1811446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6200000">
            <a:off x="267551" y="17558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31610" y="2616108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58153" y="167639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58153" y="25304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4784" y="13766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75848" y="1693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83243" y="22408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55291" y="186235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55292" y="1745974"/>
            <a:ext cx="160687" cy="864249"/>
            <a:chOff x="4882261" y="4779967"/>
            <a:chExt cx="160687" cy="864249"/>
          </a:xfrm>
        </p:grpSpPr>
        <p:cxnSp>
          <p:nvCxnSpPr>
            <p:cNvPr id="32" name="Straight Connector 31"/>
            <p:cNvCxnSpPr/>
            <p:nvPr/>
          </p:nvCxnSpPr>
          <p:spPr>
            <a:xfrm rot="10800000" flipH="1" flipV="1">
              <a:off x="4882261" y="5014293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H="1" flipV="1">
              <a:off x="4962427" y="4893511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82261" y="493377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 flipV="1">
              <a:off x="4882261" y="5175335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882261" y="5094814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909160" y="5590949"/>
              <a:ext cx="1065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 flipV="1">
              <a:off x="4882261" y="5336377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882261" y="5255856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882617" y="541689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 flipV="1">
              <a:off x="4882617" y="5497419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905655" y="4836739"/>
              <a:ext cx="1135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rot="10800000">
            <a:off x="2938441" y="1733168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937730" y="2635561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78994" y="1980300"/>
            <a:ext cx="535781" cy="40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00613" y="1376643"/>
            <a:ext cx="397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 means R</a:t>
            </a:r>
            <a:r>
              <a:rPr lang="en-US" baseline="-25000" dirty="0" smtClean="0"/>
              <a:t>L</a:t>
            </a:r>
            <a:r>
              <a:rPr lang="en-US" dirty="0" smtClean="0"/>
              <a:t> variable (e.g. by a knob)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26678" y="2958584"/>
            <a:ext cx="27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delivered to load = ?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090" y="5297867"/>
            <a:ext cx="1126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</a:t>
            </a:r>
          </a:p>
          <a:p>
            <a:r>
              <a:rPr lang="en-US" dirty="0" smtClean="0"/>
              <a:t>Reference</a:t>
            </a:r>
          </a:p>
          <a:p>
            <a:r>
              <a:rPr lang="en-US" dirty="0" smtClean="0"/>
              <a:t>Earth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71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5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6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7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3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194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6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7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8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19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1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2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03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/>
          <p:cNvSpPr txBox="1"/>
          <p:nvPr/>
        </p:nvSpPr>
        <p:spPr>
          <a:xfrm>
            <a:off x="457200" y="6152134"/>
            <a:ext cx="579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We will do this entire problem in class… </a:t>
            </a:r>
          </a:p>
          <a:p>
            <a:r>
              <a:rPr lang="en-US" sz="1200" i="1" dirty="0" smtClean="0"/>
              <a:t>Using these techniques, you can attempt the “monster problem” as extra credit on HW3…</a:t>
            </a:r>
            <a:endParaRPr lang="en-US" sz="1200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mesh currents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… i</a:t>
            </a:r>
            <a:r>
              <a:rPr lang="en-US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KVL to each mesh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mesh currents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solve for voltages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Assigning mesh currents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2134" y="112150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816" y="112186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562538" y="1571184"/>
            <a:ext cx="485775" cy="1488125"/>
            <a:chOff x="5172949" y="2484911"/>
            <a:chExt cx="485775" cy="1488125"/>
          </a:xfrm>
        </p:grpSpPr>
        <p:sp>
          <p:nvSpPr>
            <p:cNvPr id="97" name="Oval 9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8"/>
          <p:cNvGrpSpPr/>
          <p:nvPr/>
        </p:nvGrpSpPr>
        <p:grpSpPr>
          <a:xfrm rot="16200000">
            <a:off x="1432487" y="863772"/>
            <a:ext cx="160687" cy="1414811"/>
            <a:chOff x="449166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3"/>
          <p:cNvGrpSpPr/>
          <p:nvPr/>
        </p:nvGrpSpPr>
        <p:grpSpPr>
          <a:xfrm rot="16200000">
            <a:off x="2847298" y="864472"/>
            <a:ext cx="160687" cy="1414811"/>
            <a:chOff x="4491667" y="3124200"/>
            <a:chExt cx="160687" cy="1414811"/>
          </a:xfrm>
        </p:grpSpPr>
        <p:grpSp>
          <p:nvGrpSpPr>
            <p:cNvPr id="6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3"/>
          <p:cNvGrpSpPr/>
          <p:nvPr/>
        </p:nvGrpSpPr>
        <p:grpSpPr>
          <a:xfrm>
            <a:off x="2143011" y="1564853"/>
            <a:ext cx="160687" cy="1494983"/>
            <a:chOff x="2228175" y="2300571"/>
            <a:chExt cx="160687" cy="1494983"/>
          </a:xfrm>
        </p:grpSpPr>
        <p:grpSp>
          <p:nvGrpSpPr>
            <p:cNvPr id="25" name="Group 93"/>
            <p:cNvGrpSpPr/>
            <p:nvPr/>
          </p:nvGrpSpPr>
          <p:grpSpPr>
            <a:xfrm>
              <a:off x="2228175" y="2300571"/>
              <a:ext cx="160687" cy="1414811"/>
              <a:chOff x="4491669" y="3124200"/>
              <a:chExt cx="160687" cy="1414811"/>
            </a:xfrm>
          </p:grpSpPr>
          <p:grpSp>
            <p:nvGrpSpPr>
              <p:cNvPr id="2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652282" y="210422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17" name="Group 75"/>
          <p:cNvGrpSpPr/>
          <p:nvPr/>
        </p:nvGrpSpPr>
        <p:grpSpPr>
          <a:xfrm>
            <a:off x="3390431" y="1576827"/>
            <a:ext cx="485775" cy="1488125"/>
            <a:chOff x="5172949" y="2484911"/>
            <a:chExt cx="485775" cy="1488125"/>
          </a:xfrm>
        </p:grpSpPr>
        <p:sp>
          <p:nvSpPr>
            <p:cNvPr id="20" name="Oval 1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876206" y="21205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758" y="206778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808530" y="3064953"/>
            <a:ext cx="2827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analysis?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2222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5325" y="563563"/>
            <a:ext cx="4657725" cy="4756150"/>
          </a:xfrm>
          <a:custGeom>
            <a:avLst/>
            <a:gdLst>
              <a:gd name="T0" fmla="+- 0 8986 8986"/>
              <a:gd name="T1" fmla="*/ T0 w 12937"/>
              <a:gd name="T2" fmla="+- 0 1564 1564"/>
              <a:gd name="T3" fmla="*/ 1564 h 13213"/>
              <a:gd name="T4" fmla="+- 0 8986 8986"/>
              <a:gd name="T5" fmla="*/ T4 w 12937"/>
              <a:gd name="T6" fmla="+- 0 1564 1564"/>
              <a:gd name="T7" fmla="*/ 1564 h 13213"/>
              <a:gd name="T8" fmla="+- 0 8986 8986"/>
              <a:gd name="T9" fmla="*/ T8 w 12937"/>
              <a:gd name="T10" fmla="+- 0 1564 1564"/>
              <a:gd name="T11" fmla="*/ 1564 h 13213"/>
              <a:gd name="T12" fmla="+- 0 8986 8986"/>
              <a:gd name="T13" fmla="*/ T12 w 12937"/>
              <a:gd name="T14" fmla="+- 0 1564 1564"/>
              <a:gd name="T15" fmla="*/ 1564 h 13213"/>
              <a:gd name="T16" fmla="+- 0 8986 8986"/>
              <a:gd name="T17" fmla="*/ T16 w 12937"/>
              <a:gd name="T18" fmla="+- 0 1564 1564"/>
              <a:gd name="T19" fmla="*/ 1564 h 13213"/>
              <a:gd name="T20" fmla="+- 0 8986 8986"/>
              <a:gd name="T21" fmla="*/ T20 w 12937"/>
              <a:gd name="T22" fmla="+- 0 1564 1564"/>
              <a:gd name="T23" fmla="*/ 1564 h 13213"/>
              <a:gd name="T24" fmla="+- 0 21896 8986"/>
              <a:gd name="T25" fmla="*/ T24 w 12937"/>
              <a:gd name="T26" fmla="+- 0 14776 1564"/>
              <a:gd name="T27" fmla="*/ 14776 h 13213"/>
              <a:gd name="T28" fmla="+- 0 21922 8986"/>
              <a:gd name="T29" fmla="*/ T28 w 12937"/>
              <a:gd name="T30" fmla="+- 0 14776 1564"/>
              <a:gd name="T31" fmla="*/ 14776 h 132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2937" h="13213" extrusionOk="0">
                <a:moveTo>
                  <a:pt x="0" y="0"/>
                </a:moveTo>
                <a:lnTo>
                  <a:pt x="0" y="0"/>
                </a:lnTo>
              </a:path>
              <a:path w="12937" h="13213" extrusionOk="0">
                <a:moveTo>
                  <a:pt x="12910" y="13212"/>
                </a:moveTo>
                <a:cubicBezTo>
                  <a:pt x="12919" y="13212"/>
                  <a:pt x="12927" y="13212"/>
                  <a:pt x="12936" y="1321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9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8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19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1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17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1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12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2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35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6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37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894</Words>
  <Application>Microsoft Macintosh PowerPoint</Application>
  <PresentationFormat>On-screen Show (4:3)</PresentationFormat>
  <Paragraphs>434</Paragraphs>
  <Slides>31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EECS 70A: Network Analysis</vt:lpstr>
      <vt:lpstr>Nodal analysis summary</vt:lpstr>
      <vt:lpstr>Nodal analysis example</vt:lpstr>
      <vt:lpstr>Mesh analysis summary</vt:lpstr>
      <vt:lpstr>Assigning mesh currents</vt:lpstr>
      <vt:lpstr>Nodal vs. mesh analysis?</vt:lpstr>
      <vt:lpstr>Nodal analysis example</vt:lpstr>
      <vt:lpstr>Nodal vs. Mesh Analysis</vt:lpstr>
      <vt:lpstr>Nodal vs. Mesh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Compartmentalization: Need for simplicity</vt:lpstr>
      <vt:lpstr>Thevenin’s Theorem</vt:lpstr>
      <vt:lpstr>Finding Vth, Rth</vt:lpstr>
      <vt:lpstr>Source/load</vt:lpstr>
      <vt:lpstr>Source/load</vt:lpstr>
      <vt:lpstr>Example</vt:lpstr>
      <vt:lpstr>Norton’s Theorem</vt:lpstr>
      <vt:lpstr>Finding Vth, Rth</vt:lpstr>
      <vt:lpstr>Example</vt:lpstr>
      <vt:lpstr>PowerPoint Presentation</vt:lpstr>
      <vt:lpstr>Power</vt:lpstr>
      <vt:lpstr>Questions?</vt:lpstr>
      <vt:lpstr>Ground?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791</cp:revision>
  <dcterms:created xsi:type="dcterms:W3CDTF">2010-03-26T00:11:49Z</dcterms:created>
  <dcterms:modified xsi:type="dcterms:W3CDTF">2014-03-31T19:39:32Z</dcterms:modified>
</cp:coreProperties>
</file>