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8" r:id="rId3"/>
    <p:sldId id="410" r:id="rId4"/>
    <p:sldId id="409" r:id="rId5"/>
    <p:sldId id="411" r:id="rId6"/>
    <p:sldId id="412" r:id="rId7"/>
    <p:sldId id="413" r:id="rId8"/>
    <p:sldId id="414" r:id="rId9"/>
    <p:sldId id="415" r:id="rId10"/>
    <p:sldId id="417" r:id="rId11"/>
    <p:sldId id="416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 varScale="1">
        <p:scale>
          <a:sx n="121" d="100"/>
          <a:sy n="121" d="100"/>
        </p:scale>
        <p:origin x="210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191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13" tIns="48507" rIns="97013" bIns="485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7013" tIns="48507" rIns="97013" bIns="485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882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4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1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8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8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9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2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8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2018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4/27/2018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</a:p>
          <a:p>
            <a:r>
              <a:rPr lang="en-US" dirty="0" smtClean="0"/>
              <a:t>4/27/2018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883603" y="0"/>
            <a:ext cx="2072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Announcements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3" y="-276308"/>
            <a:ext cx="8229600" cy="9331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nodal w/voltage source</a:t>
            </a:r>
            <a:endParaRPr lang="en-US" sz="3200" dirty="0"/>
          </a:p>
        </p:txBody>
      </p:sp>
      <p:grpSp>
        <p:nvGrpSpPr>
          <p:cNvPr id="3" name="Group 3"/>
          <p:cNvGrpSpPr/>
          <p:nvPr/>
        </p:nvGrpSpPr>
        <p:grpSpPr>
          <a:xfrm rot="10800000">
            <a:off x="3104888" y="154889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49"/>
          <p:cNvGrpSpPr/>
          <p:nvPr/>
        </p:nvGrpSpPr>
        <p:grpSpPr>
          <a:xfrm rot="5400000">
            <a:off x="1171971" y="152107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itle 1"/>
          <p:cNvSpPr txBox="1">
            <a:spLocks/>
          </p:cNvSpPr>
          <p:nvPr/>
        </p:nvSpPr>
        <p:spPr>
          <a:xfrm rot="5400000">
            <a:off x="3056218" y="188312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 rot="5400000">
            <a:off x="785092" y="161128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450"/>
          <p:cNvGrpSpPr/>
          <p:nvPr/>
        </p:nvGrpSpPr>
        <p:grpSpPr>
          <a:xfrm>
            <a:off x="318492" y="2242570"/>
            <a:ext cx="485775" cy="1542982"/>
            <a:chOff x="2185471" y="1743238"/>
            <a:chExt cx="485775" cy="1542982"/>
          </a:xfrm>
        </p:grpSpPr>
        <p:grpSp>
          <p:nvGrpSpPr>
            <p:cNvPr id="21" name="Group 439"/>
            <p:cNvGrpSpPr/>
            <p:nvPr/>
          </p:nvGrpSpPr>
          <p:grpSpPr>
            <a:xfrm>
              <a:off x="2185471" y="2192942"/>
              <a:ext cx="485775" cy="565091"/>
              <a:chOff x="3259914" y="2192942"/>
              <a:chExt cx="485775" cy="565091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3259914" y="2231737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Title 1"/>
              <p:cNvSpPr txBox="1">
                <a:spLocks/>
              </p:cNvSpPr>
              <p:nvPr/>
            </p:nvSpPr>
            <p:spPr>
              <a:xfrm>
                <a:off x="3383170" y="2192942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4" name="Title 1"/>
              <p:cNvSpPr txBox="1">
                <a:spLocks/>
              </p:cNvSpPr>
              <p:nvPr/>
            </p:nvSpPr>
            <p:spPr>
              <a:xfrm>
                <a:off x="3383170" y="2451932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2147110" y="3001867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2184109" y="1987488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449"/>
          <p:cNvGrpSpPr/>
          <p:nvPr/>
        </p:nvGrpSpPr>
        <p:grpSpPr>
          <a:xfrm rot="10800000">
            <a:off x="480859" y="686040"/>
            <a:ext cx="670688" cy="1542982"/>
            <a:chOff x="785404" y="1743244"/>
            <a:chExt cx="670688" cy="1542982"/>
          </a:xfrm>
        </p:grpSpPr>
        <p:sp>
          <p:nvSpPr>
            <p:cNvPr id="19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3" name="Straight Connector 222"/>
          <p:cNvCxnSpPr/>
          <p:nvPr/>
        </p:nvCxnSpPr>
        <p:spPr>
          <a:xfrm>
            <a:off x="591350" y="3785553"/>
            <a:ext cx="25940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1166871" y="2242570"/>
            <a:ext cx="995797" cy="1542983"/>
            <a:chOff x="4724400" y="1743238"/>
            <a:chExt cx="995797" cy="1542983"/>
          </a:xfrm>
        </p:grpSpPr>
        <p:sp>
          <p:nvSpPr>
            <p:cNvPr id="76" name="Rectangle 75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0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82" name="Group 449"/>
          <p:cNvGrpSpPr/>
          <p:nvPr/>
        </p:nvGrpSpPr>
        <p:grpSpPr>
          <a:xfrm rot="10800000">
            <a:off x="1878948" y="702448"/>
            <a:ext cx="670688" cy="1542982"/>
            <a:chOff x="785404" y="1743244"/>
            <a:chExt cx="670688" cy="1542982"/>
          </a:xfrm>
        </p:grpSpPr>
        <p:sp>
          <p:nvSpPr>
            <p:cNvPr id="8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4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7" name="Straight Connector 96"/>
          <p:cNvCxnSpPr/>
          <p:nvPr/>
        </p:nvCxnSpPr>
        <p:spPr>
          <a:xfrm>
            <a:off x="564485" y="702446"/>
            <a:ext cx="262092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 flipH="1" flipV="1">
            <a:off x="2747476" y="1140380"/>
            <a:ext cx="8758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2768266" y="3368408"/>
            <a:ext cx="8342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itle 1"/>
          <p:cNvSpPr txBox="1">
            <a:spLocks/>
          </p:cNvSpPr>
          <p:nvPr/>
        </p:nvSpPr>
        <p:spPr>
          <a:xfrm rot="5400000">
            <a:off x="-334769" y="26159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117322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Nodal Analysis-Example</a:t>
            </a:r>
            <a:endParaRPr lang="en-US" sz="3200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-180624" y="837143"/>
            <a:ext cx="5015941" cy="3933785"/>
            <a:chOff x="44113" y="1085501"/>
            <a:chExt cx="5231475" cy="4149102"/>
          </a:xfrm>
        </p:grpSpPr>
        <p:grpSp>
          <p:nvGrpSpPr>
            <p:cNvPr id="213" name="Group 212"/>
            <p:cNvGrpSpPr/>
            <p:nvPr/>
          </p:nvGrpSpPr>
          <p:grpSpPr>
            <a:xfrm>
              <a:off x="522883" y="1085501"/>
              <a:ext cx="4196419" cy="4149102"/>
              <a:chOff x="522883" y="1085501"/>
              <a:chExt cx="4196419" cy="4149102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522883" y="1158507"/>
                <a:ext cx="4196419" cy="4076096"/>
                <a:chOff x="1186827" y="1337586"/>
                <a:chExt cx="4196419" cy="4076096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4161757" y="1337586"/>
                  <a:ext cx="402824" cy="1472873"/>
                  <a:chOff x="2110935" y="1536949"/>
                  <a:chExt cx="402824" cy="1472873"/>
                </a:xfrm>
                <a:scene3d>
                  <a:camera prst="orthographicFront">
                    <a:rot lat="0" lon="0" rev="5400000"/>
                  </a:camera>
                  <a:lightRig rig="threePt" dir="t"/>
                </a:scene3d>
              </p:grpSpPr>
              <p:sp>
                <p:nvSpPr>
                  <p:cNvPr id="168" name="Rectangle 167"/>
                  <p:cNvSpPr/>
                  <p:nvPr/>
                </p:nvSpPr>
                <p:spPr>
                  <a:xfrm rot="2700000">
                    <a:off x="2110935" y="2066370"/>
                    <a:ext cx="402824" cy="40282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Title 1"/>
                  <p:cNvSpPr txBox="1">
                    <a:spLocks/>
                  </p:cNvSpPr>
                  <p:nvPr/>
                </p:nvSpPr>
                <p:spPr>
                  <a:xfrm>
                    <a:off x="2189612" y="199414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1600" b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+</a:t>
                    </a:r>
                    <a:endParaRPr kumimoji="0" lang="en-US" sz="1600" b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0" name="Title 1"/>
                  <p:cNvSpPr txBox="1">
                    <a:spLocks/>
                  </p:cNvSpPr>
                  <p:nvPr/>
                </p:nvSpPr>
                <p:spPr>
                  <a:xfrm>
                    <a:off x="2189612" y="225313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24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endParaRPr kumimoji="0" lang="en-US" sz="2400" b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 rot="16200000" flipV="1">
                    <a:off x="2080246" y="1765152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16200000" flipV="1">
                    <a:off x="2081040" y="2780825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Straight Connector 191"/>
                <p:cNvCxnSpPr/>
                <p:nvPr/>
              </p:nvCxnSpPr>
              <p:spPr>
                <a:xfrm rot="5400000" flipH="1" flipV="1">
                  <a:off x="2805741" y="2078308"/>
                  <a:ext cx="804163" cy="0"/>
                </a:xfrm>
                <a:prstGeom prst="line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5" name="Group 194"/>
                <p:cNvGrpSpPr/>
                <p:nvPr/>
              </p:nvGrpSpPr>
              <p:grpSpPr>
                <a:xfrm>
                  <a:off x="1186827" y="1998794"/>
                  <a:ext cx="4196419" cy="3414888"/>
                  <a:chOff x="1186827" y="1998794"/>
                  <a:chExt cx="4196419" cy="3414888"/>
                </a:xfrm>
              </p:grpSpPr>
              <p:grpSp>
                <p:nvGrpSpPr>
                  <p:cNvPr id="5" name="Group 4"/>
                  <p:cNvGrpSpPr>
                    <a:grpSpLocks noChangeAspect="1"/>
                  </p:cNvGrpSpPr>
                  <p:nvPr/>
                </p:nvGrpSpPr>
                <p:grpSpPr>
                  <a:xfrm>
                    <a:off x="1186827" y="2902639"/>
                    <a:ext cx="506506" cy="1551613"/>
                    <a:chOff x="5172949" y="2484911"/>
                    <a:chExt cx="485775" cy="1488125"/>
                  </a:xfrm>
                </p:grpSpPr>
                <p:sp>
                  <p:nvSpPr>
                    <p:cNvPr id="6" name="Oval 5"/>
                    <p:cNvSpPr/>
                    <p:nvPr/>
                  </p:nvSpPr>
                  <p:spPr>
                    <a:xfrm>
                      <a:off x="5172949" y="2945982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" name="Title 1"/>
                    <p:cNvSpPr txBox="1">
                      <a:spLocks/>
                    </p:cNvSpPr>
                    <p:nvPr/>
                  </p:nvSpPr>
                  <p:spPr>
                    <a:xfrm>
                      <a:off x="5296205" y="290718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rmAutofit fontScale="92500" lnSpcReduction="20000"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" name="Title 1"/>
                    <p:cNvSpPr txBox="1">
                      <a:spLocks noChangeAspect="1"/>
                    </p:cNvSpPr>
                    <p:nvPr/>
                  </p:nvSpPr>
                  <p:spPr>
                    <a:xfrm>
                      <a:off x="5296205" y="316617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9" name="Straight Connector 8"/>
                    <p:cNvCxnSpPr/>
                    <p:nvPr/>
                  </p:nvCxnSpPr>
                  <p:spPr>
                    <a:xfrm rot="5400000" flipH="1" flipV="1">
                      <a:off x="5148301" y="3702397"/>
                      <a:ext cx="541279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rot="5400000" flipH="1" flipV="1">
                      <a:off x="5185301" y="2715447"/>
                      <a:ext cx="461071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10"/>
                  <p:cNvGrpSpPr>
                    <a:grpSpLocks noChangeAspect="1"/>
                  </p:cNvGrpSpPr>
                  <p:nvPr/>
                </p:nvGrpSpPr>
                <p:grpSpPr>
                  <a:xfrm>
                    <a:off x="2990722" y="2911423"/>
                    <a:ext cx="541759" cy="1529658"/>
                    <a:chOff x="600075" y="1458273"/>
                    <a:chExt cx="485775" cy="1371599"/>
                  </a:xfrm>
                </p:grpSpPr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600075" y="1915473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" name="Straight Arrow Connector 12"/>
                    <p:cNvCxnSpPr/>
                    <p:nvPr/>
                  </p:nvCxnSpPr>
                  <p:spPr>
                    <a:xfrm rot="5400000" flipH="1" flipV="1">
                      <a:off x="685801" y="213931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>
                      <a:stCxn id="12" idx="0"/>
                    </p:cNvCxnSpPr>
                    <p:nvPr/>
                  </p:nvCxnSpPr>
                  <p:spPr>
                    <a:xfrm rot="16200000" flipV="1">
                      <a:off x="613966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/>
                    <p:cNvCxnSpPr>
                      <a:stCxn id="12" idx="4"/>
                    </p:cNvCxnSpPr>
                    <p:nvPr/>
                  </p:nvCxnSpPr>
                  <p:spPr>
                    <a:xfrm rot="16200000" flipH="1">
                      <a:off x="628651" y="2615559"/>
                      <a:ext cx="428625" cy="1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" name="Group 15"/>
                  <p:cNvGrpSpPr>
                    <a:grpSpLocks noChangeAspect="1"/>
                  </p:cNvGrpSpPr>
                  <p:nvPr/>
                </p:nvGrpSpPr>
                <p:grpSpPr>
                  <a:xfrm>
                    <a:off x="1911511" y="2397663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1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Straight Connector 2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Straight Connector 2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Connector 2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Connector 2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Connector 2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" name="Group 30"/>
                  <p:cNvGrpSpPr>
                    <a:grpSpLocks noChangeAspect="1"/>
                  </p:cNvGrpSpPr>
                  <p:nvPr/>
                </p:nvGrpSpPr>
                <p:grpSpPr>
                  <a:xfrm>
                    <a:off x="1917154" y="3927321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32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35" name="Straight Connector 34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Straight Connector 35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Connector 40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Connector 44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2499164" y="446012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2487875" y="2919027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Group 93"/>
                  <p:cNvGrpSpPr>
                    <a:grpSpLocks noChangeAspect="1"/>
                  </p:cNvGrpSpPr>
                  <p:nvPr/>
                </p:nvGrpSpPr>
                <p:grpSpPr>
                  <a:xfrm>
                    <a:off x="1873946" y="3408990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grpSpPr>
                <p:grpSp>
                  <p:nvGrpSpPr>
                    <p:cNvPr id="95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98" name="Straight Connector 97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Straight Connector 98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Straight Connector 99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" name="Straight Connector 100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" name="Straight Connector 101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Straight Connector 102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Straight Connector 103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5" name="Straight Connector 104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7" name="Straight Connector 106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Straight Connector 107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9" name="Straight Connector 108"/>
                  <p:cNvCxnSpPr/>
                  <p:nvPr/>
                </p:nvCxnSpPr>
                <p:spPr>
                  <a:xfrm rot="5400000" flipH="1" flipV="1">
                    <a:off x="2216571" y="3292920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>
                    <a:grpSpLocks noChangeAspect="1"/>
                  </p:cNvGrpSpPr>
                  <p:nvPr/>
                </p:nvGrpSpPr>
                <p:grpSpPr>
                  <a:xfrm>
                    <a:off x="4536202" y="2403306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47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50" name="Straight Connector 4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Connector 5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Straight Connector 5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Connector 5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Connector 5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Connector 5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Connector 5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Connector 5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Straight Connector 5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 flipH="1" flipV="1">
                    <a:off x="3272459" y="2924670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 flipH="1" flipV="1">
                    <a:off x="3245003" y="4453562"/>
                    <a:ext cx="192024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4896994" y="2875940"/>
                    <a:ext cx="486252" cy="1596506"/>
                    <a:chOff x="3409473" y="1458273"/>
                    <a:chExt cx="402824" cy="1472873"/>
                  </a:xfrm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p:grpSpPr>
                <p:sp>
                  <p:nvSpPr>
                    <p:cNvPr id="131" name="Rectangle 130"/>
                    <p:cNvSpPr/>
                    <p:nvPr/>
                  </p:nvSpPr>
                  <p:spPr>
                    <a:xfrm rot="2700000">
                      <a:off x="3409473" y="1987694"/>
                      <a:ext cx="402824" cy="402824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 flipV="1">
                      <a:off x="3378784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V="1">
                      <a:off x="3379578" y="2702149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Arrow Connector 133"/>
                    <p:cNvCxnSpPr/>
                    <p:nvPr/>
                  </p:nvCxnSpPr>
                  <p:spPr>
                    <a:xfrm rot="5400000" flipH="1" flipV="1">
                      <a:off x="3449031" y="220352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6" name="Group 75"/>
                  <p:cNvGrpSpPr>
                    <a:grpSpLocks noChangeAspect="1"/>
                  </p:cNvGrpSpPr>
                  <p:nvPr/>
                </p:nvGrpSpPr>
                <p:grpSpPr>
                  <a:xfrm>
                    <a:off x="4583012" y="3420808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grpSpPr>
                <p:grpSp>
                  <p:nvGrpSpPr>
                    <p:cNvPr id="7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Straight Connector 8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Straight Connector 8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Straight Connector 8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Connector 8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Connector 8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5" name="Straight Connector 134"/>
                  <p:cNvCxnSpPr/>
                  <p:nvPr/>
                </p:nvCxnSpPr>
                <p:spPr>
                  <a:xfrm rot="5400000" flipH="1" flipV="1">
                    <a:off x="3170490" y="3309852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 136"/>
                  <p:cNvGrpSpPr/>
                  <p:nvPr/>
                </p:nvGrpSpPr>
                <p:grpSpPr>
                  <a:xfrm rot="16200000">
                    <a:off x="2067505" y="1371732"/>
                    <a:ext cx="160687" cy="1414811"/>
                    <a:chOff x="4491655" y="3124200"/>
                    <a:chExt cx="160687" cy="1414811"/>
                  </a:xfrm>
                </p:grpSpPr>
                <p:grpSp>
                  <p:nvGrpSpPr>
                    <p:cNvPr id="138" name="Group 52"/>
                    <p:cNvGrpSpPr/>
                    <p:nvPr/>
                  </p:nvGrpSpPr>
                  <p:grpSpPr>
                    <a:xfrm rot="5400000">
                      <a:off x="4169401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141" name="Straight Connector 140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" name="Straight Connector 141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3" name="Straight Connector 142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4" name="Straight Connector 143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5" name="Straight Connector 144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Straight Connector 147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9" name="Straight Connector 148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Connector 150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1" name="Straight Connector 190"/>
                  <p:cNvCxnSpPr/>
                  <p:nvPr/>
                </p:nvCxnSpPr>
                <p:spPr>
                  <a:xfrm rot="5400000" flipH="1" flipV="1">
                    <a:off x="1054169" y="250133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719338" y="2482505"/>
                    <a:ext cx="82296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4" name="Title 1"/>
              <p:cNvSpPr txBox="1">
                <a:spLocks/>
              </p:cNvSpPr>
              <p:nvPr/>
            </p:nvSpPr>
            <p:spPr>
              <a:xfrm rot="16200000">
                <a:off x="971464" y="1294496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3571148" y="1248303"/>
                <a:ext cx="365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1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44113" y="1983188"/>
              <a:ext cx="5231475" cy="3036098"/>
              <a:chOff x="44113" y="1983188"/>
              <a:chExt cx="5231475" cy="3036098"/>
            </a:xfrm>
          </p:grpSpPr>
          <p:sp>
            <p:nvSpPr>
              <p:cNvPr id="199" name="Title 1"/>
              <p:cNvSpPr txBox="1">
                <a:spLocks/>
              </p:cNvSpPr>
              <p:nvPr/>
            </p:nvSpPr>
            <p:spPr>
              <a:xfrm rot="16200000">
                <a:off x="-164882" y="312818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0" name="Title 1"/>
              <p:cNvSpPr txBox="1">
                <a:spLocks/>
              </p:cNvSpPr>
              <p:nvPr/>
            </p:nvSpPr>
            <p:spPr>
              <a:xfrm rot="16200000">
                <a:off x="917457" y="317024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1" name="Title 1"/>
              <p:cNvSpPr txBox="1">
                <a:spLocks/>
              </p:cNvSpPr>
              <p:nvPr/>
            </p:nvSpPr>
            <p:spPr>
              <a:xfrm rot="16200000">
                <a:off x="2988987" y="3537139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2" name="Title 1"/>
              <p:cNvSpPr txBox="1">
                <a:spLocks/>
              </p:cNvSpPr>
              <p:nvPr/>
            </p:nvSpPr>
            <p:spPr>
              <a:xfrm rot="16200000">
                <a:off x="760052" y="413960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3" name="Title 1"/>
              <p:cNvSpPr txBox="1">
                <a:spLocks/>
              </p:cNvSpPr>
              <p:nvPr/>
            </p:nvSpPr>
            <p:spPr>
              <a:xfrm rot="16200000">
                <a:off x="3390073" y="22188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 rot="16200000">
                <a:off x="805527" y="21921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4763909" y="3284175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2V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0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486177" y="2712612"/>
                <a:ext cx="879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+   V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0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1851142" y="2836791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1" name="Straight Arrow Connector 210"/>
              <p:cNvCxnSpPr/>
              <p:nvPr/>
            </p:nvCxnSpPr>
            <p:spPr>
              <a:xfrm rot="5400000">
                <a:off x="1682008" y="3145228"/>
                <a:ext cx="172333" cy="1659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571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grpSp>
        <p:nvGrpSpPr>
          <p:cNvPr id="4" name="Group 449"/>
          <p:cNvGrpSpPr/>
          <p:nvPr/>
        </p:nvGrpSpPr>
        <p:grpSpPr>
          <a:xfrm rot="5400000">
            <a:off x="1664649" y="706852"/>
            <a:ext cx="670686" cy="1542982"/>
            <a:chOff x="785404" y="1743242"/>
            <a:chExt cx="670686" cy="1542982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439"/>
          <p:cNvGrpSpPr/>
          <p:nvPr/>
        </p:nvGrpSpPr>
        <p:grpSpPr>
          <a:xfrm>
            <a:off x="985617" y="1832235"/>
            <a:ext cx="485775" cy="565091"/>
            <a:chOff x="3259914" y="2192942"/>
            <a:chExt cx="485775" cy="565091"/>
          </a:xfrm>
        </p:grpSpPr>
        <p:sp>
          <p:nvSpPr>
            <p:cNvPr id="19" name="Oval 18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 rot="5400000" flipH="1" flipV="1">
            <a:off x="1110587" y="2477832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1168920" y="1811446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 rot="16200000">
            <a:off x="267551" y="17558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31610" y="2616108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758153" y="167639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758153" y="25304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794784" y="137664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75848" y="16936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83243" y="224089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555291" y="186235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555292" y="1745974"/>
            <a:ext cx="160687" cy="864249"/>
            <a:chOff x="4882261" y="4779967"/>
            <a:chExt cx="160687" cy="864249"/>
          </a:xfrm>
        </p:grpSpPr>
        <p:cxnSp>
          <p:nvCxnSpPr>
            <p:cNvPr id="32" name="Straight Connector 31"/>
            <p:cNvCxnSpPr/>
            <p:nvPr/>
          </p:nvCxnSpPr>
          <p:spPr>
            <a:xfrm rot="10800000" flipH="1" flipV="1">
              <a:off x="4882261" y="5014293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 flipH="1" flipV="1">
              <a:off x="4962427" y="4893511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882261" y="493377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H="1" flipV="1">
              <a:off x="4882261" y="5175335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882261" y="5094814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909160" y="5590949"/>
              <a:ext cx="1065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 flipH="1" flipV="1">
              <a:off x="4882261" y="5336377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4882261" y="5255856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4882617" y="541689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 flipH="1" flipV="1">
              <a:off x="4882617" y="5497419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905655" y="4836739"/>
              <a:ext cx="11354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 rot="10800000">
            <a:off x="2938441" y="1733168"/>
            <a:ext cx="697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937730" y="2635561"/>
            <a:ext cx="697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378994" y="1980300"/>
            <a:ext cx="535781" cy="402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900613" y="1376643"/>
            <a:ext cx="397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Arrow means R</a:t>
            </a:r>
            <a:r>
              <a:rPr lang="en-US" baseline="-25000" dirty="0" smtClean="0"/>
              <a:t>L</a:t>
            </a:r>
            <a:r>
              <a:rPr lang="en-US" dirty="0" smtClean="0"/>
              <a:t> variable (e.g. by a knob)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26678" y="2958584"/>
            <a:ext cx="2744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delivered to load = 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079696" y="5644215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81285" y="4772948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4163266" y="48645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4882261" y="501429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4962427" y="4893511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882261" y="493377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4882261" y="5175335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882261" y="5094814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4909160" y="5590949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4882261" y="533637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882261" y="5255856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882617" y="541689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4882617" y="5497419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905655" y="4836739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3837602" y="4953529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923328" y="5177367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3993709" y="4866748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3978034" y="5541759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3145198" y="48311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3760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871250" y="471978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871250" y="557380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907881" y="44200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896661" y="578314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788945" y="4737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6340" y="528428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3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Thevinin</a:t>
            </a:r>
            <a:r>
              <a:rPr lang="en-US" dirty="0" smtClean="0"/>
              <a:t>/Norton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flipH="1">
            <a:off x="550794" y="895445"/>
            <a:ext cx="6724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67249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69" name="Oval 168"/>
          <p:cNvSpPr/>
          <p:nvPr/>
        </p:nvSpPr>
        <p:spPr>
          <a:xfrm>
            <a:off x="7275729" y="82889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7246229" y="222217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7583082" y="69804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7571862" y="20611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Thevinin</a:t>
            </a:r>
            <a:r>
              <a:rPr lang="en-US" dirty="0" smtClean="0"/>
              <a:t>/Norton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flipH="1">
            <a:off x="550794" y="895445"/>
            <a:ext cx="6724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67249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69" name="Oval 168"/>
          <p:cNvSpPr/>
          <p:nvPr/>
        </p:nvSpPr>
        <p:spPr>
          <a:xfrm>
            <a:off x="7275729" y="82889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7246229" y="222217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7583082" y="69804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7571862" y="20611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7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Thevinin</a:t>
            </a:r>
            <a:r>
              <a:rPr lang="en-US" dirty="0" smtClean="0"/>
              <a:t>/Norton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flipH="1">
            <a:off x="550794" y="895445"/>
            <a:ext cx="6724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67249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69" name="Oval 168"/>
          <p:cNvSpPr/>
          <p:nvPr/>
        </p:nvSpPr>
        <p:spPr>
          <a:xfrm>
            <a:off x="7275729" y="82889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7246229" y="222217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7583082" y="69804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7571862" y="20611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55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Thevinin</a:t>
            </a:r>
            <a:r>
              <a:rPr lang="en-US" dirty="0" smtClean="0"/>
              <a:t>/Norton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flipH="1">
            <a:off x="550794" y="895445"/>
            <a:ext cx="6724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67249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69" name="Oval 168"/>
          <p:cNvSpPr/>
          <p:nvPr/>
        </p:nvSpPr>
        <p:spPr>
          <a:xfrm>
            <a:off x="7275729" y="82889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7246229" y="222217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7583082" y="69804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7571862" y="20611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19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Thevinin</a:t>
            </a:r>
            <a:r>
              <a:rPr lang="en-US" dirty="0" smtClean="0"/>
              <a:t>/Norton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665678" y="885802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9"/>
          <p:cNvGrpSpPr/>
          <p:nvPr/>
        </p:nvGrpSpPr>
        <p:grpSpPr>
          <a:xfrm>
            <a:off x="3086178" y="885979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flipH="1">
            <a:off x="550794" y="895445"/>
            <a:ext cx="6724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914400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340327" y="118092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4" name="Title 1"/>
          <p:cNvSpPr txBox="1">
            <a:spLocks/>
          </p:cNvSpPr>
          <p:nvPr/>
        </p:nvSpPr>
        <p:spPr>
          <a:xfrm>
            <a:off x="3246515" y="12595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504"/>
          <p:cNvGrpSpPr/>
          <p:nvPr/>
        </p:nvGrpSpPr>
        <p:grpSpPr>
          <a:xfrm>
            <a:off x="1208624" y="879897"/>
            <a:ext cx="2057400" cy="559236"/>
            <a:chOff x="1219200" y="1549182"/>
            <a:chExt cx="2057400" cy="559236"/>
          </a:xfrm>
        </p:grpSpPr>
        <p:grpSp>
          <p:nvGrpSpPr>
            <p:cNvPr id="21" name="Group 491"/>
            <p:cNvGrpSpPr/>
            <p:nvPr/>
          </p:nvGrpSpPr>
          <p:grpSpPr>
            <a:xfrm>
              <a:off x="1219200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3" name="Straight Arrow Connector 492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94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97"/>
            <p:cNvGrpSpPr/>
            <p:nvPr/>
          </p:nvGrpSpPr>
          <p:grpSpPr>
            <a:xfrm>
              <a:off x="2569648" y="1549182"/>
              <a:ext cx="706952" cy="559236"/>
              <a:chOff x="6151051" y="1663521"/>
              <a:chExt cx="706952" cy="559236"/>
            </a:xfrm>
          </p:grpSpPr>
          <p:cxnSp>
            <p:nvCxnSpPr>
              <p:cNvPr id="499" name="Straight Arrow Connector 498"/>
              <p:cNvCxnSpPr/>
              <p:nvPr/>
            </p:nvCxnSpPr>
            <p:spPr>
              <a:xfrm rot="5400000">
                <a:off x="6461748" y="1884853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00" name="Title 1"/>
              <p:cNvSpPr txBox="1">
                <a:spLocks/>
              </p:cNvSpPr>
              <p:nvPr/>
            </p:nvSpPr>
            <p:spPr>
              <a:xfrm>
                <a:off x="6151051" y="1663521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sp>
        <p:nvSpPr>
          <p:cNvPr id="333" name="Title 1"/>
          <p:cNvSpPr txBox="1">
            <a:spLocks/>
          </p:cNvSpPr>
          <p:nvPr/>
        </p:nvSpPr>
        <p:spPr>
          <a:xfrm rot="16200000">
            <a:off x="-422477" y="12986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3" name="Group 333"/>
          <p:cNvGrpSpPr/>
          <p:nvPr/>
        </p:nvGrpSpPr>
        <p:grpSpPr>
          <a:xfrm>
            <a:off x="301696" y="874219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Straight Connector 255"/>
          <p:cNvCxnSpPr/>
          <p:nvPr/>
        </p:nvCxnSpPr>
        <p:spPr>
          <a:xfrm>
            <a:off x="550792" y="2293524"/>
            <a:ext cx="67249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rot="5400000" flipH="1" flipV="1">
            <a:off x="518020" y="2268018"/>
            <a:ext cx="549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49"/>
          <p:cNvGrpSpPr/>
          <p:nvPr/>
        </p:nvGrpSpPr>
        <p:grpSpPr>
          <a:xfrm>
            <a:off x="6150006" y="886330"/>
            <a:ext cx="160687" cy="1414811"/>
            <a:chOff x="4491655" y="3124200"/>
            <a:chExt cx="160687" cy="1414811"/>
          </a:xfrm>
        </p:grpSpPr>
        <p:grpSp>
          <p:nvGrpSpPr>
            <p:cNvPr id="25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traight Connector 9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itle 1"/>
          <p:cNvSpPr txBox="1">
            <a:spLocks/>
          </p:cNvSpPr>
          <p:nvPr/>
        </p:nvSpPr>
        <p:spPr>
          <a:xfrm>
            <a:off x="5295570" y="11927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>
          <a:xfrm rot="16200000">
            <a:off x="4200864" y="129812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6" name="Group 333"/>
          <p:cNvGrpSpPr/>
          <p:nvPr/>
        </p:nvGrpSpPr>
        <p:grpSpPr>
          <a:xfrm rot="10800000">
            <a:off x="5024289" y="895445"/>
            <a:ext cx="485775" cy="1371599"/>
            <a:chOff x="600075" y="1458273"/>
            <a:chExt cx="485775" cy="1371599"/>
          </a:xfrm>
        </p:grpSpPr>
        <p:sp>
          <p:nvSpPr>
            <p:cNvPr id="115" name="Oval 11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9"/>
          <p:cNvGrpSpPr/>
          <p:nvPr/>
        </p:nvGrpSpPr>
        <p:grpSpPr>
          <a:xfrm>
            <a:off x="4084504" y="874219"/>
            <a:ext cx="160687" cy="1414811"/>
            <a:chOff x="4491655" y="3124200"/>
            <a:chExt cx="160687" cy="1414811"/>
          </a:xfrm>
        </p:grpSpPr>
        <p:grpSp>
          <p:nvGrpSpPr>
            <p:cNvPr id="2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91"/>
          <p:cNvGrpSpPr/>
          <p:nvPr/>
        </p:nvGrpSpPr>
        <p:grpSpPr>
          <a:xfrm>
            <a:off x="3537891" y="913716"/>
            <a:ext cx="706952" cy="559236"/>
            <a:chOff x="6151051" y="1663521"/>
            <a:chExt cx="706952" cy="559236"/>
          </a:xfrm>
        </p:grpSpPr>
        <p:cxnSp>
          <p:nvCxnSpPr>
            <p:cNvPr id="146" name="Straight Arrow Connector 145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0" name="Group 497"/>
          <p:cNvGrpSpPr/>
          <p:nvPr/>
        </p:nvGrpSpPr>
        <p:grpSpPr>
          <a:xfrm>
            <a:off x="5648682" y="899399"/>
            <a:ext cx="706952" cy="559236"/>
            <a:chOff x="6151051" y="1663521"/>
            <a:chExt cx="706952" cy="559236"/>
          </a:xfrm>
        </p:grpSpPr>
        <p:cxnSp>
          <p:nvCxnSpPr>
            <p:cNvPr id="144" name="Straight Arrow Connector 143"/>
            <p:cNvCxnSpPr/>
            <p:nvPr/>
          </p:nvCxnSpPr>
          <p:spPr>
            <a:xfrm rot="5400000">
              <a:off x="6461748" y="1884853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6151051" y="1663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69" name="Oval 168"/>
          <p:cNvSpPr/>
          <p:nvPr/>
        </p:nvSpPr>
        <p:spPr>
          <a:xfrm>
            <a:off x="7275729" y="82889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7246229" y="222217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7583082" y="69804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7571862" y="20611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4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Nodal Analysis(Review)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KCL, use node voltages as circuits variables.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a reference node.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remaining nodes (n-1 nodes) e.g.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”:</a:t>
            </a:r>
          </a:p>
          <a:p>
            <a:pPr marL="85725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1: Voltage source connected to reference node: solves one node.</a:t>
            </a:r>
          </a:p>
          <a:p>
            <a:pPr marL="85725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2: Voltage source not connected to reference: Define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supernode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KCL all nodes (&amp;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257300" lvl="2" indent="-457200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 all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i’s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terms of 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v’s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using Ohm’s law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KVL to loops with voltage source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the n-1 simultaneous equations, to find V’s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(e.g. using Kramer’s rule)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Ohm’s law to find the currents.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23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304</Words>
  <Application>Microsoft Office PowerPoint</Application>
  <PresentationFormat>On-screen Show (4:3)</PresentationFormat>
  <Paragraphs>142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Office Theme</vt:lpstr>
      <vt:lpstr>EECS 70A: Network Analysis</vt:lpstr>
      <vt:lpstr>Power</vt:lpstr>
      <vt:lpstr>Finding Vth, Rth</vt:lpstr>
      <vt:lpstr>Thevinin/Norton</vt:lpstr>
      <vt:lpstr>Thevinin/Norton</vt:lpstr>
      <vt:lpstr>Thevinin/Norton</vt:lpstr>
      <vt:lpstr>Thevinin/Norton</vt:lpstr>
      <vt:lpstr>Thevinin/Norton</vt:lpstr>
      <vt:lpstr>Nodal Analysis(Review)</vt:lpstr>
      <vt:lpstr>Example nodal w/voltage source</vt:lpstr>
      <vt:lpstr>Nodal Analysis-Example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797</cp:revision>
  <dcterms:created xsi:type="dcterms:W3CDTF">2010-03-26T00:11:49Z</dcterms:created>
  <dcterms:modified xsi:type="dcterms:W3CDTF">2018-04-27T18:29:53Z</dcterms:modified>
</cp:coreProperties>
</file>