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79" r:id="rId3"/>
    <p:sldId id="320" r:id="rId4"/>
    <p:sldId id="322" r:id="rId5"/>
    <p:sldId id="324" r:id="rId6"/>
    <p:sldId id="323" r:id="rId7"/>
    <p:sldId id="328" r:id="rId8"/>
    <p:sldId id="330" r:id="rId9"/>
    <p:sldId id="331" r:id="rId10"/>
    <p:sldId id="339" r:id="rId11"/>
    <p:sldId id="332" r:id="rId12"/>
    <p:sldId id="335" r:id="rId13"/>
    <p:sldId id="336" r:id="rId14"/>
    <p:sldId id="326" r:id="rId15"/>
    <p:sldId id="340" r:id="rId16"/>
    <p:sldId id="341" r:id="rId17"/>
    <p:sldId id="342" r:id="rId18"/>
    <p:sldId id="343" r:id="rId19"/>
    <p:sldId id="344" r:id="rId20"/>
    <p:sldId id="346" r:id="rId21"/>
    <p:sldId id="347" r:id="rId22"/>
    <p:sldId id="349" r:id="rId23"/>
    <p:sldId id="280" r:id="rId24"/>
    <p:sldId id="350" r:id="rId25"/>
    <p:sldId id="351" r:id="rId26"/>
    <p:sldId id="352" r:id="rId27"/>
    <p:sldId id="354" r:id="rId28"/>
    <p:sldId id="353" r:id="rId29"/>
    <p:sldId id="355" r:id="rId30"/>
    <p:sldId id="356" r:id="rId31"/>
    <p:sldId id="357" r:id="rId32"/>
    <p:sldId id="283" r:id="rId33"/>
    <p:sldId id="291" r:id="rId34"/>
    <p:sldId id="325" r:id="rId3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7" autoAdjust="0"/>
    <p:restoredTop sz="94297" autoAdjust="0"/>
  </p:normalViewPr>
  <p:slideViewPr>
    <p:cSldViewPr snapToObjects="1">
      <p:cViewPr varScale="1">
        <p:scale>
          <a:sx n="121" d="100"/>
          <a:sy n="121" d="100"/>
        </p:scale>
        <p:origin x="2103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3594" y="-10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05B7173A-86B1-4F76-8A79-299130E6DC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4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A3813B29-E825-4092-A924-7C57488C9D00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92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72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3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3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8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422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63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2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56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6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78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57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95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51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49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2018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3/20/2018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916878" y="16417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</a:t>
            </a:r>
          </a:p>
        </p:txBody>
      </p:sp>
      <p:sp>
        <p:nvSpPr>
          <p:cNvPr id="6" name="Rectangle 5"/>
          <p:cNvSpPr/>
          <p:nvPr/>
        </p:nvSpPr>
        <p:spPr>
          <a:xfrm>
            <a:off x="6432855" y="-784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Voltage addition in circuits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707241" y="1673575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791798" y="2336674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804419" y="1280271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706834" y="314907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791391" y="381217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804012" y="275577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7747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7726" y="2374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2137" y="386230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94253" y="1267649"/>
          <a:ext cx="1936256" cy="12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1" name="Equation" r:id="rId4" imgW="723600" imgH="482400" progId="Equation.3">
                  <p:embed/>
                </p:oleObj>
              </mc:Choice>
              <mc:Fallback>
                <p:oleObj name="Equation" r:id="rId4" imgW="7236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253" y="1267649"/>
                        <a:ext cx="1936256" cy="129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07355" y="2571108"/>
          <a:ext cx="1920775" cy="130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2" name="Equation" r:id="rId6" imgW="711000" imgH="482400" progId="Equation.3">
                  <p:embed/>
                </p:oleObj>
              </mc:Choice>
              <mc:Fallback>
                <p:oleObj name="Equation" r:id="rId6" imgW="7110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355" y="2571108"/>
                        <a:ext cx="1920775" cy="1303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3810000" y="1890348"/>
          <a:ext cx="5116513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3" name="Equation" r:id="rId8" imgW="2489040" imgH="482400" progId="Equation.3">
                  <p:embed/>
                </p:oleObj>
              </mc:Choice>
              <mc:Fallback>
                <p:oleObj name="Equation" r:id="rId8" imgW="24890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90348"/>
                        <a:ext cx="5116513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 txBox="1">
            <a:spLocks/>
          </p:cNvSpPr>
          <p:nvPr/>
        </p:nvSpPr>
        <p:spPr>
          <a:xfrm>
            <a:off x="2895600" y="3905482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5530334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6096000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62209" y="661472"/>
            <a:ext cx="173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lecture #2: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Closing the loop: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1749824" y="2080413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834381" y="2743512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1847002" y="168710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1749417" y="3555916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1833974" y="4219015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1846595" y="316261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80330" y="129289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40309" y="27810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74720" y="426914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81612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3590006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4155672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 rot="5400000">
            <a:off x="1914376" y="396156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2121565" y="4502028"/>
            <a:ext cx="1990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>
            <a:off x="2011554" y="3568257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 loop to N-elements: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98127" y="1132792"/>
            <a:ext cx="257175" cy="1488124"/>
            <a:chOff x="2666999" y="1179425"/>
            <a:chExt cx="257175" cy="1488124"/>
          </a:xfrm>
        </p:grpSpPr>
        <p:sp>
          <p:nvSpPr>
            <p:cNvPr id="8" name="Rectangle 7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791635" y="11825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91635" y="22263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073409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kumimoji="0" lang="en-US" sz="48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1391" y="2662622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91" y="3228288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92514" y="2176574"/>
            <a:ext cx="257175" cy="1488124"/>
            <a:chOff x="2666999" y="1179425"/>
            <a:chExt cx="257175" cy="1488124"/>
          </a:xfrm>
        </p:grpSpPr>
        <p:sp>
          <p:nvSpPr>
            <p:cNvPr id="30" name="Rectangle 29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 rot="5400000">
            <a:off x="1914374" y="547112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998931" y="6134220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2090471" y="5162349"/>
            <a:ext cx="2500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997607" y="4819449"/>
            <a:ext cx="435764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80415" y="32953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780415" y="440248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80415" y="598705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756371" y="491803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881391" y="3720816"/>
            <a:ext cx="385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cd</a:t>
            </a:r>
            <a:r>
              <a:rPr lang="en-US" dirty="0" smtClean="0"/>
              <a:t> = “voltage drop” across element # 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881391" y="4264456"/>
            <a:ext cx="400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xy</a:t>
            </a:r>
            <a:r>
              <a:rPr lang="en-US" dirty="0" smtClean="0"/>
              <a:t> = “voltage drop” across element #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voltage law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854200" y="2052430"/>
          <a:ext cx="17811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5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052430"/>
                        <a:ext cx="1781175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0800000">
            <a:off x="2873554" y="297180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14784" y="3514646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</a:t>
            </a:r>
            <a:r>
              <a:rPr lang="en-US" i="1" dirty="0" smtClean="0"/>
              <a:t>drops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2448957"/>
            <a:ext cx="24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around </a:t>
            </a:r>
            <a:r>
              <a:rPr lang="en-US" i="1" dirty="0" smtClean="0"/>
              <a:t>any</a:t>
            </a:r>
            <a:r>
              <a:rPr lang="en-US" dirty="0" smtClean="0"/>
              <a:t> closed loop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583668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589" y="-28000"/>
            <a:ext cx="6222207" cy="5270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application</a:t>
            </a:r>
            <a:endParaRPr lang="en-US" dirty="0"/>
          </a:p>
        </p:txBody>
      </p:sp>
      <p:grpSp>
        <p:nvGrpSpPr>
          <p:cNvPr id="45" name="Group 28"/>
          <p:cNvGrpSpPr/>
          <p:nvPr/>
        </p:nvGrpSpPr>
        <p:grpSpPr>
          <a:xfrm>
            <a:off x="1133698" y="1976322"/>
            <a:ext cx="485775" cy="1889957"/>
            <a:chOff x="1576218" y="1143005"/>
            <a:chExt cx="485775" cy="1889957"/>
          </a:xfrm>
        </p:grpSpPr>
        <p:sp>
          <p:nvSpPr>
            <p:cNvPr id="46" name="Oval 45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296241" y="3866279"/>
            <a:ext cx="160687" cy="1414811"/>
            <a:chOff x="4491655" y="3124200"/>
            <a:chExt cx="160687" cy="1414811"/>
          </a:xfrm>
        </p:grpSpPr>
        <p:grpSp>
          <p:nvGrpSpPr>
            <p:cNvPr id="5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1586215" y="40239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631099" y="465151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1456582" y="41980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1376407" y="252316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10800000">
            <a:off x="135007" y="1976322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-1517377" y="3628706"/>
            <a:ext cx="33047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>
            <a:off x="135008" y="5281090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" name="Group 28"/>
          <p:cNvGrpSpPr/>
          <p:nvPr/>
        </p:nvGrpSpPr>
        <p:grpSpPr>
          <a:xfrm rot="10800000">
            <a:off x="4241404" y="2546065"/>
            <a:ext cx="485775" cy="1889957"/>
            <a:chOff x="1576218" y="1143005"/>
            <a:chExt cx="485775" cy="1889957"/>
          </a:xfrm>
        </p:grpSpPr>
        <p:sp>
          <p:nvSpPr>
            <p:cNvPr id="77" name="Oval 76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2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5649177" y="2763700"/>
            <a:ext cx="160687" cy="1414811"/>
            <a:chOff x="4491655" y="3124200"/>
            <a:chExt cx="160687" cy="1414811"/>
          </a:xfrm>
        </p:grpSpPr>
        <p:grpSp>
          <p:nvGrpSpPr>
            <p:cNvPr id="89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Straight Connector 8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/>
          <p:cNvSpPr txBox="1"/>
          <p:nvPr/>
        </p:nvSpPr>
        <p:spPr>
          <a:xfrm>
            <a:off x="5820878" y="29511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5865762" y="357863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28" name="Title 1"/>
          <p:cNvSpPr txBox="1">
            <a:spLocks/>
          </p:cNvSpPr>
          <p:nvPr/>
        </p:nvSpPr>
        <p:spPr>
          <a:xfrm>
            <a:off x="5691245" y="312519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9" name="Title 1"/>
          <p:cNvSpPr txBox="1">
            <a:spLocks/>
          </p:cNvSpPr>
          <p:nvPr/>
        </p:nvSpPr>
        <p:spPr>
          <a:xfrm>
            <a:off x="3515250" y="317138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 rot="10800000">
            <a:off x="4481009" y="2546064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>
            <a:off x="4484293" y="4436021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 flipH="1" flipV="1">
            <a:off x="5580221" y="2694820"/>
            <a:ext cx="2975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5561305" y="4268351"/>
            <a:ext cx="335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9" name="Group 28"/>
          <p:cNvGrpSpPr/>
          <p:nvPr/>
        </p:nvGrpSpPr>
        <p:grpSpPr>
          <a:xfrm>
            <a:off x="4237740" y="4678135"/>
            <a:ext cx="485775" cy="1889957"/>
            <a:chOff x="1576218" y="1143005"/>
            <a:chExt cx="485775" cy="1889957"/>
          </a:xfrm>
        </p:grpSpPr>
        <p:sp>
          <p:nvSpPr>
            <p:cNvPr id="140" name="Oval 139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42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5645513" y="4895770"/>
            <a:ext cx="160687" cy="1414811"/>
            <a:chOff x="4491655" y="3124200"/>
            <a:chExt cx="160687" cy="1414811"/>
          </a:xfrm>
        </p:grpSpPr>
        <p:grpSp>
          <p:nvGrpSpPr>
            <p:cNvPr id="146" name="Group 52"/>
            <p:cNvGrpSpPr/>
            <p:nvPr/>
          </p:nvGrpSpPr>
          <p:grpSpPr>
            <a:xfrm rot="5400000">
              <a:off x="4169406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TextBox 159"/>
          <p:cNvSpPr txBox="1"/>
          <p:nvPr/>
        </p:nvSpPr>
        <p:spPr>
          <a:xfrm>
            <a:off x="5817214" y="50831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5862098" y="571070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62" name="Title 1"/>
          <p:cNvSpPr txBox="1">
            <a:spLocks/>
          </p:cNvSpPr>
          <p:nvPr/>
        </p:nvSpPr>
        <p:spPr>
          <a:xfrm>
            <a:off x="5687581" y="525726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" name="Title 1"/>
          <p:cNvSpPr txBox="1">
            <a:spLocks/>
          </p:cNvSpPr>
          <p:nvPr/>
        </p:nvSpPr>
        <p:spPr>
          <a:xfrm>
            <a:off x="3505200" y="525726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rot="10800000">
            <a:off x="4477345" y="4678134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10800000">
            <a:off x="4480629" y="6568091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5400000" flipH="1" flipV="1">
            <a:off x="5576557" y="4826890"/>
            <a:ext cx="2975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>
            <a:off x="5557641" y="6400421"/>
            <a:ext cx="335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0" y="657800"/>
            <a:ext cx="3900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69" name="Group 28"/>
          <p:cNvGrpSpPr/>
          <p:nvPr/>
        </p:nvGrpSpPr>
        <p:grpSpPr>
          <a:xfrm rot="10800000">
            <a:off x="4247791" y="499030"/>
            <a:ext cx="485775" cy="1889957"/>
            <a:chOff x="1576218" y="1143005"/>
            <a:chExt cx="485775" cy="1889957"/>
          </a:xfrm>
        </p:grpSpPr>
        <p:sp>
          <p:nvSpPr>
            <p:cNvPr id="170" name="Oval 169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72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>
            <a:off x="5655564" y="716665"/>
            <a:ext cx="160687" cy="1414811"/>
            <a:chOff x="4491655" y="3124200"/>
            <a:chExt cx="160687" cy="1414811"/>
          </a:xfrm>
        </p:grpSpPr>
        <p:grpSp>
          <p:nvGrpSpPr>
            <p:cNvPr id="176" name="Group 52"/>
            <p:cNvGrpSpPr/>
            <p:nvPr/>
          </p:nvGrpSpPr>
          <p:grpSpPr>
            <a:xfrm rot="5400000">
              <a:off x="4169406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TextBox 189"/>
          <p:cNvSpPr txBox="1"/>
          <p:nvPr/>
        </p:nvSpPr>
        <p:spPr>
          <a:xfrm>
            <a:off x="5820878" y="15811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91" name="TextBox 190"/>
          <p:cNvSpPr txBox="1"/>
          <p:nvPr/>
        </p:nvSpPr>
        <p:spPr>
          <a:xfrm>
            <a:off x="5862098" y="91731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5697632" y="107816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3521637" y="11243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10800000">
            <a:off x="4487396" y="499029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10800000">
            <a:off x="4490680" y="2388986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rot="5400000" flipH="1" flipV="1">
            <a:off x="5586608" y="647785"/>
            <a:ext cx="2975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5400000">
            <a:off x="5567692" y="2221316"/>
            <a:ext cx="335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98" name="Group 190"/>
          <p:cNvGrpSpPr/>
          <p:nvPr/>
        </p:nvGrpSpPr>
        <p:grpSpPr>
          <a:xfrm>
            <a:off x="762001" y="2306905"/>
            <a:ext cx="257175" cy="1488124"/>
            <a:chOff x="3382667" y="1835079"/>
            <a:chExt cx="257175" cy="1488124"/>
          </a:xfrm>
        </p:grpSpPr>
        <p:sp>
          <p:nvSpPr>
            <p:cNvPr id="99" name="Rectangle 9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90"/>
          <p:cNvGrpSpPr/>
          <p:nvPr/>
        </p:nvGrpSpPr>
        <p:grpSpPr>
          <a:xfrm rot="5400000">
            <a:off x="1506063" y="1562844"/>
            <a:ext cx="257175" cy="1488124"/>
            <a:chOff x="3382667" y="1835079"/>
            <a:chExt cx="257175" cy="1488124"/>
          </a:xfrm>
        </p:grpSpPr>
        <p:sp>
          <p:nvSpPr>
            <p:cNvPr id="183" name="Rectangle 1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4" name="Straight Connector 1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90"/>
          <p:cNvGrpSpPr/>
          <p:nvPr/>
        </p:nvGrpSpPr>
        <p:grpSpPr>
          <a:xfrm rot="5400000">
            <a:off x="1506064" y="3050967"/>
            <a:ext cx="257175" cy="1488124"/>
            <a:chOff x="3382667" y="1835079"/>
            <a:chExt cx="257175" cy="1488124"/>
          </a:xfrm>
        </p:grpSpPr>
        <p:sp>
          <p:nvSpPr>
            <p:cNvPr id="191" name="Rectangle 190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0"/>
          <p:cNvGrpSpPr/>
          <p:nvPr/>
        </p:nvGrpSpPr>
        <p:grpSpPr>
          <a:xfrm rot="5400000">
            <a:off x="2994187" y="1562846"/>
            <a:ext cx="257175" cy="1488124"/>
            <a:chOff x="3382667" y="1835079"/>
            <a:chExt cx="257175" cy="1488124"/>
          </a:xfrm>
        </p:grpSpPr>
        <p:sp>
          <p:nvSpPr>
            <p:cNvPr id="195" name="Rectangle 194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0"/>
          <p:cNvGrpSpPr/>
          <p:nvPr/>
        </p:nvGrpSpPr>
        <p:grpSpPr>
          <a:xfrm rot="5400000">
            <a:off x="2994188" y="3050968"/>
            <a:ext cx="257175" cy="1488124"/>
            <a:chOff x="3382667" y="1835079"/>
            <a:chExt cx="257175" cy="1488124"/>
          </a:xfrm>
        </p:grpSpPr>
        <p:sp>
          <p:nvSpPr>
            <p:cNvPr id="199" name="Rectangle 19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0" name="Straight Connector 19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 190"/>
          <p:cNvGrpSpPr/>
          <p:nvPr/>
        </p:nvGrpSpPr>
        <p:grpSpPr>
          <a:xfrm>
            <a:off x="3738249" y="2306907"/>
            <a:ext cx="257175" cy="1488124"/>
            <a:chOff x="3382667" y="1835079"/>
            <a:chExt cx="257175" cy="1488124"/>
          </a:xfrm>
        </p:grpSpPr>
        <p:sp>
          <p:nvSpPr>
            <p:cNvPr id="203" name="Rectangle 20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4" name="Straight Connector 20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6" name="TextBox 205"/>
          <p:cNvSpPr txBox="1"/>
          <p:nvPr/>
        </p:nvSpPr>
        <p:spPr>
          <a:xfrm>
            <a:off x="140622" y="969343"/>
            <a:ext cx="410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219" name="Group 218"/>
          <p:cNvGrpSpPr/>
          <p:nvPr/>
        </p:nvGrpSpPr>
        <p:grpSpPr>
          <a:xfrm rot="10800000">
            <a:off x="3990084" y="2565162"/>
            <a:ext cx="300082" cy="1033145"/>
            <a:chOff x="3990084" y="2094849"/>
            <a:chExt cx="300082" cy="1033145"/>
          </a:xfrm>
        </p:grpSpPr>
        <p:sp>
          <p:nvSpPr>
            <p:cNvPr id="207" name="TextBox 206"/>
            <p:cNvSpPr txBox="1"/>
            <p:nvPr/>
          </p:nvSpPr>
          <p:spPr>
            <a:xfrm>
              <a:off x="3990084" y="27586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031304" y="20948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09" name="Title 1"/>
          <p:cNvSpPr txBox="1">
            <a:spLocks/>
          </p:cNvSpPr>
          <p:nvPr/>
        </p:nvSpPr>
        <p:spPr>
          <a:xfrm>
            <a:off x="3866838" y="2726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69499" y="318297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510719" y="251916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809573" y="39236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1207333" y="392361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5" name="Title 1"/>
          <p:cNvSpPr txBox="1">
            <a:spLocks/>
          </p:cNvSpPr>
          <p:nvPr/>
        </p:nvSpPr>
        <p:spPr>
          <a:xfrm>
            <a:off x="1143000" y="395760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0" name="Group 219"/>
          <p:cNvGrpSpPr/>
          <p:nvPr/>
        </p:nvGrpSpPr>
        <p:grpSpPr>
          <a:xfrm>
            <a:off x="2649576" y="3957608"/>
            <a:ext cx="1088673" cy="704673"/>
            <a:chOff x="2649576" y="3487295"/>
            <a:chExt cx="1088673" cy="704673"/>
          </a:xfrm>
        </p:grpSpPr>
        <p:sp>
          <p:nvSpPr>
            <p:cNvPr id="216" name="TextBox 215"/>
            <p:cNvSpPr txBox="1"/>
            <p:nvPr/>
          </p:nvSpPr>
          <p:spPr>
            <a:xfrm>
              <a:off x="3316149" y="34872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2713909" y="348729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2649576" y="352128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 rot="10800000">
            <a:off x="2713909" y="1825983"/>
            <a:ext cx="902322" cy="369332"/>
            <a:chOff x="2713909" y="1355670"/>
            <a:chExt cx="902322" cy="369332"/>
          </a:xfrm>
        </p:grpSpPr>
        <p:sp>
          <p:nvSpPr>
            <p:cNvPr id="222" name="TextBox 221"/>
            <p:cNvSpPr txBox="1"/>
            <p:nvPr/>
          </p:nvSpPr>
          <p:spPr>
            <a:xfrm>
              <a:off x="3316149" y="13556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713909" y="135567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4" name="Title 1"/>
          <p:cNvSpPr txBox="1">
            <a:spLocks/>
          </p:cNvSpPr>
          <p:nvPr/>
        </p:nvSpPr>
        <p:spPr>
          <a:xfrm>
            <a:off x="2649576" y="149064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6" name="Group 225"/>
          <p:cNvGrpSpPr/>
          <p:nvPr/>
        </p:nvGrpSpPr>
        <p:grpSpPr>
          <a:xfrm rot="10800000">
            <a:off x="1207333" y="1825983"/>
            <a:ext cx="902322" cy="369332"/>
            <a:chOff x="2713909" y="1355670"/>
            <a:chExt cx="902322" cy="369332"/>
          </a:xfrm>
        </p:grpSpPr>
        <p:sp>
          <p:nvSpPr>
            <p:cNvPr id="227" name="TextBox 226"/>
            <p:cNvSpPr txBox="1"/>
            <p:nvPr/>
          </p:nvSpPr>
          <p:spPr>
            <a:xfrm>
              <a:off x="3316149" y="13556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2713909" y="135567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9" name="Title 1"/>
          <p:cNvSpPr txBox="1">
            <a:spLocks/>
          </p:cNvSpPr>
          <p:nvPr/>
        </p:nvSpPr>
        <p:spPr>
          <a:xfrm>
            <a:off x="1143000" y="149064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40622" y="969343"/>
            <a:ext cx="410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9" name="Group 218"/>
          <p:cNvGrpSpPr/>
          <p:nvPr/>
        </p:nvGrpSpPr>
        <p:grpSpPr>
          <a:xfrm rot="10800000">
            <a:off x="3990084" y="2565162"/>
            <a:ext cx="300082" cy="1033145"/>
            <a:chOff x="3990084" y="2094849"/>
            <a:chExt cx="300082" cy="1033145"/>
          </a:xfrm>
        </p:grpSpPr>
        <p:sp>
          <p:nvSpPr>
            <p:cNvPr id="207" name="TextBox 206"/>
            <p:cNvSpPr txBox="1"/>
            <p:nvPr/>
          </p:nvSpPr>
          <p:spPr>
            <a:xfrm>
              <a:off x="3990084" y="27586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031304" y="20948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09" name="Title 1"/>
          <p:cNvSpPr txBox="1">
            <a:spLocks/>
          </p:cNvSpPr>
          <p:nvPr/>
        </p:nvSpPr>
        <p:spPr>
          <a:xfrm>
            <a:off x="3866838" y="2726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48" name="Group 147"/>
          <p:cNvGrpSpPr/>
          <p:nvPr/>
        </p:nvGrpSpPr>
        <p:grpSpPr>
          <a:xfrm>
            <a:off x="1093916" y="1338675"/>
            <a:ext cx="1088673" cy="888939"/>
            <a:chOff x="1093916" y="1338675"/>
            <a:chExt cx="1088673" cy="888939"/>
          </a:xfrm>
        </p:grpSpPr>
        <p:sp>
          <p:nvSpPr>
            <p:cNvPr id="227" name="TextBox 226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29" name="Title 1"/>
            <p:cNvSpPr txBox="1">
              <a:spLocks/>
            </p:cNvSpPr>
            <p:nvPr/>
          </p:nvSpPr>
          <p:spPr>
            <a:xfrm>
              <a:off x="1093916" y="13386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47702" y="2306902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 rot="16200000">
            <a:off x="1517651" y="1599500"/>
            <a:ext cx="160687" cy="1414811"/>
            <a:chOff x="4491655" y="3124200"/>
            <a:chExt cx="160687" cy="1414811"/>
          </a:xfrm>
        </p:grpSpPr>
        <p:grpSp>
          <p:nvGrpSpPr>
            <p:cNvPr id="80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 rot="16200000">
            <a:off x="2932462" y="1600202"/>
            <a:ext cx="160687" cy="1414811"/>
            <a:chOff x="4491655" y="3124200"/>
            <a:chExt cx="160687" cy="1414811"/>
          </a:xfrm>
        </p:grpSpPr>
        <p:grpSp>
          <p:nvGrpSpPr>
            <p:cNvPr id="95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1520756" y="3087622"/>
            <a:ext cx="160687" cy="1414811"/>
            <a:chOff x="4491655" y="3124200"/>
            <a:chExt cx="160687" cy="1414811"/>
          </a:xfrm>
        </p:grpSpPr>
        <p:grpSp>
          <p:nvGrpSpPr>
            <p:cNvPr id="1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 rot="16200000">
            <a:off x="2932462" y="3087972"/>
            <a:ext cx="160687" cy="1414811"/>
            <a:chOff x="4491655" y="3124200"/>
            <a:chExt cx="160687" cy="1414811"/>
          </a:xfrm>
        </p:grpSpPr>
        <p:grpSp>
          <p:nvGrpSpPr>
            <p:cNvPr id="1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 rot="10800000">
            <a:off x="3477323" y="2291216"/>
            <a:ext cx="485775" cy="1488125"/>
            <a:chOff x="5172949" y="2484911"/>
            <a:chExt cx="485775" cy="1488125"/>
          </a:xfrm>
        </p:grpSpPr>
        <p:sp>
          <p:nvSpPr>
            <p:cNvPr id="143" name="Oval 14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2388649" y="1337619"/>
            <a:ext cx="1088673" cy="888939"/>
            <a:chOff x="1093916" y="1338675"/>
            <a:chExt cx="1088673" cy="888939"/>
          </a:xfrm>
        </p:grpSpPr>
        <p:sp>
          <p:nvSpPr>
            <p:cNvPr id="150" name="TextBox 149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52" name="Title 1"/>
            <p:cNvSpPr txBox="1">
              <a:spLocks/>
            </p:cNvSpPr>
            <p:nvPr/>
          </p:nvSpPr>
          <p:spPr>
            <a:xfrm>
              <a:off x="1093916" y="13386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 rot="10800000">
            <a:off x="2515253" y="38757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 rot="10800000">
            <a:off x="3222124" y="387571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>
            <a:off x="2463529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 rot="10800000">
            <a:off x="1068224" y="3875714"/>
            <a:ext cx="962069" cy="369332"/>
            <a:chOff x="1068224" y="3875714"/>
            <a:chExt cx="962069" cy="369332"/>
          </a:xfrm>
        </p:grpSpPr>
        <p:sp>
          <p:nvSpPr>
            <p:cNvPr id="160" name="TextBox 159"/>
            <p:cNvSpPr txBox="1"/>
            <p:nvPr/>
          </p:nvSpPr>
          <p:spPr>
            <a:xfrm rot="10800000">
              <a:off x="1068224" y="387571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1" name="TextBox 160"/>
            <p:cNvSpPr txBox="1"/>
            <p:nvPr/>
          </p:nvSpPr>
          <p:spPr>
            <a:xfrm rot="10800000">
              <a:off x="1775095" y="387571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162" name="Title 1"/>
          <p:cNvSpPr txBox="1">
            <a:spLocks/>
          </p:cNvSpPr>
          <p:nvPr/>
        </p:nvSpPr>
        <p:spPr>
          <a:xfrm>
            <a:off x="1016500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40622" y="969343"/>
            <a:ext cx="39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(student)</a:t>
            </a:r>
            <a:endParaRPr lang="en-US" dirty="0"/>
          </a:p>
        </p:txBody>
      </p:sp>
      <p:grpSp>
        <p:nvGrpSpPr>
          <p:cNvPr id="3" name="Group 218"/>
          <p:cNvGrpSpPr/>
          <p:nvPr/>
        </p:nvGrpSpPr>
        <p:grpSpPr>
          <a:xfrm rot="10800000">
            <a:off x="3990084" y="2565162"/>
            <a:ext cx="300082" cy="1033145"/>
            <a:chOff x="3990084" y="2094849"/>
            <a:chExt cx="300082" cy="1033145"/>
          </a:xfrm>
        </p:grpSpPr>
        <p:sp>
          <p:nvSpPr>
            <p:cNvPr id="207" name="TextBox 206"/>
            <p:cNvSpPr txBox="1"/>
            <p:nvPr/>
          </p:nvSpPr>
          <p:spPr>
            <a:xfrm>
              <a:off x="3990084" y="27586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031304" y="20948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09" name="Title 1"/>
          <p:cNvSpPr txBox="1">
            <a:spLocks/>
          </p:cNvSpPr>
          <p:nvPr/>
        </p:nvSpPr>
        <p:spPr>
          <a:xfrm>
            <a:off x="3866838" y="2726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 rot="10800000">
            <a:off x="1143000" y="1858282"/>
            <a:ext cx="962069" cy="369332"/>
            <a:chOff x="1143000" y="1858282"/>
            <a:chExt cx="962069" cy="369332"/>
          </a:xfrm>
        </p:grpSpPr>
        <p:sp>
          <p:nvSpPr>
            <p:cNvPr id="227" name="TextBox 226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9" name="Title 1"/>
          <p:cNvSpPr txBox="1">
            <a:spLocks/>
          </p:cNvSpPr>
          <p:nvPr/>
        </p:nvSpPr>
        <p:spPr>
          <a:xfrm>
            <a:off x="1093916" y="133867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647701" y="2307785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1517651" y="1599500"/>
            <a:ext cx="160687" cy="1414811"/>
            <a:chOff x="4491655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3"/>
          <p:cNvGrpSpPr/>
          <p:nvPr/>
        </p:nvGrpSpPr>
        <p:grpSpPr>
          <a:xfrm rot="16200000">
            <a:off x="2932462" y="1600202"/>
            <a:ext cx="160687" cy="1414811"/>
            <a:chOff x="4491655" y="3124200"/>
            <a:chExt cx="160687" cy="1414811"/>
          </a:xfrm>
        </p:grpSpPr>
        <p:grpSp>
          <p:nvGrpSpPr>
            <p:cNvPr id="9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11"/>
          <p:cNvGrpSpPr/>
          <p:nvPr/>
        </p:nvGrpSpPr>
        <p:grpSpPr>
          <a:xfrm rot="16200000">
            <a:off x="1520756" y="3087622"/>
            <a:ext cx="160687" cy="1414811"/>
            <a:chOff x="4491655" y="3124200"/>
            <a:chExt cx="160687" cy="1414811"/>
          </a:xfrm>
        </p:grpSpPr>
        <p:grpSp>
          <p:nvGrpSpPr>
            <p:cNvPr id="1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6"/>
          <p:cNvGrpSpPr/>
          <p:nvPr/>
        </p:nvGrpSpPr>
        <p:grpSpPr>
          <a:xfrm rot="16200000">
            <a:off x="2932462" y="3087972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41"/>
          <p:cNvGrpSpPr/>
          <p:nvPr/>
        </p:nvGrpSpPr>
        <p:grpSpPr>
          <a:xfrm>
            <a:off x="3477323" y="2291216"/>
            <a:ext cx="485775" cy="1488125"/>
            <a:chOff x="5172949" y="2484911"/>
            <a:chExt cx="485775" cy="1488125"/>
          </a:xfrm>
        </p:grpSpPr>
        <p:sp>
          <p:nvSpPr>
            <p:cNvPr id="143" name="Oval 14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8"/>
          <p:cNvGrpSpPr/>
          <p:nvPr/>
        </p:nvGrpSpPr>
        <p:grpSpPr>
          <a:xfrm>
            <a:off x="2388649" y="1337619"/>
            <a:ext cx="1088673" cy="888939"/>
            <a:chOff x="1093916" y="1338675"/>
            <a:chExt cx="1088673" cy="888939"/>
          </a:xfrm>
        </p:grpSpPr>
        <p:sp>
          <p:nvSpPr>
            <p:cNvPr id="150" name="TextBox 149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52" name="Title 1"/>
            <p:cNvSpPr txBox="1">
              <a:spLocks/>
            </p:cNvSpPr>
            <p:nvPr/>
          </p:nvSpPr>
          <p:spPr>
            <a:xfrm>
              <a:off x="1093916" y="13386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 rot="10800000">
            <a:off x="2515253" y="38757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 rot="10800000">
            <a:off x="3222124" y="387571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>
            <a:off x="2463529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6" name="Group 162"/>
          <p:cNvGrpSpPr/>
          <p:nvPr/>
        </p:nvGrpSpPr>
        <p:grpSpPr>
          <a:xfrm>
            <a:off x="1068224" y="3875714"/>
            <a:ext cx="962069" cy="369332"/>
            <a:chOff x="1068224" y="3875714"/>
            <a:chExt cx="962069" cy="369332"/>
          </a:xfrm>
        </p:grpSpPr>
        <p:sp>
          <p:nvSpPr>
            <p:cNvPr id="160" name="TextBox 159"/>
            <p:cNvSpPr txBox="1"/>
            <p:nvPr/>
          </p:nvSpPr>
          <p:spPr>
            <a:xfrm rot="10800000">
              <a:off x="1068224" y="387571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1" name="TextBox 160"/>
            <p:cNvSpPr txBox="1"/>
            <p:nvPr/>
          </p:nvSpPr>
          <p:spPr>
            <a:xfrm rot="10800000">
              <a:off x="1775095" y="387571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162" name="Title 1"/>
          <p:cNvSpPr txBox="1">
            <a:spLocks/>
          </p:cNvSpPr>
          <p:nvPr/>
        </p:nvSpPr>
        <p:spPr>
          <a:xfrm>
            <a:off x="1016500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Box 205"/>
          <p:cNvSpPr txBox="1"/>
          <p:nvPr/>
        </p:nvSpPr>
        <p:spPr>
          <a:xfrm>
            <a:off x="140622" y="0"/>
            <a:ext cx="353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voltage across R1 (student)</a:t>
            </a:r>
            <a:endParaRPr lang="en-US" dirty="0"/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465884" y="49530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1432678" y="4579898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75"/>
          <p:cNvGrpSpPr/>
          <p:nvPr/>
        </p:nvGrpSpPr>
        <p:grpSpPr>
          <a:xfrm>
            <a:off x="1432677" y="3464875"/>
            <a:ext cx="485775" cy="1488125"/>
            <a:chOff x="5172949" y="2484911"/>
            <a:chExt cx="485775" cy="1488125"/>
          </a:xfrm>
        </p:grpSpPr>
        <p:sp>
          <p:nvSpPr>
            <p:cNvPr id="154" name="Oval 153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5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6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75"/>
          <p:cNvGrpSpPr/>
          <p:nvPr/>
        </p:nvGrpSpPr>
        <p:grpSpPr>
          <a:xfrm>
            <a:off x="1432676" y="2399026"/>
            <a:ext cx="485775" cy="1488125"/>
            <a:chOff x="5172949" y="2484911"/>
            <a:chExt cx="485775" cy="1488125"/>
          </a:xfrm>
        </p:grpSpPr>
        <p:sp>
          <p:nvSpPr>
            <p:cNvPr id="166" name="Oval 165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7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0" name="Straight Connector 16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75"/>
          <p:cNvGrpSpPr/>
          <p:nvPr/>
        </p:nvGrpSpPr>
        <p:grpSpPr>
          <a:xfrm>
            <a:off x="1432674" y="458523"/>
            <a:ext cx="485775" cy="1488125"/>
            <a:chOff x="5172949" y="2484911"/>
            <a:chExt cx="485775" cy="1488125"/>
          </a:xfrm>
        </p:grpSpPr>
        <p:sp>
          <p:nvSpPr>
            <p:cNvPr id="179" name="Oval 178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80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2" name="Straight Connector 18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Title 1"/>
          <p:cNvSpPr txBox="1">
            <a:spLocks/>
          </p:cNvSpPr>
          <p:nvPr/>
        </p:nvSpPr>
        <p:spPr>
          <a:xfrm>
            <a:off x="465884" y="388715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7" name="Title 1"/>
          <p:cNvSpPr txBox="1">
            <a:spLocks/>
          </p:cNvSpPr>
          <p:nvPr/>
        </p:nvSpPr>
        <p:spPr>
          <a:xfrm>
            <a:off x="465884" y="28213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8" name="Title 1"/>
          <p:cNvSpPr txBox="1">
            <a:spLocks/>
          </p:cNvSpPr>
          <p:nvPr/>
        </p:nvSpPr>
        <p:spPr>
          <a:xfrm>
            <a:off x="465884" y="1765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9" name="Title 1"/>
          <p:cNvSpPr txBox="1">
            <a:spLocks/>
          </p:cNvSpPr>
          <p:nvPr/>
        </p:nvSpPr>
        <p:spPr>
          <a:xfrm>
            <a:off x="465884" y="80444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90" name="Group 93"/>
          <p:cNvGrpSpPr/>
          <p:nvPr/>
        </p:nvGrpSpPr>
        <p:grpSpPr>
          <a:xfrm>
            <a:off x="2743200" y="2472341"/>
            <a:ext cx="160687" cy="1414811"/>
            <a:chOff x="4491655" y="3124200"/>
            <a:chExt cx="160687" cy="1414811"/>
          </a:xfrm>
        </p:grpSpPr>
        <p:grpSp>
          <p:nvGrpSpPr>
            <p:cNvPr id="19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75"/>
          <p:cNvGrpSpPr/>
          <p:nvPr/>
        </p:nvGrpSpPr>
        <p:grpSpPr>
          <a:xfrm>
            <a:off x="1432675" y="1371972"/>
            <a:ext cx="485775" cy="1488125"/>
            <a:chOff x="5172949" y="2484911"/>
            <a:chExt cx="485775" cy="1488125"/>
          </a:xfrm>
        </p:grpSpPr>
        <p:sp>
          <p:nvSpPr>
            <p:cNvPr id="173" name="Oval 17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6" name="Straight Connector 17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0" name="Straight Connector 209"/>
          <p:cNvCxnSpPr/>
          <p:nvPr/>
        </p:nvCxnSpPr>
        <p:spPr>
          <a:xfrm rot="5400000" flipH="1" flipV="1">
            <a:off x="1817177" y="1465433"/>
            <a:ext cx="20138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1675561" y="458523"/>
            <a:ext cx="11485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1678670" y="6068024"/>
            <a:ext cx="1144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5400000">
            <a:off x="1732929" y="4977588"/>
            <a:ext cx="21808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Title 1"/>
          <p:cNvSpPr txBox="1">
            <a:spLocks/>
          </p:cNvSpPr>
          <p:nvPr/>
        </p:nvSpPr>
        <p:spPr>
          <a:xfrm>
            <a:off x="1918453" y="28311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334000" y="3080292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Review &amp;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Last lecture:</a:t>
            </a:r>
          </a:p>
          <a:p>
            <a:r>
              <a:rPr lang="en-US" dirty="0" smtClean="0"/>
              <a:t>Resistor circuits</a:t>
            </a:r>
          </a:p>
          <a:p>
            <a:pPr lvl="1"/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Parallel</a:t>
            </a:r>
          </a:p>
          <a:p>
            <a:r>
              <a:rPr lang="en-US" dirty="0" err="1" smtClean="0"/>
              <a:t>Kirchoff’s</a:t>
            </a:r>
            <a:r>
              <a:rPr lang="en-US" dirty="0" smtClean="0"/>
              <a:t> current law (KCL)</a:t>
            </a:r>
          </a:p>
          <a:p>
            <a:pPr>
              <a:buNone/>
            </a:pPr>
            <a:r>
              <a:rPr lang="en-US" sz="3100" dirty="0" smtClean="0"/>
              <a:t>Today</a:t>
            </a:r>
          </a:p>
          <a:p>
            <a:r>
              <a:rPr lang="en-US" sz="3100" dirty="0" smtClean="0"/>
              <a:t>Examples of KCL</a:t>
            </a:r>
          </a:p>
          <a:p>
            <a:r>
              <a:rPr lang="en-US" sz="3100" dirty="0" err="1" smtClean="0"/>
              <a:t>Kirchoff’s</a:t>
            </a:r>
            <a:r>
              <a:rPr lang="en-US" sz="3100" dirty="0" smtClean="0"/>
              <a:t> voltage law (KVL)</a:t>
            </a:r>
          </a:p>
          <a:p>
            <a:r>
              <a:rPr lang="en-US" sz="3100" dirty="0" smtClean="0"/>
              <a:t>Examples with KVL, KCL, Ohm</a:t>
            </a:r>
          </a:p>
          <a:p>
            <a:r>
              <a:rPr lang="en-US" sz="3100" dirty="0" smtClean="0">
                <a:latin typeface="Symbol" pitchFamily="18" charset="2"/>
              </a:rPr>
              <a:t>D</a:t>
            </a:r>
            <a:r>
              <a:rPr lang="en-US" sz="3100" dirty="0" smtClean="0"/>
              <a:t>-Y transformations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Dimming circuit</a:t>
            </a:r>
            <a:endParaRPr lang="en-US" dirty="0"/>
          </a:p>
        </p:txBody>
      </p:sp>
      <p:sp>
        <p:nvSpPr>
          <p:cNvPr id="3" name="Litebulb"/>
          <p:cNvSpPr>
            <a:spLocks noEditPoints="1" noChangeArrowheads="1"/>
          </p:cNvSpPr>
          <p:nvPr/>
        </p:nvSpPr>
        <p:spPr bwMode="auto">
          <a:xfrm>
            <a:off x="1219200" y="2304672"/>
            <a:ext cx="838200" cy="1258597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5" descr="C:\Users\Peter Burke\AppData\Local\Microsoft\Windows\Temporary Internet Files\Content.IE5\OS54QNG3\MCj0432643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267200"/>
            <a:ext cx="1714500" cy="1714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667434"/>
            <a:ext cx="8858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the four elements below: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Design a circuit that continuously dims the light. </a:t>
            </a:r>
            <a:br>
              <a:rPr lang="en-US" dirty="0" smtClean="0"/>
            </a:br>
            <a:r>
              <a:rPr lang="en-US" dirty="0" smtClean="0"/>
              <a:t>(It needs to go from completely dim to completely bright.)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Calculate the power supplied by the battery when the bulb is brightest and when it is off.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877909" y="2302750"/>
            <a:ext cx="828170" cy="1665051"/>
            <a:chOff x="3877909" y="2302750"/>
            <a:chExt cx="828170" cy="1665051"/>
          </a:xfrm>
        </p:grpSpPr>
        <p:grpSp>
          <p:nvGrpSpPr>
            <p:cNvPr id="6" name="Group 5"/>
            <p:cNvGrpSpPr/>
            <p:nvPr/>
          </p:nvGrpSpPr>
          <p:grpSpPr>
            <a:xfrm>
              <a:off x="3877909" y="2427870"/>
              <a:ext cx="160687" cy="1414811"/>
              <a:chOff x="4491655" y="3124200"/>
              <a:chExt cx="160687" cy="1414811"/>
            </a:xfrm>
          </p:grpSpPr>
          <p:grpSp>
            <p:nvGrpSpPr>
              <p:cNvPr id="7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13876" y="125028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49"/>
          <p:cNvGrpSpPr/>
          <p:nvPr/>
        </p:nvGrpSpPr>
        <p:grpSpPr>
          <a:xfrm>
            <a:off x="1634376" y="1250464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109"/>
          <p:cNvGrpSpPr/>
          <p:nvPr/>
        </p:nvGrpSpPr>
        <p:grpSpPr>
          <a:xfrm>
            <a:off x="3043315" y="1250814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Straight Connector 185"/>
          <p:cNvCxnSpPr/>
          <p:nvPr/>
        </p:nvCxnSpPr>
        <p:spPr>
          <a:xfrm>
            <a:off x="294042" y="1250814"/>
            <a:ext cx="282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294042" y="2665098"/>
            <a:ext cx="28301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" name="Group 193"/>
          <p:cNvGrpSpPr/>
          <p:nvPr/>
        </p:nvGrpSpPr>
        <p:grpSpPr>
          <a:xfrm>
            <a:off x="3124200" y="1481378"/>
            <a:ext cx="1088673" cy="1033145"/>
            <a:chOff x="4576002" y="1786178"/>
            <a:chExt cx="1088673" cy="1033145"/>
          </a:xfrm>
        </p:grpSpPr>
        <p:sp>
          <p:nvSpPr>
            <p:cNvPr id="190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1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192" name="TextBox 191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195" name="Group 194"/>
          <p:cNvGrpSpPr/>
          <p:nvPr/>
        </p:nvGrpSpPr>
        <p:grpSpPr>
          <a:xfrm>
            <a:off x="1672398" y="1486538"/>
            <a:ext cx="1088673" cy="1033145"/>
            <a:chOff x="4576002" y="1786178"/>
            <a:chExt cx="1088673" cy="1033145"/>
          </a:xfrm>
        </p:grpSpPr>
        <p:sp>
          <p:nvSpPr>
            <p:cNvPr id="196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7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198" name="TextBox 197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200" name="Group 199"/>
          <p:cNvGrpSpPr/>
          <p:nvPr/>
        </p:nvGrpSpPr>
        <p:grpSpPr>
          <a:xfrm>
            <a:off x="300798" y="1481377"/>
            <a:ext cx="1088673" cy="1033145"/>
            <a:chOff x="4576002" y="1786178"/>
            <a:chExt cx="1088673" cy="1033145"/>
          </a:xfrm>
        </p:grpSpPr>
        <p:sp>
          <p:nvSpPr>
            <p:cNvPr id="201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02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203" name="TextBox 202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sp>
        <p:nvSpPr>
          <p:cNvPr id="205" name="TextBox 204"/>
          <p:cNvSpPr txBox="1"/>
          <p:nvPr/>
        </p:nvSpPr>
        <p:spPr>
          <a:xfrm>
            <a:off x="384271" y="868362"/>
            <a:ext cx="415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221" name="Group 49"/>
          <p:cNvGrpSpPr/>
          <p:nvPr/>
        </p:nvGrpSpPr>
        <p:grpSpPr>
          <a:xfrm>
            <a:off x="1917303" y="3766966"/>
            <a:ext cx="160687" cy="1414811"/>
            <a:chOff x="4491655" y="3124200"/>
            <a:chExt cx="160687" cy="1414811"/>
          </a:xfrm>
        </p:grpSpPr>
        <p:grpSp>
          <p:nvGrpSpPr>
            <p:cNvPr id="222" name="Group 52"/>
            <p:cNvGrpSpPr/>
            <p:nvPr/>
          </p:nvGrpSpPr>
          <p:grpSpPr>
            <a:xfrm rot="5400000">
              <a:off x="4169400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3" name="Straight Connector 22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109"/>
          <p:cNvGrpSpPr/>
          <p:nvPr/>
        </p:nvGrpSpPr>
        <p:grpSpPr>
          <a:xfrm>
            <a:off x="3326242" y="3767316"/>
            <a:ext cx="160687" cy="1414811"/>
            <a:chOff x="4491655" y="3124200"/>
            <a:chExt cx="160687" cy="1414811"/>
          </a:xfrm>
        </p:grpSpPr>
        <p:grpSp>
          <p:nvGrpSpPr>
            <p:cNvPr id="237" name="Group 52"/>
            <p:cNvGrpSpPr/>
            <p:nvPr/>
          </p:nvGrpSpPr>
          <p:grpSpPr>
            <a:xfrm rot="5400000">
              <a:off x="4169402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8" name="Straight Connector 23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1" name="Straight Connector 250"/>
          <p:cNvCxnSpPr/>
          <p:nvPr/>
        </p:nvCxnSpPr>
        <p:spPr>
          <a:xfrm>
            <a:off x="576969" y="3767316"/>
            <a:ext cx="282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576969" y="5181600"/>
            <a:ext cx="28301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3" name="Group 252"/>
          <p:cNvGrpSpPr/>
          <p:nvPr/>
        </p:nvGrpSpPr>
        <p:grpSpPr>
          <a:xfrm>
            <a:off x="3407127" y="3997880"/>
            <a:ext cx="1088673" cy="1033145"/>
            <a:chOff x="4576002" y="1786178"/>
            <a:chExt cx="1088673" cy="1033145"/>
          </a:xfrm>
        </p:grpSpPr>
        <p:sp>
          <p:nvSpPr>
            <p:cNvPr id="254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5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256" name="TextBox 255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57" name="TextBox 256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258" name="Group 257"/>
          <p:cNvGrpSpPr/>
          <p:nvPr/>
        </p:nvGrpSpPr>
        <p:grpSpPr>
          <a:xfrm>
            <a:off x="1955325" y="4003040"/>
            <a:ext cx="1088673" cy="1033145"/>
            <a:chOff x="4576002" y="1786178"/>
            <a:chExt cx="1088673" cy="1033145"/>
          </a:xfrm>
        </p:grpSpPr>
        <p:sp>
          <p:nvSpPr>
            <p:cNvPr id="259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60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261" name="TextBox 260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sp>
        <p:nvSpPr>
          <p:cNvPr id="268" name="TextBox 267"/>
          <p:cNvSpPr txBox="1"/>
          <p:nvPr/>
        </p:nvSpPr>
        <p:spPr>
          <a:xfrm>
            <a:off x="257319" y="3397457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(students)</a:t>
            </a:r>
            <a:endParaRPr lang="en-US" dirty="0"/>
          </a:p>
        </p:txBody>
      </p:sp>
      <p:grpSp>
        <p:nvGrpSpPr>
          <p:cNvPr id="269" name="Group 75"/>
          <p:cNvGrpSpPr/>
          <p:nvPr/>
        </p:nvGrpSpPr>
        <p:grpSpPr>
          <a:xfrm>
            <a:off x="334081" y="3703992"/>
            <a:ext cx="485775" cy="1488125"/>
            <a:chOff x="5172949" y="2484911"/>
            <a:chExt cx="485775" cy="1488125"/>
          </a:xfrm>
        </p:grpSpPr>
        <p:sp>
          <p:nvSpPr>
            <p:cNvPr id="270" name="Oval 269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71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2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3" name="Straight Connector 27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Title 1"/>
          <p:cNvSpPr txBox="1">
            <a:spLocks/>
          </p:cNvSpPr>
          <p:nvPr/>
        </p:nvSpPr>
        <p:spPr>
          <a:xfrm>
            <a:off x="-365730" y="408586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384271" y="868362"/>
            <a:ext cx="415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155" name="Group 154"/>
          <p:cNvGrpSpPr/>
          <p:nvPr/>
        </p:nvGrpSpPr>
        <p:grpSpPr>
          <a:xfrm rot="16200000">
            <a:off x="1265138" y="2078478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1978410" y="1371250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557558" y="2745079"/>
            <a:ext cx="160687" cy="1414811"/>
            <a:chOff x="4491655" y="3124200"/>
            <a:chExt cx="160687" cy="1414811"/>
          </a:xfrm>
        </p:grpSpPr>
        <p:grpSp>
          <p:nvGrpSpPr>
            <p:cNvPr id="187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6" name="Group 265"/>
          <p:cNvGrpSpPr/>
          <p:nvPr/>
        </p:nvGrpSpPr>
        <p:grpSpPr>
          <a:xfrm rot="16200000">
            <a:off x="2679944" y="2077936"/>
            <a:ext cx="160687" cy="1414811"/>
            <a:chOff x="4491655" y="3124200"/>
            <a:chExt cx="160687" cy="1414811"/>
          </a:xfrm>
        </p:grpSpPr>
        <p:grpSp>
          <p:nvGrpSpPr>
            <p:cNvPr id="267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77" name="Straight Connector 27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9" name="Straight Connector 26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/>
        </p:nvGrpSpPr>
        <p:grpSpPr>
          <a:xfrm>
            <a:off x="3387349" y="1371600"/>
            <a:ext cx="160687" cy="1414811"/>
            <a:chOff x="4491655" y="3124200"/>
            <a:chExt cx="160687" cy="1414811"/>
          </a:xfrm>
        </p:grpSpPr>
        <p:grpSp>
          <p:nvGrpSpPr>
            <p:cNvPr id="28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92" name="Straight Connector 29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0" name="Straight Connector 28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Group 302"/>
          <p:cNvGrpSpPr/>
          <p:nvPr/>
        </p:nvGrpSpPr>
        <p:grpSpPr>
          <a:xfrm rot="16200000">
            <a:off x="1264786" y="3452484"/>
            <a:ext cx="160687" cy="1414811"/>
            <a:chOff x="4491655" y="3124200"/>
            <a:chExt cx="160687" cy="1414811"/>
          </a:xfrm>
        </p:grpSpPr>
        <p:grpSp>
          <p:nvGrpSpPr>
            <p:cNvPr id="304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07" name="Straight Connector 30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5" name="Straight Connector 30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Group 317"/>
          <p:cNvGrpSpPr/>
          <p:nvPr/>
        </p:nvGrpSpPr>
        <p:grpSpPr>
          <a:xfrm rot="16200000">
            <a:off x="2686349" y="3452828"/>
            <a:ext cx="160687" cy="1414811"/>
            <a:chOff x="4491655" y="3124200"/>
            <a:chExt cx="160687" cy="1414811"/>
          </a:xfrm>
        </p:grpSpPr>
        <p:grpSp>
          <p:nvGrpSpPr>
            <p:cNvPr id="319" name="Group 52"/>
            <p:cNvGrpSpPr/>
            <p:nvPr/>
          </p:nvGrpSpPr>
          <p:grpSpPr>
            <a:xfrm rot="5400000">
              <a:off x="416940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22" name="Straight Connector 3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0" name="Straight Connector 3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3" name="Group 332"/>
          <p:cNvGrpSpPr/>
          <p:nvPr/>
        </p:nvGrpSpPr>
        <p:grpSpPr>
          <a:xfrm>
            <a:off x="1978949" y="2784798"/>
            <a:ext cx="160687" cy="1414811"/>
            <a:chOff x="4491655" y="3124200"/>
            <a:chExt cx="160687" cy="1414811"/>
          </a:xfrm>
        </p:grpSpPr>
        <p:grpSp>
          <p:nvGrpSpPr>
            <p:cNvPr id="334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37" name="Straight Connector 33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5" name="Straight Connector 33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" name="Group 347"/>
          <p:cNvGrpSpPr/>
          <p:nvPr/>
        </p:nvGrpSpPr>
        <p:grpSpPr>
          <a:xfrm>
            <a:off x="3387001" y="2745600"/>
            <a:ext cx="160687" cy="1414811"/>
            <a:chOff x="4491655" y="3124200"/>
            <a:chExt cx="160687" cy="1414811"/>
          </a:xfrm>
        </p:grpSpPr>
        <p:grpSp>
          <p:nvGrpSpPr>
            <p:cNvPr id="349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0" name="Straight Connector 34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4" name="Title 1"/>
          <p:cNvSpPr txBox="1">
            <a:spLocks/>
          </p:cNvSpPr>
          <p:nvPr/>
        </p:nvSpPr>
        <p:spPr>
          <a:xfrm>
            <a:off x="0" y="1689623"/>
            <a:ext cx="503117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69" name="Group 75"/>
          <p:cNvGrpSpPr/>
          <p:nvPr/>
        </p:nvGrpSpPr>
        <p:grpSpPr>
          <a:xfrm>
            <a:off x="394836" y="1378092"/>
            <a:ext cx="485775" cy="1488125"/>
            <a:chOff x="5172949" y="2484911"/>
            <a:chExt cx="485775" cy="1488125"/>
          </a:xfrm>
        </p:grpSpPr>
        <p:sp>
          <p:nvSpPr>
            <p:cNvPr id="370" name="Oval 369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71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2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73" name="Straight Connector 37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6" name="Straight Connector 375"/>
          <p:cNvCxnSpPr/>
          <p:nvPr/>
        </p:nvCxnSpPr>
        <p:spPr>
          <a:xfrm>
            <a:off x="637723" y="1371600"/>
            <a:ext cx="2836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1" name="Group 380"/>
          <p:cNvGrpSpPr/>
          <p:nvPr/>
        </p:nvGrpSpPr>
        <p:grpSpPr>
          <a:xfrm>
            <a:off x="2057400" y="1542785"/>
            <a:ext cx="651907" cy="1033145"/>
            <a:chOff x="5337610" y="1763730"/>
            <a:chExt cx="651907" cy="1033145"/>
          </a:xfrm>
        </p:grpSpPr>
        <p:sp>
          <p:nvSpPr>
            <p:cNvPr id="382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3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84" name="TextBox 383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385" name="TextBox 384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386" name="Group 385"/>
          <p:cNvGrpSpPr/>
          <p:nvPr/>
        </p:nvGrpSpPr>
        <p:grpSpPr>
          <a:xfrm>
            <a:off x="3462893" y="1575337"/>
            <a:ext cx="651907" cy="1033145"/>
            <a:chOff x="5337610" y="1763730"/>
            <a:chExt cx="651907" cy="1033145"/>
          </a:xfrm>
        </p:grpSpPr>
        <p:sp>
          <p:nvSpPr>
            <p:cNvPr id="387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8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89" name="TextBox 388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390" name="TextBox 389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391" name="Group 390"/>
          <p:cNvGrpSpPr/>
          <p:nvPr/>
        </p:nvGrpSpPr>
        <p:grpSpPr>
          <a:xfrm>
            <a:off x="643493" y="3015889"/>
            <a:ext cx="651907" cy="1033145"/>
            <a:chOff x="5337610" y="1763730"/>
            <a:chExt cx="651907" cy="1033145"/>
          </a:xfrm>
        </p:grpSpPr>
        <p:sp>
          <p:nvSpPr>
            <p:cNvPr id="392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3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94" name="TextBox 393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395" name="TextBox 394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396" name="Group 395"/>
          <p:cNvGrpSpPr/>
          <p:nvPr/>
        </p:nvGrpSpPr>
        <p:grpSpPr>
          <a:xfrm>
            <a:off x="3462893" y="2935368"/>
            <a:ext cx="651907" cy="1033145"/>
            <a:chOff x="5337610" y="1763730"/>
            <a:chExt cx="651907" cy="1033145"/>
          </a:xfrm>
        </p:grpSpPr>
        <p:sp>
          <p:nvSpPr>
            <p:cNvPr id="397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8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99" name="TextBox 398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00" name="TextBox 399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401" name="Group 400"/>
          <p:cNvGrpSpPr/>
          <p:nvPr/>
        </p:nvGrpSpPr>
        <p:grpSpPr>
          <a:xfrm>
            <a:off x="2057400" y="2976692"/>
            <a:ext cx="651907" cy="1033145"/>
            <a:chOff x="5337610" y="1763730"/>
            <a:chExt cx="651907" cy="1033145"/>
          </a:xfrm>
        </p:grpSpPr>
        <p:sp>
          <p:nvSpPr>
            <p:cNvPr id="402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03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404" name="TextBox 403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05" name="TextBox 404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415" name="Group 414"/>
          <p:cNvGrpSpPr/>
          <p:nvPr/>
        </p:nvGrpSpPr>
        <p:grpSpPr>
          <a:xfrm>
            <a:off x="949973" y="2040926"/>
            <a:ext cx="797760" cy="704674"/>
            <a:chOff x="1155614" y="2530267"/>
            <a:chExt cx="797760" cy="704674"/>
          </a:xfrm>
        </p:grpSpPr>
        <p:sp>
          <p:nvSpPr>
            <p:cNvPr id="407" name="Title 1"/>
            <p:cNvSpPr txBox="1">
              <a:spLocks/>
            </p:cNvSpPr>
            <p:nvPr/>
          </p:nvSpPr>
          <p:spPr>
            <a:xfrm>
              <a:off x="1269297" y="2530267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11" name="Group 410"/>
            <p:cNvGrpSpPr/>
            <p:nvPr/>
          </p:nvGrpSpPr>
          <p:grpSpPr>
            <a:xfrm>
              <a:off x="1155614" y="2865609"/>
              <a:ext cx="797760" cy="369332"/>
              <a:chOff x="4912522" y="3115985"/>
              <a:chExt cx="797760" cy="369332"/>
            </a:xfrm>
          </p:grpSpPr>
          <p:sp>
            <p:nvSpPr>
              <p:cNvPr id="409" name="TextBox 408"/>
              <p:cNvSpPr txBox="1"/>
              <p:nvPr/>
            </p:nvSpPr>
            <p:spPr>
              <a:xfrm rot="10800000">
                <a:off x="5410200" y="3115985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10" name="TextBox 409"/>
              <p:cNvSpPr txBox="1"/>
              <p:nvPr/>
            </p:nvSpPr>
            <p:spPr>
              <a:xfrm rot="10800000">
                <a:off x="4912522" y="3115985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416" name="Group 415"/>
          <p:cNvGrpSpPr/>
          <p:nvPr/>
        </p:nvGrpSpPr>
        <p:grpSpPr>
          <a:xfrm>
            <a:off x="2362200" y="2114726"/>
            <a:ext cx="797760" cy="704674"/>
            <a:chOff x="1155614" y="2530267"/>
            <a:chExt cx="797760" cy="704674"/>
          </a:xfrm>
        </p:grpSpPr>
        <p:sp>
          <p:nvSpPr>
            <p:cNvPr id="417" name="Title 1"/>
            <p:cNvSpPr txBox="1">
              <a:spLocks/>
            </p:cNvSpPr>
            <p:nvPr/>
          </p:nvSpPr>
          <p:spPr>
            <a:xfrm>
              <a:off x="1269297" y="2530267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18" name="Group 410"/>
            <p:cNvGrpSpPr/>
            <p:nvPr/>
          </p:nvGrpSpPr>
          <p:grpSpPr>
            <a:xfrm>
              <a:off x="1155614" y="2865609"/>
              <a:ext cx="797760" cy="369332"/>
              <a:chOff x="4912522" y="3115985"/>
              <a:chExt cx="797760" cy="369332"/>
            </a:xfrm>
          </p:grpSpPr>
          <p:sp>
            <p:nvSpPr>
              <p:cNvPr id="419" name="TextBox 418"/>
              <p:cNvSpPr txBox="1"/>
              <p:nvPr/>
            </p:nvSpPr>
            <p:spPr>
              <a:xfrm rot="10800000">
                <a:off x="5410200" y="3115985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20" name="TextBox 419"/>
              <p:cNvSpPr txBox="1"/>
              <p:nvPr/>
            </p:nvSpPr>
            <p:spPr>
              <a:xfrm rot="10800000">
                <a:off x="4912522" y="3115985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sp>
        <p:nvSpPr>
          <p:cNvPr id="422" name="Title 1"/>
          <p:cNvSpPr txBox="1">
            <a:spLocks/>
          </p:cNvSpPr>
          <p:nvPr/>
        </p:nvSpPr>
        <p:spPr>
          <a:xfrm>
            <a:off x="1020022" y="4206117"/>
            <a:ext cx="503117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23" name="Group 410"/>
          <p:cNvGrpSpPr/>
          <p:nvPr/>
        </p:nvGrpSpPr>
        <p:grpSpPr>
          <a:xfrm>
            <a:off x="906339" y="4114800"/>
            <a:ext cx="797760" cy="369332"/>
            <a:chOff x="4912522" y="3115985"/>
            <a:chExt cx="797760" cy="369332"/>
          </a:xfrm>
        </p:grpSpPr>
        <p:sp>
          <p:nvSpPr>
            <p:cNvPr id="424" name="TextBox 423"/>
            <p:cNvSpPr txBox="1"/>
            <p:nvPr/>
          </p:nvSpPr>
          <p:spPr>
            <a:xfrm rot="10800000">
              <a:off x="5410200" y="31159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25" name="TextBox 424"/>
            <p:cNvSpPr txBox="1"/>
            <p:nvPr/>
          </p:nvSpPr>
          <p:spPr>
            <a:xfrm rot="10800000">
              <a:off x="4912522" y="311598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426" name="Title 1"/>
          <p:cNvSpPr txBox="1">
            <a:spLocks/>
          </p:cNvSpPr>
          <p:nvPr/>
        </p:nvSpPr>
        <p:spPr>
          <a:xfrm>
            <a:off x="2421386" y="4224420"/>
            <a:ext cx="814575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27" name="Group 410"/>
          <p:cNvGrpSpPr/>
          <p:nvPr/>
        </p:nvGrpSpPr>
        <p:grpSpPr>
          <a:xfrm>
            <a:off x="2307703" y="4126468"/>
            <a:ext cx="797760" cy="369332"/>
            <a:chOff x="4912522" y="3115985"/>
            <a:chExt cx="797760" cy="369332"/>
          </a:xfrm>
        </p:grpSpPr>
        <p:sp>
          <p:nvSpPr>
            <p:cNvPr id="428" name="TextBox 427"/>
            <p:cNvSpPr txBox="1"/>
            <p:nvPr/>
          </p:nvSpPr>
          <p:spPr>
            <a:xfrm rot="10800000">
              <a:off x="5410200" y="31159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29" name="TextBox 428"/>
            <p:cNvSpPr txBox="1"/>
            <p:nvPr/>
          </p:nvSpPr>
          <p:spPr>
            <a:xfrm rot="10800000">
              <a:off x="4912522" y="311598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 of voltage drop</a:t>
            </a:r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762000" y="936963"/>
            <a:ext cx="2667000" cy="760984"/>
            <a:chOff x="762000" y="936963"/>
            <a:chExt cx="2667000" cy="760984"/>
          </a:xfrm>
        </p:grpSpPr>
        <p:grpSp>
          <p:nvGrpSpPr>
            <p:cNvPr id="6" name="Group 78"/>
            <p:cNvGrpSpPr/>
            <p:nvPr/>
          </p:nvGrpSpPr>
          <p:grpSpPr>
            <a:xfrm rot="16200000">
              <a:off x="2074862" y="910198"/>
              <a:ext cx="160687" cy="1414811"/>
              <a:chOff x="4491655" y="3124200"/>
              <a:chExt cx="160687" cy="1414811"/>
            </a:xfrm>
          </p:grpSpPr>
          <p:grpSp>
            <p:nvGrpSpPr>
              <p:cNvPr id="7" name="Group 52"/>
              <p:cNvGrpSpPr/>
              <p:nvPr/>
            </p:nvGrpSpPr>
            <p:grpSpPr>
              <a:xfrm rot="5400000">
                <a:off x="416939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TextBox 98"/>
            <p:cNvSpPr txBox="1"/>
            <p:nvPr/>
          </p:nvSpPr>
          <p:spPr>
            <a:xfrm>
              <a:off x="1953902" y="1034534"/>
              <a:ext cx="4026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endParaRPr lang="en-US" sz="24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190449" y="1455218"/>
              <a:ext cx="409751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1042464" y="93696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 rot="10800000">
              <a:off x="762000" y="1617781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0800000">
              <a:off x="2743200" y="1617782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78"/>
          <p:cNvGrpSpPr/>
          <p:nvPr/>
        </p:nvGrpSpPr>
        <p:grpSpPr>
          <a:xfrm rot="16200000">
            <a:off x="5630069" y="909833"/>
            <a:ext cx="160687" cy="1414811"/>
            <a:chOff x="4491660" y="3124200"/>
            <a:chExt cx="160687" cy="1414811"/>
          </a:xfrm>
        </p:grpSpPr>
        <p:grpSp>
          <p:nvGrpSpPr>
            <p:cNvPr id="164" name="Group 52"/>
            <p:cNvGrpSpPr/>
            <p:nvPr/>
          </p:nvGrpSpPr>
          <p:grpSpPr>
            <a:xfrm rot="5400000">
              <a:off x="4169398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5" name="Straight Connector 16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5509109" y="1034174"/>
            <a:ext cx="40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4745656" y="1454858"/>
            <a:ext cx="40975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4597671" y="93660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rot="10800000">
            <a:off x="4317207" y="1617421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>
            <a:off x="6298407" y="1617422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1600200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+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5139592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-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6" name="Arc 185"/>
          <p:cNvSpPr/>
          <p:nvPr/>
        </p:nvSpPr>
        <p:spPr>
          <a:xfrm rot="18949938">
            <a:off x="1142570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Arc 186"/>
          <p:cNvSpPr/>
          <p:nvPr/>
        </p:nvSpPr>
        <p:spPr>
          <a:xfrm rot="18949938">
            <a:off x="4697777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KVL + Ohm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-292986" y="569645"/>
            <a:ext cx="5299235" cy="2972799"/>
            <a:chOff x="-292986" y="685800"/>
            <a:chExt cx="5299235" cy="2972799"/>
          </a:xfrm>
        </p:grpSpPr>
        <p:sp>
          <p:nvSpPr>
            <p:cNvPr id="206" name="TextBox 205"/>
            <p:cNvSpPr txBox="1"/>
            <p:nvPr/>
          </p:nvSpPr>
          <p:spPr>
            <a:xfrm>
              <a:off x="140622" y="685800"/>
              <a:ext cx="48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Find the current flowing in this circuit (instructor):</a:t>
              </a:r>
              <a:endParaRPr lang="en-US" dirty="0"/>
            </a:p>
          </p:txBody>
        </p:sp>
        <p:sp>
          <p:nvSpPr>
            <p:cNvPr id="212" name="Title 1"/>
            <p:cNvSpPr txBox="1">
              <a:spLocks/>
            </p:cNvSpPr>
            <p:nvPr/>
          </p:nvSpPr>
          <p:spPr>
            <a:xfrm>
              <a:off x="-292986" y="20068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5 V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75"/>
            <p:cNvGrpSpPr/>
            <p:nvPr/>
          </p:nvGrpSpPr>
          <p:grpSpPr>
            <a:xfrm>
              <a:off x="673808" y="1633769"/>
              <a:ext cx="485775" cy="1488125"/>
              <a:chOff x="5172949" y="2484911"/>
              <a:chExt cx="485775" cy="1488125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78"/>
            <p:cNvGrpSpPr/>
            <p:nvPr/>
          </p:nvGrpSpPr>
          <p:grpSpPr>
            <a:xfrm rot="16200000">
              <a:off x="1543757" y="926367"/>
              <a:ext cx="160687" cy="1414811"/>
              <a:chOff x="4491655" y="3124200"/>
              <a:chExt cx="160687" cy="1414811"/>
            </a:xfrm>
          </p:grpSpPr>
          <p:grpSp>
            <p:nvGrpSpPr>
              <p:cNvPr id="6" name="Group 52"/>
              <p:cNvGrpSpPr/>
              <p:nvPr/>
            </p:nvGrpSpPr>
            <p:grpSpPr>
              <a:xfrm rot="5400000">
                <a:off x="416939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11"/>
            <p:cNvGrpSpPr/>
            <p:nvPr/>
          </p:nvGrpSpPr>
          <p:grpSpPr>
            <a:xfrm rot="16200000">
              <a:off x="1546862" y="2414489"/>
              <a:ext cx="160687" cy="1414811"/>
              <a:chOff x="4491655" y="3124200"/>
              <a:chExt cx="160687" cy="1414811"/>
            </a:xfrm>
          </p:grpSpPr>
          <p:grpSp>
            <p:nvGrpSpPr>
              <p:cNvPr id="8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78"/>
            <p:cNvGrpSpPr/>
            <p:nvPr/>
          </p:nvGrpSpPr>
          <p:grpSpPr>
            <a:xfrm>
              <a:off x="2254267" y="1669080"/>
              <a:ext cx="160687" cy="1414811"/>
              <a:chOff x="4491655" y="3124200"/>
              <a:chExt cx="160687" cy="1414811"/>
            </a:xfrm>
          </p:grpSpPr>
          <p:grpSp>
            <p:nvGrpSpPr>
              <p:cNvPr id="50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>
            <a:xfrm rot="5400000" flipH="1" flipV="1">
              <a:off x="2291068" y="1673674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2291243" y="3081808"/>
              <a:ext cx="8052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425901" y="114311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414960" y="209466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373404" y="3289267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-292986" y="3657600"/>
            <a:ext cx="5299235" cy="2972799"/>
            <a:chOff x="-292986" y="685800"/>
            <a:chExt cx="5299235" cy="2972799"/>
          </a:xfrm>
        </p:grpSpPr>
        <p:sp>
          <p:nvSpPr>
            <p:cNvPr id="94" name="TextBox 93"/>
            <p:cNvSpPr txBox="1"/>
            <p:nvPr/>
          </p:nvSpPr>
          <p:spPr>
            <a:xfrm>
              <a:off x="140622" y="685800"/>
              <a:ext cx="48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Find the current flowing in this circuit (instructor):</a:t>
              </a:r>
              <a:endParaRPr lang="en-US" dirty="0"/>
            </a:p>
          </p:txBody>
        </p:sp>
        <p:sp>
          <p:nvSpPr>
            <p:cNvPr id="95" name="Title 1"/>
            <p:cNvSpPr txBox="1">
              <a:spLocks/>
            </p:cNvSpPr>
            <p:nvPr/>
          </p:nvSpPr>
          <p:spPr>
            <a:xfrm>
              <a:off x="-292986" y="20068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5 V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6" name="Group 75"/>
            <p:cNvGrpSpPr/>
            <p:nvPr/>
          </p:nvGrpSpPr>
          <p:grpSpPr>
            <a:xfrm>
              <a:off x="673808" y="1633769"/>
              <a:ext cx="485775" cy="1488125"/>
              <a:chOff x="5172949" y="2484911"/>
              <a:chExt cx="485775" cy="148812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64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5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78"/>
            <p:cNvGrpSpPr/>
            <p:nvPr/>
          </p:nvGrpSpPr>
          <p:grpSpPr>
            <a:xfrm rot="16200000">
              <a:off x="1543757" y="926362"/>
              <a:ext cx="160687" cy="1414811"/>
              <a:chOff x="4491660" y="3124200"/>
              <a:chExt cx="160687" cy="1414811"/>
            </a:xfrm>
          </p:grpSpPr>
          <p:grpSp>
            <p:nvGrpSpPr>
              <p:cNvPr id="146" name="Group 52"/>
              <p:cNvGrpSpPr/>
              <p:nvPr/>
            </p:nvGrpSpPr>
            <p:grpSpPr>
              <a:xfrm rot="5400000">
                <a:off x="4169398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111"/>
            <p:cNvGrpSpPr/>
            <p:nvPr/>
          </p:nvGrpSpPr>
          <p:grpSpPr>
            <a:xfrm rot="16200000">
              <a:off x="1546862" y="2414482"/>
              <a:ext cx="160687" cy="1414811"/>
              <a:chOff x="4491662" y="3124200"/>
              <a:chExt cx="160687" cy="1414811"/>
            </a:xfrm>
          </p:grpSpPr>
          <p:grpSp>
            <p:nvGrpSpPr>
              <p:cNvPr id="132" name="Group 52"/>
              <p:cNvGrpSpPr/>
              <p:nvPr/>
            </p:nvGrpSpPr>
            <p:grpSpPr>
              <a:xfrm rot="5400000">
                <a:off x="4169400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78"/>
            <p:cNvGrpSpPr/>
            <p:nvPr/>
          </p:nvGrpSpPr>
          <p:grpSpPr>
            <a:xfrm>
              <a:off x="2254274" y="1669080"/>
              <a:ext cx="160687" cy="1414811"/>
              <a:chOff x="4491662" y="3124200"/>
              <a:chExt cx="160687" cy="1414811"/>
            </a:xfrm>
          </p:grpSpPr>
          <p:grpSp>
            <p:nvGrpSpPr>
              <p:cNvPr id="105" name="Group 52"/>
              <p:cNvGrpSpPr/>
              <p:nvPr/>
            </p:nvGrpSpPr>
            <p:grpSpPr>
              <a:xfrm rot="5400000">
                <a:off x="4169400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2291068" y="1673674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2291243" y="3081808"/>
              <a:ext cx="8052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1425901" y="114311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414960" y="209466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373404" y="3289267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KVL + KCL + Ohm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52431" y="685800"/>
            <a:ext cx="5557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currents flowing in the circuit below (instructor):</a:t>
            </a:r>
            <a:endParaRPr lang="en-US" dirty="0"/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198084" y="20626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768710" y="1689581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1638659" y="982179"/>
            <a:ext cx="160687" cy="1414811"/>
            <a:chOff x="4491655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3"/>
          <p:cNvGrpSpPr/>
          <p:nvPr/>
        </p:nvGrpSpPr>
        <p:grpSpPr>
          <a:xfrm rot="16200000">
            <a:off x="3053470" y="982881"/>
            <a:ext cx="160687" cy="1414811"/>
            <a:chOff x="4491655" y="3124200"/>
            <a:chExt cx="160687" cy="1414811"/>
          </a:xfrm>
        </p:grpSpPr>
        <p:grpSp>
          <p:nvGrpSpPr>
            <p:cNvPr id="9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11"/>
          <p:cNvGrpSpPr/>
          <p:nvPr/>
        </p:nvGrpSpPr>
        <p:grpSpPr>
          <a:xfrm rot="16200000">
            <a:off x="1641764" y="2470301"/>
            <a:ext cx="160687" cy="1414811"/>
            <a:chOff x="4491655" y="3124200"/>
            <a:chExt cx="160687" cy="1414811"/>
          </a:xfrm>
        </p:grpSpPr>
        <p:grpSp>
          <p:nvGrpSpPr>
            <p:cNvPr id="1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6"/>
          <p:cNvGrpSpPr/>
          <p:nvPr/>
        </p:nvGrpSpPr>
        <p:grpSpPr>
          <a:xfrm rot="16200000">
            <a:off x="3053470" y="2470651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>
            <a:off x="2349169" y="1683250"/>
            <a:ext cx="160687" cy="1494983"/>
            <a:chOff x="2228161" y="2300571"/>
            <a:chExt cx="160687" cy="1494983"/>
          </a:xfrm>
        </p:grpSpPr>
        <p:grpSp>
          <p:nvGrpSpPr>
            <p:cNvPr id="99" name="Group 93"/>
            <p:cNvGrpSpPr/>
            <p:nvPr/>
          </p:nvGrpSpPr>
          <p:grpSpPr>
            <a:xfrm>
              <a:off x="2228161" y="2300571"/>
              <a:ext cx="160687" cy="1414811"/>
              <a:chOff x="4491655" y="3124200"/>
              <a:chExt cx="160687" cy="1414811"/>
            </a:xfrm>
          </p:grpSpPr>
          <p:grpSp>
            <p:nvGrpSpPr>
              <p:cNvPr id="100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5" name="Straight Connector 164"/>
            <p:cNvCxnSpPr/>
            <p:nvPr/>
          </p:nvCxnSpPr>
          <p:spPr>
            <a:xfrm rot="5400000">
              <a:off x="2268608" y="3755116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3760875" y="1690464"/>
            <a:ext cx="160687" cy="1494983"/>
            <a:chOff x="2228161" y="2300571"/>
            <a:chExt cx="160687" cy="1494983"/>
          </a:xfrm>
        </p:grpSpPr>
        <p:grpSp>
          <p:nvGrpSpPr>
            <p:cNvPr id="186" name="Group 93"/>
            <p:cNvGrpSpPr/>
            <p:nvPr/>
          </p:nvGrpSpPr>
          <p:grpSpPr>
            <a:xfrm>
              <a:off x="2228170" y="2300571"/>
              <a:ext cx="160687" cy="1414811"/>
              <a:chOff x="4491664" y="3124200"/>
              <a:chExt cx="160687" cy="1414811"/>
            </a:xfrm>
          </p:grpSpPr>
          <p:grpSp>
            <p:nvGrpSpPr>
              <p:cNvPr id="188" name="Group 52"/>
              <p:cNvGrpSpPr/>
              <p:nvPr/>
            </p:nvGrpSpPr>
            <p:grpSpPr>
              <a:xfrm rot="5400000">
                <a:off x="4169402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91" name="Straight Connector 19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7" name="Straight Connector 186"/>
            <p:cNvCxnSpPr/>
            <p:nvPr/>
          </p:nvCxnSpPr>
          <p:spPr>
            <a:xfrm rot="5400000">
              <a:off x="2268608" y="3755116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TextBox 201"/>
          <p:cNvSpPr txBox="1"/>
          <p:nvPr/>
        </p:nvSpPr>
        <p:spPr>
          <a:xfrm>
            <a:off x="1468306" y="1239905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851988" y="1240261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921571" y="210883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2827292" y="3258393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858454" y="222262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468306" y="325839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74863" y="3070932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604899" y="3070932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6188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307016"/>
            <a:ext cx="220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(students).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861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30366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906706" y="4485743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946189" y="4894703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74863" y="3070932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604899" y="3070932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907429" y="3070932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6188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307016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861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30366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906706" y="4485743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946189" y="4894703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current law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734968" y="1902002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1285" y="1902002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36973" y="1670446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688988" y="115219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8802" y="1578168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8802" y="2225836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52135" y="1450924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204150" y="93267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352135" y="2368515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205899" y="22689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663763" y="91355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1230" y="2225836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Like water in a river…</a:t>
            </a:r>
            <a:endParaRPr lang="en-US" i="1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352135" y="4404280"/>
          <a:ext cx="170338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1" name="Equation" r:id="rId3" imgW="558720" imgH="431640" progId="Equation.3">
                  <p:embed/>
                </p:oleObj>
              </mc:Choice>
              <mc:Fallback>
                <p:oleObj name="Equation" r:id="rId3" imgW="5587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135" y="4404280"/>
                        <a:ext cx="1703388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92263" y="5623480"/>
            <a:ext cx="350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</a:t>
            </a:r>
            <a:r>
              <a:rPr lang="en-US" i="1" dirty="0" smtClean="0"/>
              <a:t>entering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positive</a:t>
            </a:r>
          </a:p>
          <a:p>
            <a:r>
              <a:rPr lang="en-US" dirty="0" smtClean="0"/>
              <a:t>Current </a:t>
            </a:r>
            <a:r>
              <a:rPr lang="en-US" i="1" dirty="0" smtClean="0"/>
              <a:t>leaving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negative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rot="10800000">
            <a:off x="3251033" y="539488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41285" y="748006"/>
            <a:ext cx="232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already seen: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6973" y="2939534"/>
            <a:ext cx="1667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generally: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3308866"/>
            <a:ext cx="605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currents </a:t>
            </a:r>
            <a:r>
              <a:rPr lang="en-US" i="1" dirty="0" smtClean="0"/>
              <a:t>entering</a:t>
            </a:r>
            <a:r>
              <a:rPr lang="en-US" dirty="0" smtClean="0"/>
              <a:t> node = sum of currents </a:t>
            </a:r>
            <a:r>
              <a:rPr lang="en-US" i="1" dirty="0" smtClean="0"/>
              <a:t>leaving</a:t>
            </a:r>
            <a:r>
              <a:rPr lang="en-US" dirty="0" smtClean="0"/>
              <a:t> node.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6973" y="3962400"/>
            <a:ext cx="367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Stated as </a:t>
            </a:r>
            <a:r>
              <a:rPr lang="en-US" dirty="0" err="1" smtClean="0"/>
              <a:t>Kirchoff’s</a:t>
            </a:r>
            <a:r>
              <a:rPr lang="en-US" dirty="0" smtClean="0"/>
              <a:t> current law (KCL):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74863" y="3070932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604899" y="3070932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6188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307016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861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30366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906706" y="4485743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946189" y="4894703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52"/>
          <p:cNvGrpSpPr/>
          <p:nvPr/>
        </p:nvGrpSpPr>
        <p:grpSpPr>
          <a:xfrm rot="10800000">
            <a:off x="952544" y="2990592"/>
            <a:ext cx="805211" cy="160687"/>
            <a:chOff x="457201" y="2514600"/>
            <a:chExt cx="9144001" cy="1824765"/>
          </a:xfrm>
        </p:grpSpPr>
        <p:cxnSp>
          <p:nvCxnSpPr>
            <p:cNvPr id="87" name="Straight Connector 86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Connector 84"/>
          <p:cNvCxnSpPr/>
          <p:nvPr/>
        </p:nvCxnSpPr>
        <p:spPr>
          <a:xfrm>
            <a:off x="1757753" y="3070754"/>
            <a:ext cx="80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08154" y="3071465"/>
            <a:ext cx="443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itle 1"/>
          <p:cNvSpPr txBox="1">
            <a:spLocks/>
          </p:cNvSpPr>
          <p:nvPr/>
        </p:nvSpPr>
        <p:spPr>
          <a:xfrm>
            <a:off x="851073" y="298687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-Y transformations</a:t>
            </a:r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909072" y="14048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" name="Group 39"/>
          <p:cNvGrpSpPr/>
          <p:nvPr/>
        </p:nvGrpSpPr>
        <p:grpSpPr>
          <a:xfrm>
            <a:off x="6521520" y="2115822"/>
            <a:ext cx="160687" cy="1414811"/>
            <a:chOff x="4491667" y="3124200"/>
            <a:chExt cx="160687" cy="1414811"/>
          </a:xfrm>
        </p:grpSpPr>
        <p:grpSp>
          <p:nvGrpSpPr>
            <p:cNvPr id="23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700000">
            <a:off x="7027626" y="925290"/>
            <a:ext cx="160687" cy="1414811"/>
            <a:chOff x="4491655" y="3124200"/>
            <a:chExt cx="160687" cy="1414811"/>
          </a:xfrm>
        </p:grpSpPr>
        <p:grpSp>
          <p:nvGrpSpPr>
            <p:cNvPr id="99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 rot="18900000">
            <a:off x="6020931" y="947693"/>
            <a:ext cx="160687" cy="1414811"/>
            <a:chOff x="4491655" y="3124200"/>
            <a:chExt cx="160687" cy="1414811"/>
          </a:xfrm>
        </p:grpSpPr>
        <p:grpSp>
          <p:nvGrpSpPr>
            <p:cNvPr id="115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Title 1"/>
          <p:cNvSpPr txBox="1">
            <a:spLocks/>
          </p:cNvSpPr>
          <p:nvPr/>
        </p:nvSpPr>
        <p:spPr>
          <a:xfrm>
            <a:off x="5272130" y="142747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0" name="Title 1"/>
          <p:cNvSpPr txBox="1">
            <a:spLocks/>
          </p:cNvSpPr>
          <p:nvPr/>
        </p:nvSpPr>
        <p:spPr>
          <a:xfrm>
            <a:off x="6519383" y="255514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1" name="Title 1"/>
          <p:cNvSpPr txBox="1">
            <a:spLocks/>
          </p:cNvSpPr>
          <p:nvPr/>
        </p:nvSpPr>
        <p:spPr>
          <a:xfrm>
            <a:off x="2566923" y="220001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32" name="Group 39"/>
          <p:cNvGrpSpPr/>
          <p:nvPr/>
        </p:nvGrpSpPr>
        <p:grpSpPr>
          <a:xfrm rot="5400000">
            <a:off x="2130100" y="1163525"/>
            <a:ext cx="160687" cy="1414811"/>
            <a:chOff x="4491667" y="3124200"/>
            <a:chExt cx="160687" cy="1414811"/>
          </a:xfrm>
        </p:grpSpPr>
        <p:grpSp>
          <p:nvGrpSpPr>
            <p:cNvPr id="133" name="Group 52"/>
            <p:cNvGrpSpPr/>
            <p:nvPr/>
          </p:nvGrpSpPr>
          <p:grpSpPr>
            <a:xfrm rot="5400000">
              <a:off x="4169406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 rot="2700000">
            <a:off x="2727384" y="1663050"/>
            <a:ext cx="160687" cy="1414811"/>
            <a:chOff x="4491655" y="3124200"/>
            <a:chExt cx="160687" cy="1414811"/>
          </a:xfrm>
        </p:grpSpPr>
        <p:grpSp>
          <p:nvGrpSpPr>
            <p:cNvPr id="148" name="Group 52"/>
            <p:cNvGrpSpPr/>
            <p:nvPr/>
          </p:nvGrpSpPr>
          <p:grpSpPr>
            <a:xfrm rot="5400000">
              <a:off x="4169398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9" name="Straight Connector 14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 rot="18900000">
            <a:off x="1720689" y="1685453"/>
            <a:ext cx="160687" cy="1414811"/>
            <a:chOff x="4491655" y="3124200"/>
            <a:chExt cx="160687" cy="1414811"/>
          </a:xfrm>
        </p:grpSpPr>
        <p:grpSp>
          <p:nvGrpSpPr>
            <p:cNvPr id="163" name="Group 52"/>
            <p:cNvGrpSpPr/>
            <p:nvPr/>
          </p:nvGrpSpPr>
          <p:grpSpPr>
            <a:xfrm rot="5400000">
              <a:off x="4169400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Title 1"/>
          <p:cNvSpPr txBox="1">
            <a:spLocks/>
          </p:cNvSpPr>
          <p:nvPr/>
        </p:nvSpPr>
        <p:spPr>
          <a:xfrm>
            <a:off x="929981" y="222266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8" name="Title 1"/>
          <p:cNvSpPr txBox="1">
            <a:spLocks/>
          </p:cNvSpPr>
          <p:nvPr/>
        </p:nvSpPr>
        <p:spPr>
          <a:xfrm>
            <a:off x="1763556" y="119943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82" name="Straight Connector 181"/>
          <p:cNvCxnSpPr/>
          <p:nvPr/>
        </p:nvCxnSpPr>
        <p:spPr>
          <a:xfrm>
            <a:off x="2917849" y="1870741"/>
            <a:ext cx="3899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10800000">
            <a:off x="1300696" y="1870741"/>
            <a:ext cx="20234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2073298" y="3099369"/>
            <a:ext cx="4566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5400000" flipH="1" flipV="1">
            <a:off x="3307814" y="1544990"/>
            <a:ext cx="347782" cy="3477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6200000" flipV="1">
            <a:off x="929981" y="1499404"/>
            <a:ext cx="370714" cy="370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4343400" y="21937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609599" y="3886200"/>
            <a:ext cx="69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If: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1641946" y="3954431"/>
          <a:ext cx="1968523" cy="769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9" name="Equation" r:id="rId3" imgW="1104840" imgH="431640" progId="Equation.3">
                  <p:embed/>
                </p:oleObj>
              </mc:Choice>
              <mc:Fallback>
                <p:oleObj name="Equation" r:id="rId3" imgW="11048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946" y="3954431"/>
                        <a:ext cx="1968523" cy="7699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" name="Object 2"/>
          <p:cNvGraphicFramePr>
            <a:graphicFrameLocks noChangeAspect="1"/>
          </p:cNvGraphicFramePr>
          <p:nvPr/>
        </p:nvGraphicFramePr>
        <p:xfrm>
          <a:off x="1555750" y="4876800"/>
          <a:ext cx="19923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0" name="Equation" r:id="rId5" imgW="1117440" imgH="431640" progId="Equation.3">
                  <p:embed/>
                </p:oleObj>
              </mc:Choice>
              <mc:Fallback>
                <p:oleObj name="Equation" r:id="rId5" imgW="11174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4876800"/>
                        <a:ext cx="1992313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" name="Object 2"/>
          <p:cNvGraphicFramePr>
            <a:graphicFrameLocks noChangeAspect="1"/>
          </p:cNvGraphicFramePr>
          <p:nvPr/>
        </p:nvGraphicFramePr>
        <p:xfrm>
          <a:off x="1533525" y="5715000"/>
          <a:ext cx="19907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1" name="Equation" r:id="rId7" imgW="1117440" imgH="431640" progId="Equation.3">
                  <p:embed/>
                </p:oleObj>
              </mc:Choice>
              <mc:Fallback>
                <p:oleObj name="Equation" r:id="rId7" imgW="11174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5715000"/>
                        <a:ext cx="1990725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" name="Object 2"/>
          <p:cNvGraphicFramePr>
            <a:graphicFrameLocks noChangeAspect="1"/>
          </p:cNvGraphicFramePr>
          <p:nvPr/>
        </p:nvGraphicFramePr>
        <p:xfrm>
          <a:off x="4965700" y="3954463"/>
          <a:ext cx="27146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2" name="Equation" r:id="rId9" imgW="1523880" imgH="431640" progId="Equation.3">
                  <p:embed/>
                </p:oleObj>
              </mc:Choice>
              <mc:Fallback>
                <p:oleObj name="Equation" r:id="rId9" imgW="15238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3954463"/>
                        <a:ext cx="27146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" name="Object 2"/>
          <p:cNvGraphicFramePr>
            <a:graphicFrameLocks noChangeAspect="1"/>
          </p:cNvGraphicFramePr>
          <p:nvPr/>
        </p:nvGraphicFramePr>
        <p:xfrm>
          <a:off x="4965700" y="5494337"/>
          <a:ext cx="27146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3" name="Equation" r:id="rId11" imgW="1523880" imgH="431640" progId="Equation.3">
                  <p:embed/>
                </p:oleObj>
              </mc:Choice>
              <mc:Fallback>
                <p:oleObj name="Equation" r:id="rId11" imgW="15238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5494337"/>
                        <a:ext cx="27146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" name="Object 2"/>
          <p:cNvGraphicFramePr>
            <a:graphicFrameLocks noChangeAspect="1"/>
          </p:cNvGraphicFramePr>
          <p:nvPr/>
        </p:nvGraphicFramePr>
        <p:xfrm>
          <a:off x="5000056" y="4724400"/>
          <a:ext cx="27146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4" name="Equation" r:id="rId13" imgW="1523880" imgH="431640" progId="Equation.3">
                  <p:embed/>
                </p:oleObj>
              </mc:Choice>
              <mc:Fallback>
                <p:oleObj name="Equation" r:id="rId13" imgW="152388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056" y="4724400"/>
                        <a:ext cx="27146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2059910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949899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949899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1555071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1532815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2563283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1828800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2743200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877173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1807102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3228974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3537879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Symbol &amp; circuit library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5678" y="1555087"/>
            <a:ext cx="160687" cy="1414811"/>
            <a:chOff x="4491655" y="3124200"/>
            <a:chExt cx="160687" cy="1414811"/>
          </a:xfrm>
        </p:grpSpPr>
        <p:grpSp>
          <p:nvGrpSpPr>
            <p:cNvPr id="5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6200000">
            <a:off x="2378773" y="84768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16200000">
            <a:off x="2372906" y="2262492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086178" y="1555264"/>
            <a:ext cx="160687" cy="1414811"/>
            <a:chOff x="4491655" y="3124200"/>
            <a:chExt cx="160687" cy="1414811"/>
          </a:xfrm>
        </p:grpSpPr>
        <p:grpSp>
          <p:nvGrpSpPr>
            <p:cNvPr id="5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1665326" y="2929093"/>
            <a:ext cx="160687" cy="1414811"/>
            <a:chOff x="4491655" y="3124200"/>
            <a:chExt cx="160687" cy="1414811"/>
          </a:xfrm>
        </p:grpSpPr>
        <p:grpSp>
          <p:nvGrpSpPr>
            <p:cNvPr id="6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6200000">
            <a:off x="3787712" y="848031"/>
            <a:ext cx="160687" cy="1414811"/>
            <a:chOff x="4491655" y="3124200"/>
            <a:chExt cx="160687" cy="1414811"/>
          </a:xfrm>
        </p:grpSpPr>
        <p:grpSp>
          <p:nvGrpSpPr>
            <p:cNvPr id="8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6200000">
            <a:off x="3787712" y="2261950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495117" y="1555614"/>
            <a:ext cx="160687" cy="1414811"/>
            <a:chOff x="4491655" y="3124200"/>
            <a:chExt cx="160687" cy="1414811"/>
          </a:xfrm>
        </p:grpSpPr>
        <p:grpSp>
          <p:nvGrpSpPr>
            <p:cNvPr id="11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6200000">
            <a:off x="2372554" y="3636498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3794117" y="3636842"/>
            <a:ext cx="160687" cy="1414811"/>
            <a:chOff x="4491655" y="3124200"/>
            <a:chExt cx="160687" cy="1414811"/>
          </a:xfrm>
        </p:grpSpPr>
        <p:grpSp>
          <p:nvGrpSpPr>
            <p:cNvPr id="141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3086717" y="2968812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4494769" y="2929614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943892" y="1531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41769" y="1354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942304" y="5151058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429308" y="1724099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876268" y="1688631"/>
            <a:ext cx="227012" cy="224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524000" y="2514600"/>
            <a:ext cx="1524000" cy="1524000"/>
          </a:xfrm>
          <a:prstGeom prst="ellips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rot="16200000" flipV="1">
            <a:off x="899495" y="1890093"/>
            <a:ext cx="824464" cy="870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1" idx="7"/>
          </p:cNvCxnSpPr>
          <p:nvPr/>
        </p:nvCxnSpPr>
        <p:spPr>
          <a:xfrm rot="5400000" flipH="1" flipV="1">
            <a:off x="2822107" y="1958072"/>
            <a:ext cx="782420" cy="7770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3"/>
          </p:cNvCxnSpPr>
          <p:nvPr/>
        </p:nvCxnSpPr>
        <p:spPr>
          <a:xfrm rot="5400000">
            <a:off x="902202" y="3835935"/>
            <a:ext cx="865503" cy="824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1" idx="5"/>
          </p:cNvCxnSpPr>
          <p:nvPr/>
        </p:nvCxnSpPr>
        <p:spPr>
          <a:xfrm rot="16200000" flipH="1">
            <a:off x="2824816" y="3815415"/>
            <a:ext cx="865503" cy="865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1" idx="6"/>
          </p:cNvCxnSpPr>
          <p:nvPr/>
        </p:nvCxnSpPr>
        <p:spPr>
          <a:xfrm flipV="1">
            <a:off x="3048000" y="3246852"/>
            <a:ext cx="1066800" cy="297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1" idx="0"/>
          </p:cNvCxnSpPr>
          <p:nvPr/>
        </p:nvCxnSpPr>
        <p:spPr>
          <a:xfrm rot="5400000" flipH="1" flipV="1">
            <a:off x="1794858" y="2023458"/>
            <a:ext cx="9822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1" idx="2"/>
          </p:cNvCxnSpPr>
          <p:nvPr/>
        </p:nvCxnSpPr>
        <p:spPr>
          <a:xfrm rot="10800000">
            <a:off x="457200" y="3276600"/>
            <a:ext cx="106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1" idx="4"/>
          </p:cNvCxnSpPr>
          <p:nvPr/>
        </p:nvCxnSpPr>
        <p:spPr>
          <a:xfrm rot="5400000">
            <a:off x="1729374" y="4595226"/>
            <a:ext cx="1113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381000" y="3124200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>
            <a:off x="3907677" y="3124197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664098" y="4419907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601819" y="4323374"/>
            <a:ext cx="217357" cy="190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1579048" y="10744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983369" y="13961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968446" y="25649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690320" y="40386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117863" y="506273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218159" y="41216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218159" y="24581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3249" y="111400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53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(students)</a:t>
            </a:r>
            <a:endParaRPr lang="en-US" dirty="0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4171132" y="411668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932522" y="39429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0" y="3483099"/>
            <a:ext cx="609600" cy="6096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657601" y="1546608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941599" y="1546610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657601" y="4116682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160797" y="4092699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272661" y="1651327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3657600" y="1780164"/>
            <a:ext cx="256023" cy="25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16290" y="4413626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2354004" y="4124876"/>
            <a:ext cx="434701" cy="418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304125" y="139362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513259" y="2948358"/>
            <a:ext cx="10694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2362200" y="2413617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974331" y="2801484"/>
            <a:ext cx="775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828801" y="3219101"/>
            <a:ext cx="5333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1426058" y="2816359"/>
            <a:ext cx="8054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3122858" y="2948357"/>
            <a:ext cx="10694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3467892" y="3177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198048" y="124353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715292" y="3147774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2590797" y="4034585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2298090" y="17267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563219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916695" y="38328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450490" y="39627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018124" y="368318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361816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600" y="2563333"/>
            <a:ext cx="1269564" cy="126956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403164" y="1696327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1246398" y="1676131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403164" y="3832896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1246399" y="3832897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H="1">
            <a:off x="2590796" y="2285996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577460" y="1780848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3610747" y="1829290"/>
            <a:ext cx="299547" cy="202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861853" y="4129840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1370320" y="3964078"/>
            <a:ext cx="346252" cy="343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157442" y="149816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thru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9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171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90"/>
          <p:cNvGrpSpPr/>
          <p:nvPr/>
        </p:nvGrpSpPr>
        <p:grpSpPr>
          <a:xfrm rot="5400000">
            <a:off x="1506059" y="818047"/>
            <a:ext cx="257175" cy="1488124"/>
            <a:chOff x="3382667" y="1835079"/>
            <a:chExt cx="257175" cy="1488124"/>
          </a:xfrm>
        </p:grpSpPr>
        <p:sp>
          <p:nvSpPr>
            <p:cNvPr id="189" name="Rectangle 18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0" name="Straight Connector 18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0"/>
          <p:cNvGrpSpPr/>
          <p:nvPr/>
        </p:nvGrpSpPr>
        <p:grpSpPr>
          <a:xfrm rot="5400000">
            <a:off x="1506059" y="2306171"/>
            <a:ext cx="257175" cy="1488124"/>
            <a:chOff x="3382667" y="1835079"/>
            <a:chExt cx="257175" cy="1488124"/>
          </a:xfrm>
        </p:grpSpPr>
        <p:sp>
          <p:nvSpPr>
            <p:cNvPr id="196" name="Rectangle 19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190"/>
          <p:cNvGrpSpPr/>
          <p:nvPr/>
        </p:nvGrpSpPr>
        <p:grpSpPr>
          <a:xfrm>
            <a:off x="3738247" y="1562111"/>
            <a:ext cx="257175" cy="1488124"/>
            <a:chOff x="3382667" y="1835079"/>
            <a:chExt cx="257175" cy="1488124"/>
          </a:xfrm>
        </p:grpSpPr>
        <p:sp>
          <p:nvSpPr>
            <p:cNvPr id="204" name="Rectangle 20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5" name="Straight Connector 20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190"/>
          <p:cNvGrpSpPr/>
          <p:nvPr/>
        </p:nvGrpSpPr>
        <p:grpSpPr>
          <a:xfrm rot="5400000">
            <a:off x="2994184" y="818050"/>
            <a:ext cx="257175" cy="1488124"/>
            <a:chOff x="3382667" y="1835079"/>
            <a:chExt cx="257175" cy="1488124"/>
          </a:xfrm>
        </p:grpSpPr>
        <p:sp>
          <p:nvSpPr>
            <p:cNvPr id="208" name="Rectangle 20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9" name="Straight Connector 20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190"/>
          <p:cNvGrpSpPr/>
          <p:nvPr/>
        </p:nvGrpSpPr>
        <p:grpSpPr>
          <a:xfrm rot="5400000">
            <a:off x="2994180" y="2306173"/>
            <a:ext cx="257175" cy="1488124"/>
            <a:chOff x="3382667" y="1835079"/>
            <a:chExt cx="257175" cy="1488124"/>
          </a:xfrm>
        </p:grpSpPr>
        <p:sp>
          <p:nvSpPr>
            <p:cNvPr id="212" name="Rectangle 21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190"/>
          <p:cNvGrpSpPr/>
          <p:nvPr/>
        </p:nvGrpSpPr>
        <p:grpSpPr>
          <a:xfrm>
            <a:off x="761996" y="3050231"/>
            <a:ext cx="257175" cy="1488124"/>
            <a:chOff x="3382667" y="1835079"/>
            <a:chExt cx="257175" cy="1488124"/>
          </a:xfrm>
        </p:grpSpPr>
        <p:sp>
          <p:nvSpPr>
            <p:cNvPr id="216" name="Rectangle 21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7" name="Straight Connector 21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oup 190"/>
          <p:cNvGrpSpPr/>
          <p:nvPr/>
        </p:nvGrpSpPr>
        <p:grpSpPr>
          <a:xfrm rot="5400000">
            <a:off x="1506055" y="3794293"/>
            <a:ext cx="257175" cy="1488124"/>
            <a:chOff x="3382667" y="1835079"/>
            <a:chExt cx="257175" cy="1488124"/>
          </a:xfrm>
        </p:grpSpPr>
        <p:sp>
          <p:nvSpPr>
            <p:cNvPr id="220" name="Rectangle 21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1" name="Straight Connector 22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190"/>
          <p:cNvGrpSpPr/>
          <p:nvPr/>
        </p:nvGrpSpPr>
        <p:grpSpPr>
          <a:xfrm>
            <a:off x="2250117" y="3050229"/>
            <a:ext cx="257175" cy="1488124"/>
            <a:chOff x="3382667" y="1835079"/>
            <a:chExt cx="257175" cy="1488124"/>
          </a:xfrm>
        </p:grpSpPr>
        <p:sp>
          <p:nvSpPr>
            <p:cNvPr id="224" name="Rectangle 22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5" name="Straight Connector 22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190"/>
          <p:cNvGrpSpPr/>
          <p:nvPr/>
        </p:nvGrpSpPr>
        <p:grpSpPr>
          <a:xfrm>
            <a:off x="3738242" y="3050228"/>
            <a:ext cx="257175" cy="1488124"/>
            <a:chOff x="3382667" y="1835079"/>
            <a:chExt cx="257175" cy="1488124"/>
          </a:xfrm>
        </p:grpSpPr>
        <p:sp>
          <p:nvSpPr>
            <p:cNvPr id="228" name="Rectangle 22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9" name="Straight Connector 22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 190"/>
          <p:cNvGrpSpPr/>
          <p:nvPr/>
        </p:nvGrpSpPr>
        <p:grpSpPr>
          <a:xfrm rot="5400000">
            <a:off x="2994180" y="3794290"/>
            <a:ext cx="257175" cy="1488124"/>
            <a:chOff x="3382667" y="1835079"/>
            <a:chExt cx="257175" cy="1488124"/>
          </a:xfrm>
        </p:grpSpPr>
        <p:sp>
          <p:nvSpPr>
            <p:cNvPr id="232" name="Rectangle 23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3" name="Straight Connector 23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5" name="Straight Arrow Connector 234"/>
          <p:cNvCxnSpPr/>
          <p:nvPr/>
        </p:nvCxnSpPr>
        <p:spPr>
          <a:xfrm rot="5400000" flipH="1" flipV="1">
            <a:off x="476609" y="17167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6" name="Title 1"/>
          <p:cNvSpPr txBox="1">
            <a:spLocks/>
          </p:cNvSpPr>
          <p:nvPr/>
        </p:nvSpPr>
        <p:spPr>
          <a:xfrm>
            <a:off x="76200" y="149038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8" name="Straight Arrow Connector 237"/>
          <p:cNvCxnSpPr/>
          <p:nvPr/>
        </p:nvCxnSpPr>
        <p:spPr>
          <a:xfrm rot="5400000" flipH="1" flipV="1">
            <a:off x="579290" y="327659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9" name="Title 1"/>
          <p:cNvSpPr txBox="1">
            <a:spLocks/>
          </p:cNvSpPr>
          <p:nvPr/>
        </p:nvSpPr>
        <p:spPr>
          <a:xfrm>
            <a:off x="176499" y="305023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0" name="Title 1"/>
          <p:cNvSpPr txBox="1">
            <a:spLocks/>
          </p:cNvSpPr>
          <p:nvPr/>
        </p:nvSpPr>
        <p:spPr>
          <a:xfrm>
            <a:off x="0" y="249099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1" name="Straight Arrow Connector 240"/>
          <p:cNvCxnSpPr/>
          <p:nvPr/>
        </p:nvCxnSpPr>
        <p:spPr>
          <a:xfrm rot="5400000" flipH="1" flipV="1">
            <a:off x="551517" y="276621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rot="10800000" flipH="1" flipV="1">
            <a:off x="1981201" y="29216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3" name="Title 1"/>
          <p:cNvSpPr txBox="1">
            <a:spLocks/>
          </p:cNvSpPr>
          <p:nvPr/>
        </p:nvSpPr>
        <p:spPr>
          <a:xfrm>
            <a:off x="1671758" y="24384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4" name="Straight Arrow Connector 243"/>
          <p:cNvCxnSpPr/>
          <p:nvPr/>
        </p:nvCxnSpPr>
        <p:spPr>
          <a:xfrm rot="5400000" flipH="1" flipV="1">
            <a:off x="2062784" y="177528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 flipH="1" flipV="1">
            <a:off x="2443498" y="168911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6" name="Title 1"/>
          <p:cNvSpPr txBox="1">
            <a:spLocks/>
          </p:cNvSpPr>
          <p:nvPr/>
        </p:nvSpPr>
        <p:spPr>
          <a:xfrm>
            <a:off x="2277813" y="15771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7" name="Straight Arrow Connector 246"/>
          <p:cNvCxnSpPr/>
          <p:nvPr/>
        </p:nvCxnSpPr>
        <p:spPr>
          <a:xfrm rot="5400000" flipH="1" flipV="1">
            <a:off x="2087593" y="3267382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8" name="Title 1"/>
          <p:cNvSpPr txBox="1">
            <a:spLocks/>
          </p:cNvSpPr>
          <p:nvPr/>
        </p:nvSpPr>
        <p:spPr>
          <a:xfrm>
            <a:off x="1771383" y="3145928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9" name="Title 1"/>
          <p:cNvSpPr txBox="1">
            <a:spLocks/>
          </p:cNvSpPr>
          <p:nvPr/>
        </p:nvSpPr>
        <p:spPr>
          <a:xfrm>
            <a:off x="2377439" y="2603667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0" name="Straight Arrow Connector 249"/>
          <p:cNvCxnSpPr/>
          <p:nvPr/>
        </p:nvCxnSpPr>
        <p:spPr>
          <a:xfrm rot="10800000" flipH="1" flipV="1">
            <a:off x="2427768" y="2953546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1" name="Title 1"/>
          <p:cNvSpPr txBox="1">
            <a:spLocks/>
          </p:cNvSpPr>
          <p:nvPr/>
        </p:nvSpPr>
        <p:spPr>
          <a:xfrm>
            <a:off x="1703656" y="15452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2" name="Straight Arrow Connector 251"/>
          <p:cNvCxnSpPr/>
          <p:nvPr/>
        </p:nvCxnSpPr>
        <p:spPr>
          <a:xfrm rot="5400000" flipH="1" flipV="1">
            <a:off x="3873863" y="278891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3" name="Title 1"/>
          <p:cNvSpPr txBox="1">
            <a:spLocks/>
          </p:cNvSpPr>
          <p:nvPr/>
        </p:nvSpPr>
        <p:spPr>
          <a:xfrm>
            <a:off x="3801814" y="255890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4" name="Straight Arrow Connector 253"/>
          <p:cNvCxnSpPr/>
          <p:nvPr/>
        </p:nvCxnSpPr>
        <p:spPr>
          <a:xfrm rot="16200000" flipH="1">
            <a:off x="3866774" y="326029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5" name="Title 1"/>
          <p:cNvSpPr txBox="1">
            <a:spLocks/>
          </p:cNvSpPr>
          <p:nvPr/>
        </p:nvSpPr>
        <p:spPr>
          <a:xfrm>
            <a:off x="3858520" y="29983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flipH="1" flipV="1">
            <a:off x="2436409" y="461660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>
            <a:off x="2270724" y="45046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0" name="Straight Arrow Connector 259"/>
          <p:cNvCxnSpPr/>
          <p:nvPr/>
        </p:nvCxnSpPr>
        <p:spPr>
          <a:xfrm flipH="1" flipV="1">
            <a:off x="2014651" y="460951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1" name="Title 1"/>
          <p:cNvSpPr txBox="1">
            <a:spLocks/>
          </p:cNvSpPr>
          <p:nvPr/>
        </p:nvSpPr>
        <p:spPr>
          <a:xfrm>
            <a:off x="1848966" y="449757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6" name="Straight Arrow Connector 265"/>
          <p:cNvCxnSpPr/>
          <p:nvPr/>
        </p:nvCxnSpPr>
        <p:spPr>
          <a:xfrm rot="5400000" flipH="1" flipV="1">
            <a:off x="2335686" y="4281019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7" name="Title 1"/>
          <p:cNvSpPr txBox="1">
            <a:spLocks/>
          </p:cNvSpPr>
          <p:nvPr/>
        </p:nvSpPr>
        <p:spPr>
          <a:xfrm>
            <a:off x="2263637" y="405100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3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3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190"/>
          <p:cNvGrpSpPr/>
          <p:nvPr/>
        </p:nvGrpSpPr>
        <p:grpSpPr>
          <a:xfrm>
            <a:off x="5147717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190"/>
          <p:cNvGrpSpPr/>
          <p:nvPr/>
        </p:nvGrpSpPr>
        <p:grpSpPr>
          <a:xfrm>
            <a:off x="6378667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890585" y="3050233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276302" y="1562901"/>
            <a:ext cx="24722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 rot="10800000">
            <a:off x="3666086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7547173" y="1578152"/>
            <a:ext cx="402824" cy="1472873"/>
            <a:chOff x="3409473" y="1458273"/>
            <a:chExt cx="402824" cy="1472873"/>
          </a:xfrm>
        </p:grpSpPr>
        <p:sp>
          <p:nvSpPr>
            <p:cNvPr id="103" name="Rectangle 102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890585" y="1562109"/>
            <a:ext cx="29808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itle 1"/>
          <p:cNvSpPr txBox="1">
            <a:spLocks/>
          </p:cNvSpPr>
          <p:nvPr/>
        </p:nvSpPr>
        <p:spPr>
          <a:xfrm>
            <a:off x="1371600" y="99060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10800000" flipH="1" flipV="1">
            <a:off x="1531745" y="139993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6200000" flipH="1">
            <a:off x="2408391" y="180232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3" name="Title 1"/>
          <p:cNvSpPr txBox="1">
            <a:spLocks/>
          </p:cNvSpPr>
          <p:nvPr/>
        </p:nvSpPr>
        <p:spPr>
          <a:xfrm>
            <a:off x="2443000" y="154041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4" name="Title 1"/>
          <p:cNvSpPr txBox="1">
            <a:spLocks/>
          </p:cNvSpPr>
          <p:nvPr/>
        </p:nvSpPr>
        <p:spPr>
          <a:xfrm>
            <a:off x="3866107" y="1723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5572125" y="1054894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0800000" flipH="1" flipV="1">
            <a:off x="5732270" y="146422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H="1">
            <a:off x="6504141" y="178327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3" name="Title 1"/>
          <p:cNvSpPr txBox="1">
            <a:spLocks/>
          </p:cNvSpPr>
          <p:nvPr/>
        </p:nvSpPr>
        <p:spPr>
          <a:xfrm>
            <a:off x="6538750" y="15213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7833269" y="191834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7322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(students)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in this circuit. (students)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5" name="Group 190"/>
          <p:cNvGrpSpPr/>
          <p:nvPr/>
        </p:nvGrpSpPr>
        <p:grpSpPr>
          <a:xfrm>
            <a:off x="3711823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5272086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464344" y="3050233"/>
            <a:ext cx="56064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761952" y="1562901"/>
            <a:ext cx="13104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6"/>
          <p:cNvGrpSpPr/>
          <p:nvPr/>
        </p:nvGrpSpPr>
        <p:grpSpPr>
          <a:xfrm rot="10800000">
            <a:off x="4566198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485775" y="1562109"/>
            <a:ext cx="33647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250121" y="1540410"/>
            <a:ext cx="899831" cy="1509823"/>
            <a:chOff x="2250121" y="1540410"/>
            <a:chExt cx="899831" cy="1509823"/>
          </a:xfrm>
        </p:grpSpPr>
        <p:grpSp>
          <p:nvGrpSpPr>
            <p:cNvPr id="4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200" name="Rectangle 19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Arrow Connector 111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3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14" name="Title 1"/>
          <p:cNvSpPr txBox="1">
            <a:spLocks/>
          </p:cNvSpPr>
          <p:nvPr/>
        </p:nvSpPr>
        <p:spPr>
          <a:xfrm>
            <a:off x="4144713" y="170165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4844033" y="154041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6200000" flipH="1" flipV="1">
            <a:off x="5118239" y="178327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588134" y="1521361"/>
            <a:ext cx="899831" cy="1509823"/>
            <a:chOff x="2250121" y="1540410"/>
            <a:chExt cx="899831" cy="1509823"/>
          </a:xfrm>
        </p:grpSpPr>
        <p:grpSp>
          <p:nvGrpSpPr>
            <p:cNvPr id="58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1" name="Rectangle 60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88058" y="1542792"/>
            <a:ext cx="899831" cy="1509823"/>
            <a:chOff x="2250121" y="1540410"/>
            <a:chExt cx="899831" cy="1509823"/>
          </a:xfrm>
        </p:grpSpPr>
        <p:grpSp>
          <p:nvGrpSpPr>
            <p:cNvPr id="65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8" name="Rectangle 67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Arrow Connector 65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47502" y="1545173"/>
            <a:ext cx="899831" cy="1509823"/>
            <a:chOff x="2250121" y="1540410"/>
            <a:chExt cx="899831" cy="1509823"/>
          </a:xfrm>
        </p:grpSpPr>
        <p:grpSp>
          <p:nvGrpSpPr>
            <p:cNvPr id="72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75" name="Rectangle 74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828724" y="1545173"/>
            <a:ext cx="485775" cy="1509822"/>
            <a:chOff x="6422231" y="1545173"/>
            <a:chExt cx="485775" cy="1509822"/>
          </a:xfrm>
        </p:grpSpPr>
        <p:sp>
          <p:nvSpPr>
            <p:cNvPr id="93" name="Oval 92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93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93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1" name="Title 1"/>
          <p:cNvSpPr txBox="1">
            <a:spLocks/>
          </p:cNvSpPr>
          <p:nvPr/>
        </p:nvSpPr>
        <p:spPr>
          <a:xfrm>
            <a:off x="6172200" y="198074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935</Words>
  <Application>Microsoft Office PowerPoint</Application>
  <PresentationFormat>On-screen Show (4:3)</PresentationFormat>
  <Paragraphs>391</Paragraphs>
  <Slides>34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Symbol</vt:lpstr>
      <vt:lpstr>Times New Roman</vt:lpstr>
      <vt:lpstr>Office Theme</vt:lpstr>
      <vt:lpstr>Equation</vt:lpstr>
      <vt:lpstr>EECS 70A: Network Analysis</vt:lpstr>
      <vt:lpstr>Review &amp; agenda</vt:lpstr>
      <vt:lpstr>Kirchoff’s current law</vt:lpstr>
      <vt:lpstr>KCL examples</vt:lpstr>
      <vt:lpstr>KCL examples</vt:lpstr>
      <vt:lpstr>KCL examples</vt:lpstr>
      <vt:lpstr>KCL examples</vt:lpstr>
      <vt:lpstr>KCL examples</vt:lpstr>
      <vt:lpstr>KCL examples</vt:lpstr>
      <vt:lpstr>Questions?</vt:lpstr>
      <vt:lpstr>Voltage addition in circuits</vt:lpstr>
      <vt:lpstr>Closing the loop:</vt:lpstr>
      <vt:lpstr>Generalize loop to N-elements:</vt:lpstr>
      <vt:lpstr>Kirchoff’s voltage law</vt:lpstr>
      <vt:lpstr>KVL application</vt:lpstr>
      <vt:lpstr>KVL examples</vt:lpstr>
      <vt:lpstr>KVL examples</vt:lpstr>
      <vt:lpstr>KVL examples</vt:lpstr>
      <vt:lpstr>PowerPoint Presentation</vt:lpstr>
      <vt:lpstr>Dimming circuit</vt:lpstr>
      <vt:lpstr>KVL examples</vt:lpstr>
      <vt:lpstr>KVL examples</vt:lpstr>
      <vt:lpstr>Questions?</vt:lpstr>
      <vt:lpstr>Sign of voltage drop</vt:lpstr>
      <vt:lpstr>Combining KVL + Ohm</vt:lpstr>
      <vt:lpstr>Combining KVL + KCL + Ohm</vt:lpstr>
      <vt:lpstr>Questions?</vt:lpstr>
      <vt:lpstr>Example problems</vt:lpstr>
      <vt:lpstr>Example problems</vt:lpstr>
      <vt:lpstr>Example problems</vt:lpstr>
      <vt:lpstr>D-Y transformations</vt:lpstr>
      <vt:lpstr>Symbol library</vt:lpstr>
      <vt:lpstr>Symbol library</vt:lpstr>
      <vt:lpstr>Symbol &amp; circuit library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533</cp:revision>
  <dcterms:created xsi:type="dcterms:W3CDTF">2010-03-26T00:11:49Z</dcterms:created>
  <dcterms:modified xsi:type="dcterms:W3CDTF">2018-03-20T20:37:30Z</dcterms:modified>
</cp:coreProperties>
</file>